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1.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comments/comment2.xml" ContentType="application/vnd.openxmlformats-officedocument.presentationml.comments+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633" r:id="rId29"/>
    <p:sldId id="634" r:id="rId30"/>
    <p:sldId id="635" r:id="rId31"/>
    <p:sldId id="636" r:id="rId32"/>
    <p:sldId id="638" r:id="rId33"/>
    <p:sldId id="639" r:id="rId34"/>
    <p:sldId id="640" r:id="rId35"/>
    <p:sldId id="641" r:id="rId36"/>
    <p:sldId id="642" r:id="rId37"/>
    <p:sldId id="643" r:id="rId38"/>
    <p:sldId id="644" r:id="rId39"/>
    <p:sldId id="645" r:id="rId40"/>
    <p:sldId id="646" r:id="rId41"/>
    <p:sldId id="647" r:id="rId42"/>
    <p:sldId id="648" r:id="rId43"/>
    <p:sldId id="649" r:id="rId44"/>
    <p:sldId id="650" r:id="rId45"/>
    <p:sldId id="651" r:id="rId46"/>
    <p:sldId id="652" r:id="rId47"/>
    <p:sldId id="653" r:id="rId48"/>
    <p:sldId id="654" r:id="rId49"/>
    <p:sldId id="655" r:id="rId50"/>
    <p:sldId id="656" r:id="rId51"/>
    <p:sldId id="657" r:id="rId52"/>
    <p:sldId id="658" r:id="rId53"/>
    <p:sldId id="660" r:id="rId54"/>
    <p:sldId id="659" r:id="rId55"/>
    <p:sldId id="661" r:id="rId56"/>
    <p:sldId id="662" r:id="rId57"/>
    <p:sldId id="663" r:id="rId58"/>
    <p:sldId id="664" r:id="rId59"/>
    <p:sldId id="665" r:id="rId60"/>
    <p:sldId id="666" r:id="rId61"/>
    <p:sldId id="667" r:id="rId62"/>
    <p:sldId id="668" r:id="rId63"/>
    <p:sldId id="669" r:id="rId64"/>
    <p:sldId id="670" r:id="rId65"/>
    <p:sldId id="671" r:id="rId66"/>
    <p:sldId id="672" r:id="rId67"/>
    <p:sldId id="673" r:id="rId68"/>
    <p:sldId id="674" r:id="rId69"/>
    <p:sldId id="675" r:id="rId70"/>
    <p:sldId id="676" r:id="rId71"/>
    <p:sldId id="677" r:id="rId72"/>
    <p:sldId id="678" r:id="rId73"/>
    <p:sldId id="679" r:id="rId74"/>
    <p:sldId id="680" r:id="rId75"/>
    <p:sldId id="682" r:id="rId76"/>
    <p:sldId id="683" r:id="rId77"/>
    <p:sldId id="684" r:id="rId78"/>
    <p:sldId id="685" r:id="rId79"/>
    <p:sldId id="686" r:id="rId80"/>
    <p:sldId id="687" r:id="rId81"/>
    <p:sldId id="688" r:id="rId82"/>
    <p:sldId id="689" r:id="rId83"/>
    <p:sldId id="690" r:id="rId84"/>
    <p:sldId id="691" r:id="rId85"/>
    <p:sldId id="692" r:id="rId86"/>
    <p:sldId id="693" r:id="rId87"/>
    <p:sldId id="694" r:id="rId88"/>
    <p:sldId id="695" r:id="rId89"/>
    <p:sldId id="696" r:id="rId90"/>
    <p:sldId id="697" r:id="rId91"/>
    <p:sldId id="698" r:id="rId92"/>
    <p:sldId id="699" r:id="rId93"/>
    <p:sldId id="700" r:id="rId94"/>
    <p:sldId id="701" r:id="rId95"/>
    <p:sldId id="702" r:id="rId96"/>
    <p:sldId id="704" r:id="rId97"/>
    <p:sldId id="705" r:id="rId98"/>
    <p:sldId id="370" r:id="rId99"/>
    <p:sldId id="371" r:id="rId100"/>
    <p:sldId id="372" r:id="rId101"/>
    <p:sldId id="373" r:id="rId102"/>
    <p:sldId id="374" r:id="rId103"/>
    <p:sldId id="375" r:id="rId104"/>
    <p:sldId id="376" r:id="rId105"/>
    <p:sldId id="377" r:id="rId106"/>
    <p:sldId id="378" r:id="rId107"/>
    <p:sldId id="379" r:id="rId108"/>
    <p:sldId id="380" r:id="rId109"/>
    <p:sldId id="381" r:id="rId110"/>
    <p:sldId id="382" r:id="rId111"/>
    <p:sldId id="383" r:id="rId112"/>
    <p:sldId id="384" r:id="rId113"/>
    <p:sldId id="385" r:id="rId114"/>
    <p:sldId id="386" r:id="rId115"/>
    <p:sldId id="387" r:id="rId116"/>
    <p:sldId id="388" r:id="rId117"/>
    <p:sldId id="389" r:id="rId118"/>
    <p:sldId id="390" r:id="rId119"/>
    <p:sldId id="391" r:id="rId120"/>
    <p:sldId id="392" r:id="rId121"/>
    <p:sldId id="393" r:id="rId122"/>
    <p:sldId id="394" r:id="rId123"/>
    <p:sldId id="395" r:id="rId124"/>
    <p:sldId id="396" r:id="rId125"/>
    <p:sldId id="397" r:id="rId126"/>
    <p:sldId id="398" r:id="rId127"/>
    <p:sldId id="399" r:id="rId128"/>
    <p:sldId id="400" r:id="rId129"/>
    <p:sldId id="401" r:id="rId130"/>
    <p:sldId id="402" r:id="rId131"/>
    <p:sldId id="403" r:id="rId132"/>
    <p:sldId id="404" r:id="rId133"/>
    <p:sldId id="405" r:id="rId134"/>
    <p:sldId id="406" r:id="rId135"/>
    <p:sldId id="407" r:id="rId136"/>
    <p:sldId id="408" r:id="rId137"/>
    <p:sldId id="409" r:id="rId138"/>
    <p:sldId id="410" r:id="rId139"/>
    <p:sldId id="411" r:id="rId140"/>
    <p:sldId id="412" r:id="rId141"/>
    <p:sldId id="413" r:id="rId142"/>
    <p:sldId id="414" r:id="rId143"/>
    <p:sldId id="415" r:id="rId144"/>
    <p:sldId id="416" r:id="rId145"/>
    <p:sldId id="417" r:id="rId146"/>
    <p:sldId id="418" r:id="rId147"/>
    <p:sldId id="419" r:id="rId148"/>
    <p:sldId id="420" r:id="rId149"/>
    <p:sldId id="421" r:id="rId150"/>
    <p:sldId id="422" r:id="rId151"/>
    <p:sldId id="423" r:id="rId152"/>
    <p:sldId id="424" r:id="rId153"/>
    <p:sldId id="425" r:id="rId154"/>
    <p:sldId id="426" r:id="rId155"/>
    <p:sldId id="427" r:id="rId156"/>
    <p:sldId id="428" r:id="rId157"/>
    <p:sldId id="429" r:id="rId158"/>
    <p:sldId id="430" r:id="rId159"/>
    <p:sldId id="431" r:id="rId160"/>
    <p:sldId id="432" r:id="rId161"/>
    <p:sldId id="433" r:id="rId162"/>
    <p:sldId id="434" r:id="rId163"/>
    <p:sldId id="435" r:id="rId164"/>
    <p:sldId id="436" r:id="rId165"/>
    <p:sldId id="437" r:id="rId166"/>
    <p:sldId id="438" r:id="rId167"/>
    <p:sldId id="439" r:id="rId168"/>
    <p:sldId id="440" r:id="rId169"/>
    <p:sldId id="441" r:id="rId170"/>
    <p:sldId id="442" r:id="rId171"/>
    <p:sldId id="443" r:id="rId172"/>
    <p:sldId id="444" r:id="rId173"/>
    <p:sldId id="445" r:id="rId174"/>
    <p:sldId id="446" r:id="rId175"/>
    <p:sldId id="447" r:id="rId176"/>
    <p:sldId id="448" r:id="rId177"/>
    <p:sldId id="449" r:id="rId178"/>
    <p:sldId id="450" r:id="rId179"/>
    <p:sldId id="451" r:id="rId180"/>
    <p:sldId id="452" r:id="rId181"/>
    <p:sldId id="453" r:id="rId182"/>
    <p:sldId id="454" r:id="rId183"/>
    <p:sldId id="455" r:id="rId184"/>
    <p:sldId id="456" r:id="rId185"/>
    <p:sldId id="457" r:id="rId186"/>
    <p:sldId id="458" r:id="rId187"/>
    <p:sldId id="459" r:id="rId188"/>
    <p:sldId id="460" r:id="rId189"/>
    <p:sldId id="461" r:id="rId190"/>
    <p:sldId id="462" r:id="rId191"/>
    <p:sldId id="463" r:id="rId192"/>
    <p:sldId id="464" r:id="rId193"/>
    <p:sldId id="465" r:id="rId194"/>
    <p:sldId id="466" r:id="rId195"/>
    <p:sldId id="467" r:id="rId196"/>
    <p:sldId id="468" r:id="rId197"/>
    <p:sldId id="469" r:id="rId198"/>
    <p:sldId id="470" r:id="rId199"/>
    <p:sldId id="471" r:id="rId200"/>
    <p:sldId id="472" r:id="rId201"/>
    <p:sldId id="473" r:id="rId202"/>
    <p:sldId id="474" r:id="rId203"/>
    <p:sldId id="475" r:id="rId204"/>
    <p:sldId id="476" r:id="rId205"/>
    <p:sldId id="477" r:id="rId206"/>
    <p:sldId id="478" r:id="rId207"/>
    <p:sldId id="479" r:id="rId208"/>
    <p:sldId id="480" r:id="rId209"/>
    <p:sldId id="481" r:id="rId210"/>
    <p:sldId id="482" r:id="rId211"/>
    <p:sldId id="483" r:id="rId212"/>
    <p:sldId id="484" r:id="rId213"/>
    <p:sldId id="485" r:id="rId214"/>
    <p:sldId id="486" r:id="rId215"/>
    <p:sldId id="487" r:id="rId216"/>
    <p:sldId id="488" r:id="rId217"/>
    <p:sldId id="489" r:id="rId218"/>
    <p:sldId id="490" r:id="rId219"/>
    <p:sldId id="491" r:id="rId220"/>
    <p:sldId id="492" r:id="rId221"/>
    <p:sldId id="493" r:id="rId222"/>
    <p:sldId id="494" r:id="rId223"/>
    <p:sldId id="495" r:id="rId224"/>
    <p:sldId id="496" r:id="rId225"/>
    <p:sldId id="497" r:id="rId226"/>
    <p:sldId id="498" r:id="rId227"/>
    <p:sldId id="499" r:id="rId228"/>
    <p:sldId id="500" r:id="rId229"/>
    <p:sldId id="501" r:id="rId230"/>
    <p:sldId id="502" r:id="rId231"/>
    <p:sldId id="503" r:id="rId232"/>
    <p:sldId id="504" r:id="rId233"/>
    <p:sldId id="505" r:id="rId234"/>
    <p:sldId id="506" r:id="rId235"/>
    <p:sldId id="507" r:id="rId236"/>
    <p:sldId id="508" r:id="rId237"/>
    <p:sldId id="509" r:id="rId238"/>
    <p:sldId id="510" r:id="rId239"/>
    <p:sldId id="511" r:id="rId240"/>
    <p:sldId id="512" r:id="rId241"/>
    <p:sldId id="513" r:id="rId242"/>
    <p:sldId id="514" r:id="rId243"/>
    <p:sldId id="515" r:id="rId244"/>
    <p:sldId id="516" r:id="rId245"/>
    <p:sldId id="517" r:id="rId246"/>
    <p:sldId id="518" r:id="rId247"/>
    <p:sldId id="519" r:id="rId248"/>
    <p:sldId id="520" r:id="rId249"/>
    <p:sldId id="521" r:id="rId250"/>
    <p:sldId id="522" r:id="rId251"/>
    <p:sldId id="523" r:id="rId252"/>
    <p:sldId id="524" r:id="rId253"/>
    <p:sldId id="525" r:id="rId254"/>
    <p:sldId id="526" r:id="rId255"/>
    <p:sldId id="527" r:id="rId256"/>
    <p:sldId id="528" r:id="rId257"/>
    <p:sldId id="529" r:id="rId258"/>
    <p:sldId id="530" r:id="rId259"/>
    <p:sldId id="531" r:id="rId260"/>
    <p:sldId id="532" r:id="rId261"/>
    <p:sldId id="533" r:id="rId262"/>
    <p:sldId id="534" r:id="rId263"/>
    <p:sldId id="535" r:id="rId264"/>
    <p:sldId id="536" r:id="rId265"/>
    <p:sldId id="537" r:id="rId266"/>
    <p:sldId id="538" r:id="rId267"/>
    <p:sldId id="539" r:id="rId268"/>
    <p:sldId id="540" r:id="rId269"/>
    <p:sldId id="541" r:id="rId270"/>
    <p:sldId id="542" r:id="rId271"/>
    <p:sldId id="543" r:id="rId272"/>
    <p:sldId id="544" r:id="rId273"/>
    <p:sldId id="545" r:id="rId274"/>
    <p:sldId id="546" r:id="rId275"/>
    <p:sldId id="547" r:id="rId276"/>
    <p:sldId id="548" r:id="rId277"/>
    <p:sldId id="549" r:id="rId278"/>
    <p:sldId id="550" r:id="rId279"/>
    <p:sldId id="551" r:id="rId280"/>
    <p:sldId id="552" r:id="rId281"/>
    <p:sldId id="553" r:id="rId282"/>
    <p:sldId id="554" r:id="rId283"/>
    <p:sldId id="555" r:id="rId284"/>
    <p:sldId id="556" r:id="rId285"/>
    <p:sldId id="557" r:id="rId286"/>
    <p:sldId id="558" r:id="rId287"/>
    <p:sldId id="559" r:id="rId288"/>
    <p:sldId id="560" r:id="rId289"/>
    <p:sldId id="561" r:id="rId290"/>
    <p:sldId id="562" r:id="rId291"/>
    <p:sldId id="563" r:id="rId292"/>
    <p:sldId id="564" r:id="rId293"/>
    <p:sldId id="565" r:id="rId294"/>
    <p:sldId id="566" r:id="rId295"/>
    <p:sldId id="567" r:id="rId296"/>
    <p:sldId id="568" r:id="rId297"/>
    <p:sldId id="569" r:id="rId298"/>
    <p:sldId id="570" r:id="rId299"/>
    <p:sldId id="571" r:id="rId300"/>
    <p:sldId id="572" r:id="rId301"/>
    <p:sldId id="573" r:id="rId302"/>
    <p:sldId id="574" r:id="rId303"/>
    <p:sldId id="575" r:id="rId304"/>
    <p:sldId id="576" r:id="rId305"/>
    <p:sldId id="577" r:id="rId306"/>
    <p:sldId id="578" r:id="rId307"/>
    <p:sldId id="579" r:id="rId308"/>
    <p:sldId id="580" r:id="rId309"/>
    <p:sldId id="581" r:id="rId310"/>
    <p:sldId id="582" r:id="rId311"/>
    <p:sldId id="583" r:id="rId312"/>
    <p:sldId id="584" r:id="rId313"/>
    <p:sldId id="585" r:id="rId314"/>
    <p:sldId id="586" r:id="rId315"/>
    <p:sldId id="587" r:id="rId316"/>
    <p:sldId id="588" r:id="rId317"/>
    <p:sldId id="589" r:id="rId318"/>
    <p:sldId id="590" r:id="rId319"/>
    <p:sldId id="591" r:id="rId320"/>
    <p:sldId id="592" r:id="rId321"/>
    <p:sldId id="593" r:id="rId322"/>
    <p:sldId id="594" r:id="rId323"/>
    <p:sldId id="595" r:id="rId324"/>
    <p:sldId id="596" r:id="rId325"/>
    <p:sldId id="597" r:id="rId326"/>
    <p:sldId id="598" r:id="rId327"/>
    <p:sldId id="599" r:id="rId328"/>
    <p:sldId id="600" r:id="rId329"/>
    <p:sldId id="601" r:id="rId330"/>
    <p:sldId id="602" r:id="rId331"/>
    <p:sldId id="603" r:id="rId332"/>
    <p:sldId id="604" r:id="rId333"/>
    <p:sldId id="605" r:id="rId334"/>
    <p:sldId id="606" r:id="rId335"/>
    <p:sldId id="607" r:id="rId336"/>
    <p:sldId id="608" r:id="rId337"/>
    <p:sldId id="609" r:id="rId338"/>
    <p:sldId id="610" r:id="rId339"/>
    <p:sldId id="611" r:id="rId340"/>
    <p:sldId id="612" r:id="rId341"/>
    <p:sldId id="613" r:id="rId342"/>
    <p:sldId id="614" r:id="rId343"/>
    <p:sldId id="615" r:id="rId344"/>
    <p:sldId id="616" r:id="rId345"/>
    <p:sldId id="617" r:id="rId346"/>
    <p:sldId id="618" r:id="rId347"/>
    <p:sldId id="619" r:id="rId348"/>
    <p:sldId id="620" r:id="rId349"/>
    <p:sldId id="621" r:id="rId350"/>
    <p:sldId id="622" r:id="rId351"/>
    <p:sldId id="623" r:id="rId352"/>
    <p:sldId id="624" r:id="rId353"/>
    <p:sldId id="625" r:id="rId354"/>
    <p:sldId id="626" r:id="rId355"/>
    <p:sldId id="627" r:id="rId356"/>
    <p:sldId id="628" r:id="rId357"/>
    <p:sldId id="629" r:id="rId358"/>
    <p:sldId id="630" r:id="rId359"/>
    <p:sldId id="631" r:id="rId360"/>
    <p:sldId id="632" r:id="rId361"/>
  </p:sldIdLst>
  <p:sldSz cx="9144000" cy="6858000" type="screen4x3"/>
  <p:notesSz cx="6858000" cy="9144000"/>
  <p:embeddedFontLst>
    <p:embeddedFont>
      <p:font typeface="Caveat" pitchFamily="2" charset="0"/>
      <p:regular r:id="rId363"/>
      <p:bold r:id="rId364"/>
    </p:embeddedFont>
    <p:embeddedFont>
      <p:font typeface="Noto Sans Symbols" pitchFamily="2" charset="0"/>
      <p:regular r:id="rId365"/>
      <p:bold r:id="rId3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8" roundtripDataSignature="AMtx7mhbe5Kn5L3wB4IDqiYzFbScGDCje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519"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24"/>
    <p:restoredTop sz="94658"/>
  </p:normalViewPr>
  <p:slideViewPr>
    <p:cSldViewPr snapToGrid="0">
      <p:cViewPr varScale="1">
        <p:scale>
          <a:sx n="116" d="100"/>
          <a:sy n="116" d="100"/>
        </p:scale>
        <p:origin x="1360"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font" Target="fonts/font4.fntdata"/><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customschemas.google.com/relationships/presentationmetadata" Target="metadata"/><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presProps" Target="presProps.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theme" Target="theme/theme1.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tableStyles" Target="tableStyles.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notesMaster" Target="notesMasters/notesMaster1.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font" Target="fonts/font1.fntdata"/><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font" Target="fonts/font3.fntdata"/><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commentAuthors" Target="commentAuthors.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173" Type="http://schemas.openxmlformats.org/officeDocument/2006/relationships/slide" Target="slides/slide172.xml"/><Relationship Id="rId229" Type="http://schemas.openxmlformats.org/officeDocument/2006/relationships/slide" Target="slides/slide228.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viewProps" Target="viewProps.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13T08:22:38.375" idx="16">
    <p:pos x="288" y="480"/>
    <p:text>Das gibt es so in D nicht, da hießt es Rhokiinsa (auch mit 2x i) - bitte überall Rhopressa durch Rhokiinsa ersetzen. Folgefolien!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_9H1llY"/>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6-07-16T10:53:52.386" idx="498">
    <p:pos x="2544" y="1281"/>
    <p:text>So formatieren hier, dass der Text nicht hinter dem Bild verschwindet.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M2k0xI"/>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8" name="Google Shape;27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4"/>
        <p:cNvGrpSpPr/>
        <p:nvPr/>
      </p:nvGrpSpPr>
      <p:grpSpPr>
        <a:xfrm>
          <a:off x="0" y="0"/>
          <a:ext cx="0" cy="0"/>
          <a:chOff x="0" y="0"/>
          <a:chExt cx="0" cy="0"/>
        </a:xfrm>
      </p:grpSpPr>
      <p:sp>
        <p:nvSpPr>
          <p:cNvPr id="2415" name="Google Shape;2415;p1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16" name="Google Shape;2416;p1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8"/>
        <p:cNvGrpSpPr/>
        <p:nvPr/>
      </p:nvGrpSpPr>
      <p:grpSpPr>
        <a:xfrm>
          <a:off x="0" y="0"/>
          <a:ext cx="0" cy="0"/>
          <a:chOff x="0" y="0"/>
          <a:chExt cx="0" cy="0"/>
        </a:xfrm>
      </p:grpSpPr>
      <p:sp>
        <p:nvSpPr>
          <p:cNvPr id="2429" name="Google Shape;2429;p1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30" name="Google Shape;2430;p1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3"/>
        <p:cNvGrpSpPr/>
        <p:nvPr/>
      </p:nvGrpSpPr>
      <p:grpSpPr>
        <a:xfrm>
          <a:off x="0" y="0"/>
          <a:ext cx="0" cy="0"/>
          <a:chOff x="0" y="0"/>
          <a:chExt cx="0" cy="0"/>
        </a:xfrm>
      </p:grpSpPr>
      <p:sp>
        <p:nvSpPr>
          <p:cNvPr id="2444" name="Google Shape;2444;p1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45" name="Google Shape;2445;p1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7"/>
        <p:cNvGrpSpPr/>
        <p:nvPr/>
      </p:nvGrpSpPr>
      <p:grpSpPr>
        <a:xfrm>
          <a:off x="0" y="0"/>
          <a:ext cx="0" cy="0"/>
          <a:chOff x="0" y="0"/>
          <a:chExt cx="0" cy="0"/>
        </a:xfrm>
      </p:grpSpPr>
      <p:sp>
        <p:nvSpPr>
          <p:cNvPr id="2458" name="Google Shape;2458;p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59" name="Google Shape;2459;p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1"/>
        <p:cNvGrpSpPr/>
        <p:nvPr/>
      </p:nvGrpSpPr>
      <p:grpSpPr>
        <a:xfrm>
          <a:off x="0" y="0"/>
          <a:ext cx="0" cy="0"/>
          <a:chOff x="0" y="0"/>
          <a:chExt cx="0" cy="0"/>
        </a:xfrm>
      </p:grpSpPr>
      <p:sp>
        <p:nvSpPr>
          <p:cNvPr id="2472" name="Google Shape;2472;p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73" name="Google Shape;2473;p1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p1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88" name="Google Shape;2488;p1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3"/>
        <p:cNvGrpSpPr/>
        <p:nvPr/>
      </p:nvGrpSpPr>
      <p:grpSpPr>
        <a:xfrm>
          <a:off x="0" y="0"/>
          <a:ext cx="0" cy="0"/>
          <a:chOff x="0" y="0"/>
          <a:chExt cx="0" cy="0"/>
        </a:xfrm>
      </p:grpSpPr>
      <p:sp>
        <p:nvSpPr>
          <p:cNvPr id="2504" name="Google Shape;2504;p1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05" name="Google Shape;2505;p1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8"/>
        <p:cNvGrpSpPr/>
        <p:nvPr/>
      </p:nvGrpSpPr>
      <p:grpSpPr>
        <a:xfrm>
          <a:off x="0" y="0"/>
          <a:ext cx="0" cy="0"/>
          <a:chOff x="0" y="0"/>
          <a:chExt cx="0" cy="0"/>
        </a:xfrm>
      </p:grpSpPr>
      <p:sp>
        <p:nvSpPr>
          <p:cNvPr id="2519" name="Google Shape;2519;p1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20" name="Google Shape;2520;p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2"/>
        <p:cNvGrpSpPr/>
        <p:nvPr/>
      </p:nvGrpSpPr>
      <p:grpSpPr>
        <a:xfrm>
          <a:off x="0" y="0"/>
          <a:ext cx="0" cy="0"/>
          <a:chOff x="0" y="0"/>
          <a:chExt cx="0" cy="0"/>
        </a:xfrm>
      </p:grpSpPr>
      <p:sp>
        <p:nvSpPr>
          <p:cNvPr id="2533" name="Google Shape;2533;p1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34" name="Google Shape;2534;p1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6"/>
        <p:cNvGrpSpPr/>
        <p:nvPr/>
      </p:nvGrpSpPr>
      <p:grpSpPr>
        <a:xfrm>
          <a:off x="0" y="0"/>
          <a:ext cx="0" cy="0"/>
          <a:chOff x="0" y="0"/>
          <a:chExt cx="0" cy="0"/>
        </a:xfrm>
      </p:grpSpPr>
      <p:sp>
        <p:nvSpPr>
          <p:cNvPr id="2547" name="Google Shape;2547;p1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48" name="Google Shape;2548;p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7" name="Google Shape;28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1"/>
        <p:cNvGrpSpPr/>
        <p:nvPr/>
      </p:nvGrpSpPr>
      <p:grpSpPr>
        <a:xfrm>
          <a:off x="0" y="0"/>
          <a:ext cx="0" cy="0"/>
          <a:chOff x="0" y="0"/>
          <a:chExt cx="0" cy="0"/>
        </a:xfrm>
      </p:grpSpPr>
      <p:sp>
        <p:nvSpPr>
          <p:cNvPr id="2562" name="Google Shape;2562;p1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63" name="Google Shape;2563;p1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6"/>
        <p:cNvGrpSpPr/>
        <p:nvPr/>
      </p:nvGrpSpPr>
      <p:grpSpPr>
        <a:xfrm>
          <a:off x="0" y="0"/>
          <a:ext cx="0" cy="0"/>
          <a:chOff x="0" y="0"/>
          <a:chExt cx="0" cy="0"/>
        </a:xfrm>
      </p:grpSpPr>
      <p:sp>
        <p:nvSpPr>
          <p:cNvPr id="2577" name="Google Shape;2577;p1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78" name="Google Shape;2578;p1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3"/>
        <p:cNvGrpSpPr/>
        <p:nvPr/>
      </p:nvGrpSpPr>
      <p:grpSpPr>
        <a:xfrm>
          <a:off x="0" y="0"/>
          <a:ext cx="0" cy="0"/>
          <a:chOff x="0" y="0"/>
          <a:chExt cx="0" cy="0"/>
        </a:xfrm>
      </p:grpSpPr>
      <p:sp>
        <p:nvSpPr>
          <p:cNvPr id="2594" name="Google Shape;2594;p1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95" name="Google Shape;2595;p1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0"/>
        <p:cNvGrpSpPr/>
        <p:nvPr/>
      </p:nvGrpSpPr>
      <p:grpSpPr>
        <a:xfrm>
          <a:off x="0" y="0"/>
          <a:ext cx="0" cy="0"/>
          <a:chOff x="0" y="0"/>
          <a:chExt cx="0" cy="0"/>
        </a:xfrm>
      </p:grpSpPr>
      <p:sp>
        <p:nvSpPr>
          <p:cNvPr id="2611" name="Google Shape;2611;p1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12" name="Google Shape;2612;p1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9"/>
        <p:cNvGrpSpPr/>
        <p:nvPr/>
      </p:nvGrpSpPr>
      <p:grpSpPr>
        <a:xfrm>
          <a:off x="0" y="0"/>
          <a:ext cx="0" cy="0"/>
          <a:chOff x="0" y="0"/>
          <a:chExt cx="0" cy="0"/>
        </a:xfrm>
      </p:grpSpPr>
      <p:sp>
        <p:nvSpPr>
          <p:cNvPr id="2630" name="Google Shape;2630;p1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31" name="Google Shape;2631;p1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8"/>
        <p:cNvGrpSpPr/>
        <p:nvPr/>
      </p:nvGrpSpPr>
      <p:grpSpPr>
        <a:xfrm>
          <a:off x="0" y="0"/>
          <a:ext cx="0" cy="0"/>
          <a:chOff x="0" y="0"/>
          <a:chExt cx="0" cy="0"/>
        </a:xfrm>
      </p:grpSpPr>
      <p:sp>
        <p:nvSpPr>
          <p:cNvPr id="2649" name="Google Shape;2649;p1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50" name="Google Shape;2650;p1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9"/>
        <p:cNvGrpSpPr/>
        <p:nvPr/>
      </p:nvGrpSpPr>
      <p:grpSpPr>
        <a:xfrm>
          <a:off x="0" y="0"/>
          <a:ext cx="0" cy="0"/>
          <a:chOff x="0" y="0"/>
          <a:chExt cx="0" cy="0"/>
        </a:xfrm>
      </p:grpSpPr>
      <p:sp>
        <p:nvSpPr>
          <p:cNvPr id="2670" name="Google Shape;2670;p1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71" name="Google Shape;2671;p1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0"/>
        <p:cNvGrpSpPr/>
        <p:nvPr/>
      </p:nvGrpSpPr>
      <p:grpSpPr>
        <a:xfrm>
          <a:off x="0" y="0"/>
          <a:ext cx="0" cy="0"/>
          <a:chOff x="0" y="0"/>
          <a:chExt cx="0" cy="0"/>
        </a:xfrm>
      </p:grpSpPr>
      <p:sp>
        <p:nvSpPr>
          <p:cNvPr id="2691" name="Google Shape;2691;p1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92" name="Google Shape;2692;p1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p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14" name="Google Shape;2714;p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4"/>
        <p:cNvGrpSpPr/>
        <p:nvPr/>
      </p:nvGrpSpPr>
      <p:grpSpPr>
        <a:xfrm>
          <a:off x="0" y="0"/>
          <a:ext cx="0" cy="0"/>
          <a:chOff x="0" y="0"/>
          <a:chExt cx="0" cy="0"/>
        </a:xfrm>
      </p:grpSpPr>
      <p:sp>
        <p:nvSpPr>
          <p:cNvPr id="2735" name="Google Shape;2735;p1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36" name="Google Shape;2736;p1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8" name="Google Shape;29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6"/>
        <p:cNvGrpSpPr/>
        <p:nvPr/>
      </p:nvGrpSpPr>
      <p:grpSpPr>
        <a:xfrm>
          <a:off x="0" y="0"/>
          <a:ext cx="0" cy="0"/>
          <a:chOff x="0" y="0"/>
          <a:chExt cx="0" cy="0"/>
        </a:xfrm>
      </p:grpSpPr>
      <p:sp>
        <p:nvSpPr>
          <p:cNvPr id="2757" name="Google Shape;2757;p1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58" name="Google Shape;2758;p1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8"/>
        <p:cNvGrpSpPr/>
        <p:nvPr/>
      </p:nvGrpSpPr>
      <p:grpSpPr>
        <a:xfrm>
          <a:off x="0" y="0"/>
          <a:ext cx="0" cy="0"/>
          <a:chOff x="0" y="0"/>
          <a:chExt cx="0" cy="0"/>
        </a:xfrm>
      </p:grpSpPr>
      <p:sp>
        <p:nvSpPr>
          <p:cNvPr id="2779" name="Google Shape;2779;p1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80" name="Google Shape;2780;p1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0"/>
        <p:cNvGrpSpPr/>
        <p:nvPr/>
      </p:nvGrpSpPr>
      <p:grpSpPr>
        <a:xfrm>
          <a:off x="0" y="0"/>
          <a:ext cx="0" cy="0"/>
          <a:chOff x="0" y="0"/>
          <a:chExt cx="0" cy="0"/>
        </a:xfrm>
      </p:grpSpPr>
      <p:sp>
        <p:nvSpPr>
          <p:cNvPr id="2801" name="Google Shape;2801;p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02" name="Google Shape;2802;p1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2"/>
        <p:cNvGrpSpPr/>
        <p:nvPr/>
      </p:nvGrpSpPr>
      <p:grpSpPr>
        <a:xfrm>
          <a:off x="0" y="0"/>
          <a:ext cx="0" cy="0"/>
          <a:chOff x="0" y="0"/>
          <a:chExt cx="0" cy="0"/>
        </a:xfrm>
      </p:grpSpPr>
      <p:sp>
        <p:nvSpPr>
          <p:cNvPr id="2823" name="Google Shape;2823;p1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24" name="Google Shape;2824;p1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4"/>
        <p:cNvGrpSpPr/>
        <p:nvPr/>
      </p:nvGrpSpPr>
      <p:grpSpPr>
        <a:xfrm>
          <a:off x="0" y="0"/>
          <a:ext cx="0" cy="0"/>
          <a:chOff x="0" y="0"/>
          <a:chExt cx="0" cy="0"/>
        </a:xfrm>
      </p:grpSpPr>
      <p:sp>
        <p:nvSpPr>
          <p:cNvPr id="2845" name="Google Shape;2845;p1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46" name="Google Shape;2846;p1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6"/>
        <p:cNvGrpSpPr/>
        <p:nvPr/>
      </p:nvGrpSpPr>
      <p:grpSpPr>
        <a:xfrm>
          <a:off x="0" y="0"/>
          <a:ext cx="0" cy="0"/>
          <a:chOff x="0" y="0"/>
          <a:chExt cx="0" cy="0"/>
        </a:xfrm>
      </p:grpSpPr>
      <p:sp>
        <p:nvSpPr>
          <p:cNvPr id="2867" name="Google Shape;2867;p1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68" name="Google Shape;2868;p1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8"/>
        <p:cNvGrpSpPr/>
        <p:nvPr/>
      </p:nvGrpSpPr>
      <p:grpSpPr>
        <a:xfrm>
          <a:off x="0" y="0"/>
          <a:ext cx="0" cy="0"/>
          <a:chOff x="0" y="0"/>
          <a:chExt cx="0" cy="0"/>
        </a:xfrm>
      </p:grpSpPr>
      <p:sp>
        <p:nvSpPr>
          <p:cNvPr id="2889" name="Google Shape;2889;p1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90" name="Google Shape;2890;p1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0"/>
        <p:cNvGrpSpPr/>
        <p:nvPr/>
      </p:nvGrpSpPr>
      <p:grpSpPr>
        <a:xfrm>
          <a:off x="0" y="0"/>
          <a:ext cx="0" cy="0"/>
          <a:chOff x="0" y="0"/>
          <a:chExt cx="0" cy="0"/>
        </a:xfrm>
      </p:grpSpPr>
      <p:sp>
        <p:nvSpPr>
          <p:cNvPr id="2911" name="Google Shape;2911;p1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12" name="Google Shape;2912;p1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1"/>
        <p:cNvGrpSpPr/>
        <p:nvPr/>
      </p:nvGrpSpPr>
      <p:grpSpPr>
        <a:xfrm>
          <a:off x="0" y="0"/>
          <a:ext cx="0" cy="0"/>
          <a:chOff x="0" y="0"/>
          <a:chExt cx="0" cy="0"/>
        </a:xfrm>
      </p:grpSpPr>
      <p:sp>
        <p:nvSpPr>
          <p:cNvPr id="2932" name="Google Shape;2932;p1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33" name="Google Shape;2933;p1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0"/>
        <p:cNvGrpSpPr/>
        <p:nvPr/>
      </p:nvGrpSpPr>
      <p:grpSpPr>
        <a:xfrm>
          <a:off x="0" y="0"/>
          <a:ext cx="0" cy="0"/>
          <a:chOff x="0" y="0"/>
          <a:chExt cx="0" cy="0"/>
        </a:xfrm>
      </p:grpSpPr>
      <p:sp>
        <p:nvSpPr>
          <p:cNvPr id="2941" name="Google Shape;2941;p1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42" name="Google Shape;2942;p1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7" name="Google Shape;30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9"/>
        <p:cNvGrpSpPr/>
        <p:nvPr/>
      </p:nvGrpSpPr>
      <p:grpSpPr>
        <a:xfrm>
          <a:off x="0" y="0"/>
          <a:ext cx="0" cy="0"/>
          <a:chOff x="0" y="0"/>
          <a:chExt cx="0" cy="0"/>
        </a:xfrm>
      </p:grpSpPr>
      <p:sp>
        <p:nvSpPr>
          <p:cNvPr id="2950" name="Google Shape;2950;p1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51" name="Google Shape;2951;p1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9"/>
        <p:cNvGrpSpPr/>
        <p:nvPr/>
      </p:nvGrpSpPr>
      <p:grpSpPr>
        <a:xfrm>
          <a:off x="0" y="0"/>
          <a:ext cx="0" cy="0"/>
          <a:chOff x="0" y="0"/>
          <a:chExt cx="0" cy="0"/>
        </a:xfrm>
      </p:grpSpPr>
      <p:sp>
        <p:nvSpPr>
          <p:cNvPr id="2960" name="Google Shape;2960;p1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61" name="Google Shape;2961;p1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9"/>
        <p:cNvGrpSpPr/>
        <p:nvPr/>
      </p:nvGrpSpPr>
      <p:grpSpPr>
        <a:xfrm>
          <a:off x="0" y="0"/>
          <a:ext cx="0" cy="0"/>
          <a:chOff x="0" y="0"/>
          <a:chExt cx="0" cy="0"/>
        </a:xfrm>
      </p:grpSpPr>
      <p:sp>
        <p:nvSpPr>
          <p:cNvPr id="2970" name="Google Shape;2970;p1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71" name="Google Shape;2971;p1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0"/>
        <p:cNvGrpSpPr/>
        <p:nvPr/>
      </p:nvGrpSpPr>
      <p:grpSpPr>
        <a:xfrm>
          <a:off x="0" y="0"/>
          <a:ext cx="0" cy="0"/>
          <a:chOff x="0" y="0"/>
          <a:chExt cx="0" cy="0"/>
        </a:xfrm>
      </p:grpSpPr>
      <p:sp>
        <p:nvSpPr>
          <p:cNvPr id="2981" name="Google Shape;2981;p1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82" name="Google Shape;2982;p1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1"/>
        <p:cNvGrpSpPr/>
        <p:nvPr/>
      </p:nvGrpSpPr>
      <p:grpSpPr>
        <a:xfrm>
          <a:off x="0" y="0"/>
          <a:ext cx="0" cy="0"/>
          <a:chOff x="0" y="0"/>
          <a:chExt cx="0" cy="0"/>
        </a:xfrm>
      </p:grpSpPr>
      <p:sp>
        <p:nvSpPr>
          <p:cNvPr id="2992" name="Google Shape;2992;p1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93" name="Google Shape;2993;p1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0"/>
        <p:cNvGrpSpPr/>
        <p:nvPr/>
      </p:nvGrpSpPr>
      <p:grpSpPr>
        <a:xfrm>
          <a:off x="0" y="0"/>
          <a:ext cx="0" cy="0"/>
          <a:chOff x="0" y="0"/>
          <a:chExt cx="0" cy="0"/>
        </a:xfrm>
      </p:grpSpPr>
      <p:sp>
        <p:nvSpPr>
          <p:cNvPr id="3001" name="Google Shape;3001;p1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02" name="Google Shape;3002;p1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9"/>
        <p:cNvGrpSpPr/>
        <p:nvPr/>
      </p:nvGrpSpPr>
      <p:grpSpPr>
        <a:xfrm>
          <a:off x="0" y="0"/>
          <a:ext cx="0" cy="0"/>
          <a:chOff x="0" y="0"/>
          <a:chExt cx="0" cy="0"/>
        </a:xfrm>
      </p:grpSpPr>
      <p:sp>
        <p:nvSpPr>
          <p:cNvPr id="3010" name="Google Shape;3010;p1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11" name="Google Shape;3011;p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8"/>
        <p:cNvGrpSpPr/>
        <p:nvPr/>
      </p:nvGrpSpPr>
      <p:grpSpPr>
        <a:xfrm>
          <a:off x="0" y="0"/>
          <a:ext cx="0" cy="0"/>
          <a:chOff x="0" y="0"/>
          <a:chExt cx="0" cy="0"/>
        </a:xfrm>
      </p:grpSpPr>
      <p:sp>
        <p:nvSpPr>
          <p:cNvPr id="3019" name="Google Shape;3019;p1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20" name="Google Shape;3020;p1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7"/>
        <p:cNvGrpSpPr/>
        <p:nvPr/>
      </p:nvGrpSpPr>
      <p:grpSpPr>
        <a:xfrm>
          <a:off x="0" y="0"/>
          <a:ext cx="0" cy="0"/>
          <a:chOff x="0" y="0"/>
          <a:chExt cx="0" cy="0"/>
        </a:xfrm>
      </p:grpSpPr>
      <p:sp>
        <p:nvSpPr>
          <p:cNvPr id="3028" name="Google Shape;3028;p1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29" name="Google Shape;3029;p1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6"/>
        <p:cNvGrpSpPr/>
        <p:nvPr/>
      </p:nvGrpSpPr>
      <p:grpSpPr>
        <a:xfrm>
          <a:off x="0" y="0"/>
          <a:ext cx="0" cy="0"/>
          <a:chOff x="0" y="0"/>
          <a:chExt cx="0" cy="0"/>
        </a:xfrm>
      </p:grpSpPr>
      <p:sp>
        <p:nvSpPr>
          <p:cNvPr id="3037" name="Google Shape;3037;p1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38" name="Google Shape;3038;p1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6" name="Google Shape;316;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5"/>
        <p:cNvGrpSpPr/>
        <p:nvPr/>
      </p:nvGrpSpPr>
      <p:grpSpPr>
        <a:xfrm>
          <a:off x="0" y="0"/>
          <a:ext cx="0" cy="0"/>
          <a:chOff x="0" y="0"/>
          <a:chExt cx="0" cy="0"/>
        </a:xfrm>
      </p:grpSpPr>
      <p:sp>
        <p:nvSpPr>
          <p:cNvPr id="3046" name="Google Shape;3046;p1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47" name="Google Shape;3047;p1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4"/>
        <p:cNvGrpSpPr/>
        <p:nvPr/>
      </p:nvGrpSpPr>
      <p:grpSpPr>
        <a:xfrm>
          <a:off x="0" y="0"/>
          <a:ext cx="0" cy="0"/>
          <a:chOff x="0" y="0"/>
          <a:chExt cx="0" cy="0"/>
        </a:xfrm>
      </p:grpSpPr>
      <p:sp>
        <p:nvSpPr>
          <p:cNvPr id="3055" name="Google Shape;3055;p1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56" name="Google Shape;3056;p1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3"/>
        <p:cNvGrpSpPr/>
        <p:nvPr/>
      </p:nvGrpSpPr>
      <p:grpSpPr>
        <a:xfrm>
          <a:off x="0" y="0"/>
          <a:ext cx="0" cy="0"/>
          <a:chOff x="0" y="0"/>
          <a:chExt cx="0" cy="0"/>
        </a:xfrm>
      </p:grpSpPr>
      <p:sp>
        <p:nvSpPr>
          <p:cNvPr id="3064" name="Google Shape;3064;p1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65" name="Google Shape;3065;p1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2"/>
        <p:cNvGrpSpPr/>
        <p:nvPr/>
      </p:nvGrpSpPr>
      <p:grpSpPr>
        <a:xfrm>
          <a:off x="0" y="0"/>
          <a:ext cx="0" cy="0"/>
          <a:chOff x="0" y="0"/>
          <a:chExt cx="0" cy="0"/>
        </a:xfrm>
      </p:grpSpPr>
      <p:sp>
        <p:nvSpPr>
          <p:cNvPr id="3073" name="Google Shape;3073;p1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74" name="Google Shape;3074;p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1"/>
        <p:cNvGrpSpPr/>
        <p:nvPr/>
      </p:nvGrpSpPr>
      <p:grpSpPr>
        <a:xfrm>
          <a:off x="0" y="0"/>
          <a:ext cx="0" cy="0"/>
          <a:chOff x="0" y="0"/>
          <a:chExt cx="0" cy="0"/>
        </a:xfrm>
      </p:grpSpPr>
      <p:sp>
        <p:nvSpPr>
          <p:cNvPr id="3082" name="Google Shape;3082;p1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83" name="Google Shape;3083;p1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1"/>
        <p:cNvGrpSpPr/>
        <p:nvPr/>
      </p:nvGrpSpPr>
      <p:grpSpPr>
        <a:xfrm>
          <a:off x="0" y="0"/>
          <a:ext cx="0" cy="0"/>
          <a:chOff x="0" y="0"/>
          <a:chExt cx="0" cy="0"/>
        </a:xfrm>
      </p:grpSpPr>
      <p:sp>
        <p:nvSpPr>
          <p:cNvPr id="3092" name="Google Shape;3092;p1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93" name="Google Shape;3093;p1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3"/>
        <p:cNvGrpSpPr/>
        <p:nvPr/>
      </p:nvGrpSpPr>
      <p:grpSpPr>
        <a:xfrm>
          <a:off x="0" y="0"/>
          <a:ext cx="0" cy="0"/>
          <a:chOff x="0" y="0"/>
          <a:chExt cx="0" cy="0"/>
        </a:xfrm>
      </p:grpSpPr>
      <p:sp>
        <p:nvSpPr>
          <p:cNvPr id="3104" name="Google Shape;3104;p1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05" name="Google Shape;3105;p1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3"/>
        <p:cNvGrpSpPr/>
        <p:nvPr/>
      </p:nvGrpSpPr>
      <p:grpSpPr>
        <a:xfrm>
          <a:off x="0" y="0"/>
          <a:ext cx="0" cy="0"/>
          <a:chOff x="0" y="0"/>
          <a:chExt cx="0" cy="0"/>
        </a:xfrm>
      </p:grpSpPr>
      <p:sp>
        <p:nvSpPr>
          <p:cNvPr id="3114" name="Google Shape;3114;p1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15" name="Google Shape;3115;p1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4"/>
        <p:cNvGrpSpPr/>
        <p:nvPr/>
      </p:nvGrpSpPr>
      <p:grpSpPr>
        <a:xfrm>
          <a:off x="0" y="0"/>
          <a:ext cx="0" cy="0"/>
          <a:chOff x="0" y="0"/>
          <a:chExt cx="0" cy="0"/>
        </a:xfrm>
      </p:grpSpPr>
      <p:sp>
        <p:nvSpPr>
          <p:cNvPr id="3125" name="Google Shape;3125;p1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26" name="Google Shape;3126;p1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4"/>
        <p:cNvGrpSpPr/>
        <p:nvPr/>
      </p:nvGrpSpPr>
      <p:grpSpPr>
        <a:xfrm>
          <a:off x="0" y="0"/>
          <a:ext cx="0" cy="0"/>
          <a:chOff x="0" y="0"/>
          <a:chExt cx="0" cy="0"/>
        </a:xfrm>
      </p:grpSpPr>
      <p:sp>
        <p:nvSpPr>
          <p:cNvPr id="3135" name="Google Shape;3135;p1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36" name="Google Shape;3136;p1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7" name="Google Shape;327;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4"/>
        <p:cNvGrpSpPr/>
        <p:nvPr/>
      </p:nvGrpSpPr>
      <p:grpSpPr>
        <a:xfrm>
          <a:off x="0" y="0"/>
          <a:ext cx="0" cy="0"/>
          <a:chOff x="0" y="0"/>
          <a:chExt cx="0" cy="0"/>
        </a:xfrm>
      </p:grpSpPr>
      <p:sp>
        <p:nvSpPr>
          <p:cNvPr id="3145" name="Google Shape;3145;p1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46" name="Google Shape;3146;p1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4"/>
        <p:cNvGrpSpPr/>
        <p:nvPr/>
      </p:nvGrpSpPr>
      <p:grpSpPr>
        <a:xfrm>
          <a:off x="0" y="0"/>
          <a:ext cx="0" cy="0"/>
          <a:chOff x="0" y="0"/>
          <a:chExt cx="0" cy="0"/>
        </a:xfrm>
      </p:grpSpPr>
      <p:sp>
        <p:nvSpPr>
          <p:cNvPr id="3155" name="Google Shape;3155;p1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56" name="Google Shape;3156;p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3"/>
        <p:cNvGrpSpPr/>
        <p:nvPr/>
      </p:nvGrpSpPr>
      <p:grpSpPr>
        <a:xfrm>
          <a:off x="0" y="0"/>
          <a:ext cx="0" cy="0"/>
          <a:chOff x="0" y="0"/>
          <a:chExt cx="0" cy="0"/>
        </a:xfrm>
      </p:grpSpPr>
      <p:sp>
        <p:nvSpPr>
          <p:cNvPr id="3164" name="Google Shape;3164;p1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65" name="Google Shape;3165;p1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2"/>
        <p:cNvGrpSpPr/>
        <p:nvPr/>
      </p:nvGrpSpPr>
      <p:grpSpPr>
        <a:xfrm>
          <a:off x="0" y="0"/>
          <a:ext cx="0" cy="0"/>
          <a:chOff x="0" y="0"/>
          <a:chExt cx="0" cy="0"/>
        </a:xfrm>
      </p:grpSpPr>
      <p:sp>
        <p:nvSpPr>
          <p:cNvPr id="3173" name="Google Shape;3173;p1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74" name="Google Shape;3174;p1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1"/>
        <p:cNvGrpSpPr/>
        <p:nvPr/>
      </p:nvGrpSpPr>
      <p:grpSpPr>
        <a:xfrm>
          <a:off x="0" y="0"/>
          <a:ext cx="0" cy="0"/>
          <a:chOff x="0" y="0"/>
          <a:chExt cx="0" cy="0"/>
        </a:xfrm>
      </p:grpSpPr>
      <p:sp>
        <p:nvSpPr>
          <p:cNvPr id="3182" name="Google Shape;3182;p1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83" name="Google Shape;3183;p1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0"/>
        <p:cNvGrpSpPr/>
        <p:nvPr/>
      </p:nvGrpSpPr>
      <p:grpSpPr>
        <a:xfrm>
          <a:off x="0" y="0"/>
          <a:ext cx="0" cy="0"/>
          <a:chOff x="0" y="0"/>
          <a:chExt cx="0" cy="0"/>
        </a:xfrm>
      </p:grpSpPr>
      <p:sp>
        <p:nvSpPr>
          <p:cNvPr id="3191" name="Google Shape;3191;p1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92" name="Google Shape;3192;p1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9"/>
        <p:cNvGrpSpPr/>
        <p:nvPr/>
      </p:nvGrpSpPr>
      <p:grpSpPr>
        <a:xfrm>
          <a:off x="0" y="0"/>
          <a:ext cx="0" cy="0"/>
          <a:chOff x="0" y="0"/>
          <a:chExt cx="0" cy="0"/>
        </a:xfrm>
      </p:grpSpPr>
      <p:sp>
        <p:nvSpPr>
          <p:cNvPr id="3200" name="Google Shape;3200;p1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01" name="Google Shape;3201;p1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8"/>
        <p:cNvGrpSpPr/>
        <p:nvPr/>
      </p:nvGrpSpPr>
      <p:grpSpPr>
        <a:xfrm>
          <a:off x="0" y="0"/>
          <a:ext cx="0" cy="0"/>
          <a:chOff x="0" y="0"/>
          <a:chExt cx="0" cy="0"/>
        </a:xfrm>
      </p:grpSpPr>
      <p:sp>
        <p:nvSpPr>
          <p:cNvPr id="3209" name="Google Shape;3209;p1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10" name="Google Shape;3210;p1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9"/>
        <p:cNvGrpSpPr/>
        <p:nvPr/>
      </p:nvGrpSpPr>
      <p:grpSpPr>
        <a:xfrm>
          <a:off x="0" y="0"/>
          <a:ext cx="0" cy="0"/>
          <a:chOff x="0" y="0"/>
          <a:chExt cx="0" cy="0"/>
        </a:xfrm>
      </p:grpSpPr>
      <p:sp>
        <p:nvSpPr>
          <p:cNvPr id="3220" name="Google Shape;3220;p1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21" name="Google Shape;3221;p1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0"/>
        <p:cNvGrpSpPr/>
        <p:nvPr/>
      </p:nvGrpSpPr>
      <p:grpSpPr>
        <a:xfrm>
          <a:off x="0" y="0"/>
          <a:ext cx="0" cy="0"/>
          <a:chOff x="0" y="0"/>
          <a:chExt cx="0" cy="0"/>
        </a:xfrm>
      </p:grpSpPr>
      <p:sp>
        <p:nvSpPr>
          <p:cNvPr id="3231" name="Google Shape;3231;p1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32" name="Google Shape;3232;p1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8" name="Google Shape;33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2"/>
        <p:cNvGrpSpPr/>
        <p:nvPr/>
      </p:nvGrpSpPr>
      <p:grpSpPr>
        <a:xfrm>
          <a:off x="0" y="0"/>
          <a:ext cx="0" cy="0"/>
          <a:chOff x="0" y="0"/>
          <a:chExt cx="0" cy="0"/>
        </a:xfrm>
      </p:grpSpPr>
      <p:sp>
        <p:nvSpPr>
          <p:cNvPr id="3243" name="Google Shape;3243;p1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44" name="Google Shape;3244;p1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6"/>
        <p:cNvGrpSpPr/>
        <p:nvPr/>
      </p:nvGrpSpPr>
      <p:grpSpPr>
        <a:xfrm>
          <a:off x="0" y="0"/>
          <a:ext cx="0" cy="0"/>
          <a:chOff x="0" y="0"/>
          <a:chExt cx="0" cy="0"/>
        </a:xfrm>
      </p:grpSpPr>
      <p:sp>
        <p:nvSpPr>
          <p:cNvPr id="3257" name="Google Shape;3257;p1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58" name="Google Shape;3258;p1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8"/>
        <p:cNvGrpSpPr/>
        <p:nvPr/>
      </p:nvGrpSpPr>
      <p:grpSpPr>
        <a:xfrm>
          <a:off x="0" y="0"/>
          <a:ext cx="0" cy="0"/>
          <a:chOff x="0" y="0"/>
          <a:chExt cx="0" cy="0"/>
        </a:xfrm>
      </p:grpSpPr>
      <p:sp>
        <p:nvSpPr>
          <p:cNvPr id="3269" name="Google Shape;3269;p1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70" name="Google Shape;3270;p1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2"/>
        <p:cNvGrpSpPr/>
        <p:nvPr/>
      </p:nvGrpSpPr>
      <p:grpSpPr>
        <a:xfrm>
          <a:off x="0" y="0"/>
          <a:ext cx="0" cy="0"/>
          <a:chOff x="0" y="0"/>
          <a:chExt cx="0" cy="0"/>
        </a:xfrm>
      </p:grpSpPr>
      <p:sp>
        <p:nvSpPr>
          <p:cNvPr id="3283" name="Google Shape;3283;p1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84" name="Google Shape;3284;p1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8"/>
        <p:cNvGrpSpPr/>
        <p:nvPr/>
      </p:nvGrpSpPr>
      <p:grpSpPr>
        <a:xfrm>
          <a:off x="0" y="0"/>
          <a:ext cx="0" cy="0"/>
          <a:chOff x="0" y="0"/>
          <a:chExt cx="0" cy="0"/>
        </a:xfrm>
      </p:grpSpPr>
      <p:sp>
        <p:nvSpPr>
          <p:cNvPr id="3299" name="Google Shape;3299;p1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00" name="Google Shape;3300;p1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2"/>
        <p:cNvGrpSpPr/>
        <p:nvPr/>
      </p:nvGrpSpPr>
      <p:grpSpPr>
        <a:xfrm>
          <a:off x="0" y="0"/>
          <a:ext cx="0" cy="0"/>
          <a:chOff x="0" y="0"/>
          <a:chExt cx="0" cy="0"/>
        </a:xfrm>
      </p:grpSpPr>
      <p:sp>
        <p:nvSpPr>
          <p:cNvPr id="3313" name="Google Shape;3313;p1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14" name="Google Shape;3314;p1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7"/>
        <p:cNvGrpSpPr/>
        <p:nvPr/>
      </p:nvGrpSpPr>
      <p:grpSpPr>
        <a:xfrm>
          <a:off x="0" y="0"/>
          <a:ext cx="0" cy="0"/>
          <a:chOff x="0" y="0"/>
          <a:chExt cx="0" cy="0"/>
        </a:xfrm>
      </p:grpSpPr>
      <p:sp>
        <p:nvSpPr>
          <p:cNvPr id="3328" name="Google Shape;3328;p1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29" name="Google Shape;3329;p1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2"/>
        <p:cNvGrpSpPr/>
        <p:nvPr/>
      </p:nvGrpSpPr>
      <p:grpSpPr>
        <a:xfrm>
          <a:off x="0" y="0"/>
          <a:ext cx="0" cy="0"/>
          <a:chOff x="0" y="0"/>
          <a:chExt cx="0" cy="0"/>
        </a:xfrm>
      </p:grpSpPr>
      <p:sp>
        <p:nvSpPr>
          <p:cNvPr id="3343" name="Google Shape;3343;p1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44" name="Google Shape;3344;p1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9"/>
        <p:cNvGrpSpPr/>
        <p:nvPr/>
      </p:nvGrpSpPr>
      <p:grpSpPr>
        <a:xfrm>
          <a:off x="0" y="0"/>
          <a:ext cx="0" cy="0"/>
          <a:chOff x="0" y="0"/>
          <a:chExt cx="0" cy="0"/>
        </a:xfrm>
      </p:grpSpPr>
      <p:sp>
        <p:nvSpPr>
          <p:cNvPr id="3360" name="Google Shape;3360;p1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61" name="Google Shape;3361;p1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6"/>
        <p:cNvGrpSpPr/>
        <p:nvPr/>
      </p:nvGrpSpPr>
      <p:grpSpPr>
        <a:xfrm>
          <a:off x="0" y="0"/>
          <a:ext cx="0" cy="0"/>
          <a:chOff x="0" y="0"/>
          <a:chExt cx="0" cy="0"/>
        </a:xfrm>
      </p:grpSpPr>
      <p:sp>
        <p:nvSpPr>
          <p:cNvPr id="3377" name="Google Shape;3377;p1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78" name="Google Shape;3378;p1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7" name="Google Shape;34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5"/>
        <p:cNvGrpSpPr/>
        <p:nvPr/>
      </p:nvGrpSpPr>
      <p:grpSpPr>
        <a:xfrm>
          <a:off x="0" y="0"/>
          <a:ext cx="0" cy="0"/>
          <a:chOff x="0" y="0"/>
          <a:chExt cx="0" cy="0"/>
        </a:xfrm>
      </p:grpSpPr>
      <p:sp>
        <p:nvSpPr>
          <p:cNvPr id="3386" name="Google Shape;3386;p1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87" name="Google Shape;3387;p1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4"/>
        <p:cNvGrpSpPr/>
        <p:nvPr/>
      </p:nvGrpSpPr>
      <p:grpSpPr>
        <a:xfrm>
          <a:off x="0" y="0"/>
          <a:ext cx="0" cy="0"/>
          <a:chOff x="0" y="0"/>
          <a:chExt cx="0" cy="0"/>
        </a:xfrm>
      </p:grpSpPr>
      <p:sp>
        <p:nvSpPr>
          <p:cNvPr id="3395" name="Google Shape;3395;p1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96" name="Google Shape;3396;p1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8"/>
        <p:cNvGrpSpPr/>
        <p:nvPr/>
      </p:nvGrpSpPr>
      <p:grpSpPr>
        <a:xfrm>
          <a:off x="0" y="0"/>
          <a:ext cx="0" cy="0"/>
          <a:chOff x="0" y="0"/>
          <a:chExt cx="0" cy="0"/>
        </a:xfrm>
      </p:grpSpPr>
      <p:sp>
        <p:nvSpPr>
          <p:cNvPr id="3409" name="Google Shape;3409;p1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10" name="Google Shape;3410;p1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2"/>
        <p:cNvGrpSpPr/>
        <p:nvPr/>
      </p:nvGrpSpPr>
      <p:grpSpPr>
        <a:xfrm>
          <a:off x="0" y="0"/>
          <a:ext cx="0" cy="0"/>
          <a:chOff x="0" y="0"/>
          <a:chExt cx="0" cy="0"/>
        </a:xfrm>
      </p:grpSpPr>
      <p:sp>
        <p:nvSpPr>
          <p:cNvPr id="3423" name="Google Shape;3423;p1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24" name="Google Shape;3424;p1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3"/>
        <p:cNvGrpSpPr/>
        <p:nvPr/>
      </p:nvGrpSpPr>
      <p:grpSpPr>
        <a:xfrm>
          <a:off x="0" y="0"/>
          <a:ext cx="0" cy="0"/>
          <a:chOff x="0" y="0"/>
          <a:chExt cx="0" cy="0"/>
        </a:xfrm>
      </p:grpSpPr>
      <p:sp>
        <p:nvSpPr>
          <p:cNvPr id="3434" name="Google Shape;3434;p1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35" name="Google Shape;3435;p1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4"/>
        <p:cNvGrpSpPr/>
        <p:nvPr/>
      </p:nvGrpSpPr>
      <p:grpSpPr>
        <a:xfrm>
          <a:off x="0" y="0"/>
          <a:ext cx="0" cy="0"/>
          <a:chOff x="0" y="0"/>
          <a:chExt cx="0" cy="0"/>
        </a:xfrm>
      </p:grpSpPr>
      <p:sp>
        <p:nvSpPr>
          <p:cNvPr id="3445" name="Google Shape;3445;p1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46" name="Google Shape;3446;p1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8"/>
        <p:cNvGrpSpPr/>
        <p:nvPr/>
      </p:nvGrpSpPr>
      <p:grpSpPr>
        <a:xfrm>
          <a:off x="0" y="0"/>
          <a:ext cx="0" cy="0"/>
          <a:chOff x="0" y="0"/>
          <a:chExt cx="0" cy="0"/>
        </a:xfrm>
      </p:grpSpPr>
      <p:sp>
        <p:nvSpPr>
          <p:cNvPr id="3459" name="Google Shape;3459;p19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60" name="Google Shape;3460;p1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2"/>
        <p:cNvGrpSpPr/>
        <p:nvPr/>
      </p:nvGrpSpPr>
      <p:grpSpPr>
        <a:xfrm>
          <a:off x="0" y="0"/>
          <a:ext cx="0" cy="0"/>
          <a:chOff x="0" y="0"/>
          <a:chExt cx="0" cy="0"/>
        </a:xfrm>
      </p:grpSpPr>
      <p:sp>
        <p:nvSpPr>
          <p:cNvPr id="3473" name="Google Shape;3473;p1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74" name="Google Shape;3474;p19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1"/>
        <p:cNvGrpSpPr/>
        <p:nvPr/>
      </p:nvGrpSpPr>
      <p:grpSpPr>
        <a:xfrm>
          <a:off x="0" y="0"/>
          <a:ext cx="0" cy="0"/>
          <a:chOff x="0" y="0"/>
          <a:chExt cx="0" cy="0"/>
        </a:xfrm>
      </p:grpSpPr>
      <p:sp>
        <p:nvSpPr>
          <p:cNvPr id="3482" name="Google Shape;3482;p19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83" name="Google Shape;3483;p1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1"/>
        <p:cNvGrpSpPr/>
        <p:nvPr/>
      </p:nvGrpSpPr>
      <p:grpSpPr>
        <a:xfrm>
          <a:off x="0" y="0"/>
          <a:ext cx="0" cy="0"/>
          <a:chOff x="0" y="0"/>
          <a:chExt cx="0" cy="0"/>
        </a:xfrm>
      </p:grpSpPr>
      <p:sp>
        <p:nvSpPr>
          <p:cNvPr id="3492" name="Google Shape;3492;p1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93" name="Google Shape;3493;p1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6" name="Google Shape;35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0"/>
        <p:cNvGrpSpPr/>
        <p:nvPr/>
      </p:nvGrpSpPr>
      <p:grpSpPr>
        <a:xfrm>
          <a:off x="0" y="0"/>
          <a:ext cx="0" cy="0"/>
          <a:chOff x="0" y="0"/>
          <a:chExt cx="0" cy="0"/>
        </a:xfrm>
      </p:grpSpPr>
      <p:sp>
        <p:nvSpPr>
          <p:cNvPr id="3501" name="Google Shape;3501;p1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02" name="Google Shape;3502;p1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1"/>
        <p:cNvGrpSpPr/>
        <p:nvPr/>
      </p:nvGrpSpPr>
      <p:grpSpPr>
        <a:xfrm>
          <a:off x="0" y="0"/>
          <a:ext cx="0" cy="0"/>
          <a:chOff x="0" y="0"/>
          <a:chExt cx="0" cy="0"/>
        </a:xfrm>
      </p:grpSpPr>
      <p:sp>
        <p:nvSpPr>
          <p:cNvPr id="3512" name="Google Shape;3512;p1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13" name="Google Shape;3513;p1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0"/>
        <p:cNvGrpSpPr/>
        <p:nvPr/>
      </p:nvGrpSpPr>
      <p:grpSpPr>
        <a:xfrm>
          <a:off x="0" y="0"/>
          <a:ext cx="0" cy="0"/>
          <a:chOff x="0" y="0"/>
          <a:chExt cx="0" cy="0"/>
        </a:xfrm>
      </p:grpSpPr>
      <p:sp>
        <p:nvSpPr>
          <p:cNvPr id="3521" name="Google Shape;3521;p1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22" name="Google Shape;3522;p1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0"/>
        <p:cNvGrpSpPr/>
        <p:nvPr/>
      </p:nvGrpSpPr>
      <p:grpSpPr>
        <a:xfrm>
          <a:off x="0" y="0"/>
          <a:ext cx="0" cy="0"/>
          <a:chOff x="0" y="0"/>
          <a:chExt cx="0" cy="0"/>
        </a:xfrm>
      </p:grpSpPr>
      <p:sp>
        <p:nvSpPr>
          <p:cNvPr id="3531" name="Google Shape;3531;p20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32" name="Google Shape;3532;p2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3"/>
        <p:cNvGrpSpPr/>
        <p:nvPr/>
      </p:nvGrpSpPr>
      <p:grpSpPr>
        <a:xfrm>
          <a:off x="0" y="0"/>
          <a:ext cx="0" cy="0"/>
          <a:chOff x="0" y="0"/>
          <a:chExt cx="0" cy="0"/>
        </a:xfrm>
      </p:grpSpPr>
      <p:sp>
        <p:nvSpPr>
          <p:cNvPr id="3544" name="Google Shape;3544;p2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45" name="Google Shape;3545;p2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3"/>
        <p:cNvGrpSpPr/>
        <p:nvPr/>
      </p:nvGrpSpPr>
      <p:grpSpPr>
        <a:xfrm>
          <a:off x="0" y="0"/>
          <a:ext cx="0" cy="0"/>
          <a:chOff x="0" y="0"/>
          <a:chExt cx="0" cy="0"/>
        </a:xfrm>
      </p:grpSpPr>
      <p:sp>
        <p:nvSpPr>
          <p:cNvPr id="3554" name="Google Shape;3554;p2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55" name="Google Shape;3555;p2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2"/>
        <p:cNvGrpSpPr/>
        <p:nvPr/>
      </p:nvGrpSpPr>
      <p:grpSpPr>
        <a:xfrm>
          <a:off x="0" y="0"/>
          <a:ext cx="0" cy="0"/>
          <a:chOff x="0" y="0"/>
          <a:chExt cx="0" cy="0"/>
        </a:xfrm>
      </p:grpSpPr>
      <p:sp>
        <p:nvSpPr>
          <p:cNvPr id="3563" name="Google Shape;3563;p2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64" name="Google Shape;3564;p2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1"/>
        <p:cNvGrpSpPr/>
        <p:nvPr/>
      </p:nvGrpSpPr>
      <p:grpSpPr>
        <a:xfrm>
          <a:off x="0" y="0"/>
          <a:ext cx="0" cy="0"/>
          <a:chOff x="0" y="0"/>
          <a:chExt cx="0" cy="0"/>
        </a:xfrm>
      </p:grpSpPr>
      <p:sp>
        <p:nvSpPr>
          <p:cNvPr id="3572" name="Google Shape;3572;p2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73" name="Google Shape;3573;p2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2"/>
        <p:cNvGrpSpPr/>
        <p:nvPr/>
      </p:nvGrpSpPr>
      <p:grpSpPr>
        <a:xfrm>
          <a:off x="0" y="0"/>
          <a:ext cx="0" cy="0"/>
          <a:chOff x="0" y="0"/>
          <a:chExt cx="0" cy="0"/>
        </a:xfrm>
      </p:grpSpPr>
      <p:sp>
        <p:nvSpPr>
          <p:cNvPr id="3583" name="Google Shape;3583;p2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84" name="Google Shape;3584;p2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3"/>
        <p:cNvGrpSpPr/>
        <p:nvPr/>
      </p:nvGrpSpPr>
      <p:grpSpPr>
        <a:xfrm>
          <a:off x="0" y="0"/>
          <a:ext cx="0" cy="0"/>
          <a:chOff x="0" y="0"/>
          <a:chExt cx="0" cy="0"/>
        </a:xfrm>
      </p:grpSpPr>
      <p:sp>
        <p:nvSpPr>
          <p:cNvPr id="3594" name="Google Shape;3594;p20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95" name="Google Shape;3595;p2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4" name="Google Shape;36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4"/>
        <p:cNvGrpSpPr/>
        <p:nvPr/>
      </p:nvGrpSpPr>
      <p:grpSpPr>
        <a:xfrm>
          <a:off x="0" y="0"/>
          <a:ext cx="0" cy="0"/>
          <a:chOff x="0" y="0"/>
          <a:chExt cx="0" cy="0"/>
        </a:xfrm>
      </p:grpSpPr>
      <p:sp>
        <p:nvSpPr>
          <p:cNvPr id="3605" name="Google Shape;3605;p20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06" name="Google Shape;3606;p2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5"/>
        <p:cNvGrpSpPr/>
        <p:nvPr/>
      </p:nvGrpSpPr>
      <p:grpSpPr>
        <a:xfrm>
          <a:off x="0" y="0"/>
          <a:ext cx="0" cy="0"/>
          <a:chOff x="0" y="0"/>
          <a:chExt cx="0" cy="0"/>
        </a:xfrm>
      </p:grpSpPr>
      <p:sp>
        <p:nvSpPr>
          <p:cNvPr id="3616" name="Google Shape;3616;p2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17" name="Google Shape;3617;p2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8"/>
        <p:cNvGrpSpPr/>
        <p:nvPr/>
      </p:nvGrpSpPr>
      <p:grpSpPr>
        <a:xfrm>
          <a:off x="0" y="0"/>
          <a:ext cx="0" cy="0"/>
          <a:chOff x="0" y="0"/>
          <a:chExt cx="0" cy="0"/>
        </a:xfrm>
      </p:grpSpPr>
      <p:sp>
        <p:nvSpPr>
          <p:cNvPr id="3629" name="Google Shape;3629;p2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30" name="Google Shape;3630;p2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1"/>
        <p:cNvGrpSpPr/>
        <p:nvPr/>
      </p:nvGrpSpPr>
      <p:grpSpPr>
        <a:xfrm>
          <a:off x="0" y="0"/>
          <a:ext cx="0" cy="0"/>
          <a:chOff x="0" y="0"/>
          <a:chExt cx="0" cy="0"/>
        </a:xfrm>
      </p:grpSpPr>
      <p:sp>
        <p:nvSpPr>
          <p:cNvPr id="3642" name="Google Shape;3642;p2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43" name="Google Shape;3643;p2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0"/>
        <p:cNvGrpSpPr/>
        <p:nvPr/>
      </p:nvGrpSpPr>
      <p:grpSpPr>
        <a:xfrm>
          <a:off x="0" y="0"/>
          <a:ext cx="0" cy="0"/>
          <a:chOff x="0" y="0"/>
          <a:chExt cx="0" cy="0"/>
        </a:xfrm>
      </p:grpSpPr>
      <p:sp>
        <p:nvSpPr>
          <p:cNvPr id="3651" name="Google Shape;3651;p2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52" name="Google Shape;3652;p2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9"/>
        <p:cNvGrpSpPr/>
        <p:nvPr/>
      </p:nvGrpSpPr>
      <p:grpSpPr>
        <a:xfrm>
          <a:off x="0" y="0"/>
          <a:ext cx="0" cy="0"/>
          <a:chOff x="0" y="0"/>
          <a:chExt cx="0" cy="0"/>
        </a:xfrm>
      </p:grpSpPr>
      <p:sp>
        <p:nvSpPr>
          <p:cNvPr id="3660" name="Google Shape;3660;p2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61" name="Google Shape;3661;p2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8"/>
        <p:cNvGrpSpPr/>
        <p:nvPr/>
      </p:nvGrpSpPr>
      <p:grpSpPr>
        <a:xfrm>
          <a:off x="0" y="0"/>
          <a:ext cx="0" cy="0"/>
          <a:chOff x="0" y="0"/>
          <a:chExt cx="0" cy="0"/>
        </a:xfrm>
      </p:grpSpPr>
      <p:sp>
        <p:nvSpPr>
          <p:cNvPr id="3669" name="Google Shape;3669;p2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70" name="Google Shape;3670;p2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7"/>
        <p:cNvGrpSpPr/>
        <p:nvPr/>
      </p:nvGrpSpPr>
      <p:grpSpPr>
        <a:xfrm>
          <a:off x="0" y="0"/>
          <a:ext cx="0" cy="0"/>
          <a:chOff x="0" y="0"/>
          <a:chExt cx="0" cy="0"/>
        </a:xfrm>
      </p:grpSpPr>
      <p:sp>
        <p:nvSpPr>
          <p:cNvPr id="3678" name="Google Shape;3678;p2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79" name="Google Shape;3679;p2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6"/>
        <p:cNvGrpSpPr/>
        <p:nvPr/>
      </p:nvGrpSpPr>
      <p:grpSpPr>
        <a:xfrm>
          <a:off x="0" y="0"/>
          <a:ext cx="0" cy="0"/>
          <a:chOff x="0" y="0"/>
          <a:chExt cx="0" cy="0"/>
        </a:xfrm>
      </p:grpSpPr>
      <p:sp>
        <p:nvSpPr>
          <p:cNvPr id="3687" name="Google Shape;3687;p2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88" name="Google Shape;3688;p2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5"/>
        <p:cNvGrpSpPr/>
        <p:nvPr/>
      </p:nvGrpSpPr>
      <p:grpSpPr>
        <a:xfrm>
          <a:off x="0" y="0"/>
          <a:ext cx="0" cy="0"/>
          <a:chOff x="0" y="0"/>
          <a:chExt cx="0" cy="0"/>
        </a:xfrm>
      </p:grpSpPr>
      <p:sp>
        <p:nvSpPr>
          <p:cNvPr id="3696" name="Google Shape;3696;p2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97" name="Google Shape;3697;p2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2" name="Google Shape;16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2" name="Google Shape;372;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5"/>
        <p:cNvGrpSpPr/>
        <p:nvPr/>
      </p:nvGrpSpPr>
      <p:grpSpPr>
        <a:xfrm>
          <a:off x="0" y="0"/>
          <a:ext cx="0" cy="0"/>
          <a:chOff x="0" y="0"/>
          <a:chExt cx="0" cy="0"/>
        </a:xfrm>
      </p:grpSpPr>
      <p:sp>
        <p:nvSpPr>
          <p:cNvPr id="3706" name="Google Shape;3706;p2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07" name="Google Shape;3707;p2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5"/>
        <p:cNvGrpSpPr/>
        <p:nvPr/>
      </p:nvGrpSpPr>
      <p:grpSpPr>
        <a:xfrm>
          <a:off x="0" y="0"/>
          <a:ext cx="0" cy="0"/>
          <a:chOff x="0" y="0"/>
          <a:chExt cx="0" cy="0"/>
        </a:xfrm>
      </p:grpSpPr>
      <p:sp>
        <p:nvSpPr>
          <p:cNvPr id="3716" name="Google Shape;3716;p2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17" name="Google Shape;3717;p2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5"/>
        <p:cNvGrpSpPr/>
        <p:nvPr/>
      </p:nvGrpSpPr>
      <p:grpSpPr>
        <a:xfrm>
          <a:off x="0" y="0"/>
          <a:ext cx="0" cy="0"/>
          <a:chOff x="0" y="0"/>
          <a:chExt cx="0" cy="0"/>
        </a:xfrm>
      </p:grpSpPr>
      <p:sp>
        <p:nvSpPr>
          <p:cNvPr id="3726" name="Google Shape;3726;p2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27" name="Google Shape;3727;p2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5"/>
        <p:cNvGrpSpPr/>
        <p:nvPr/>
      </p:nvGrpSpPr>
      <p:grpSpPr>
        <a:xfrm>
          <a:off x="0" y="0"/>
          <a:ext cx="0" cy="0"/>
          <a:chOff x="0" y="0"/>
          <a:chExt cx="0" cy="0"/>
        </a:xfrm>
      </p:grpSpPr>
      <p:sp>
        <p:nvSpPr>
          <p:cNvPr id="3736" name="Google Shape;3736;p2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37" name="Google Shape;3737;p2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6"/>
        <p:cNvGrpSpPr/>
        <p:nvPr/>
      </p:nvGrpSpPr>
      <p:grpSpPr>
        <a:xfrm>
          <a:off x="0" y="0"/>
          <a:ext cx="0" cy="0"/>
          <a:chOff x="0" y="0"/>
          <a:chExt cx="0" cy="0"/>
        </a:xfrm>
      </p:grpSpPr>
      <p:sp>
        <p:nvSpPr>
          <p:cNvPr id="3747" name="Google Shape;3747;p2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48" name="Google Shape;3748;p2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7"/>
        <p:cNvGrpSpPr/>
        <p:nvPr/>
      </p:nvGrpSpPr>
      <p:grpSpPr>
        <a:xfrm>
          <a:off x="0" y="0"/>
          <a:ext cx="0" cy="0"/>
          <a:chOff x="0" y="0"/>
          <a:chExt cx="0" cy="0"/>
        </a:xfrm>
      </p:grpSpPr>
      <p:sp>
        <p:nvSpPr>
          <p:cNvPr id="3758" name="Google Shape;3758;p2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59" name="Google Shape;3759;p2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8"/>
        <p:cNvGrpSpPr/>
        <p:nvPr/>
      </p:nvGrpSpPr>
      <p:grpSpPr>
        <a:xfrm>
          <a:off x="0" y="0"/>
          <a:ext cx="0" cy="0"/>
          <a:chOff x="0" y="0"/>
          <a:chExt cx="0" cy="0"/>
        </a:xfrm>
      </p:grpSpPr>
      <p:sp>
        <p:nvSpPr>
          <p:cNvPr id="3769" name="Google Shape;3769;p2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70" name="Google Shape;3770;p2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8"/>
        <p:cNvGrpSpPr/>
        <p:nvPr/>
      </p:nvGrpSpPr>
      <p:grpSpPr>
        <a:xfrm>
          <a:off x="0" y="0"/>
          <a:ext cx="0" cy="0"/>
          <a:chOff x="0" y="0"/>
          <a:chExt cx="0" cy="0"/>
        </a:xfrm>
      </p:grpSpPr>
      <p:sp>
        <p:nvSpPr>
          <p:cNvPr id="3779" name="Google Shape;3779;p2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80" name="Google Shape;3780;p2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8"/>
        <p:cNvGrpSpPr/>
        <p:nvPr/>
      </p:nvGrpSpPr>
      <p:grpSpPr>
        <a:xfrm>
          <a:off x="0" y="0"/>
          <a:ext cx="0" cy="0"/>
          <a:chOff x="0" y="0"/>
          <a:chExt cx="0" cy="0"/>
        </a:xfrm>
      </p:grpSpPr>
      <p:sp>
        <p:nvSpPr>
          <p:cNvPr id="3789" name="Google Shape;3789;p2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90" name="Google Shape;3790;p2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9"/>
        <p:cNvGrpSpPr/>
        <p:nvPr/>
      </p:nvGrpSpPr>
      <p:grpSpPr>
        <a:xfrm>
          <a:off x="0" y="0"/>
          <a:ext cx="0" cy="0"/>
          <a:chOff x="0" y="0"/>
          <a:chExt cx="0" cy="0"/>
        </a:xfrm>
      </p:grpSpPr>
      <p:sp>
        <p:nvSpPr>
          <p:cNvPr id="3800" name="Google Shape;3800;p2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01" name="Google Shape;3801;p2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0" name="Google Shape;380;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0"/>
        <p:cNvGrpSpPr/>
        <p:nvPr/>
      </p:nvGrpSpPr>
      <p:grpSpPr>
        <a:xfrm>
          <a:off x="0" y="0"/>
          <a:ext cx="0" cy="0"/>
          <a:chOff x="0" y="0"/>
          <a:chExt cx="0" cy="0"/>
        </a:xfrm>
      </p:grpSpPr>
      <p:sp>
        <p:nvSpPr>
          <p:cNvPr id="3811" name="Google Shape;3811;p2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12" name="Google Shape;3812;p2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1"/>
        <p:cNvGrpSpPr/>
        <p:nvPr/>
      </p:nvGrpSpPr>
      <p:grpSpPr>
        <a:xfrm>
          <a:off x="0" y="0"/>
          <a:ext cx="0" cy="0"/>
          <a:chOff x="0" y="0"/>
          <a:chExt cx="0" cy="0"/>
        </a:xfrm>
      </p:grpSpPr>
      <p:sp>
        <p:nvSpPr>
          <p:cNvPr id="3822" name="Google Shape;3822;p2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23" name="Google Shape;3823;p2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2"/>
        <p:cNvGrpSpPr/>
        <p:nvPr/>
      </p:nvGrpSpPr>
      <p:grpSpPr>
        <a:xfrm>
          <a:off x="0" y="0"/>
          <a:ext cx="0" cy="0"/>
          <a:chOff x="0" y="0"/>
          <a:chExt cx="0" cy="0"/>
        </a:xfrm>
      </p:grpSpPr>
      <p:sp>
        <p:nvSpPr>
          <p:cNvPr id="3833" name="Google Shape;3833;p2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34" name="Google Shape;3834;p2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4"/>
        <p:cNvGrpSpPr/>
        <p:nvPr/>
      </p:nvGrpSpPr>
      <p:grpSpPr>
        <a:xfrm>
          <a:off x="0" y="0"/>
          <a:ext cx="0" cy="0"/>
          <a:chOff x="0" y="0"/>
          <a:chExt cx="0" cy="0"/>
        </a:xfrm>
      </p:grpSpPr>
      <p:sp>
        <p:nvSpPr>
          <p:cNvPr id="3845" name="Google Shape;3845;p2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46" name="Google Shape;3846;p2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6"/>
        <p:cNvGrpSpPr/>
        <p:nvPr/>
      </p:nvGrpSpPr>
      <p:grpSpPr>
        <a:xfrm>
          <a:off x="0" y="0"/>
          <a:ext cx="0" cy="0"/>
          <a:chOff x="0" y="0"/>
          <a:chExt cx="0" cy="0"/>
        </a:xfrm>
      </p:grpSpPr>
      <p:sp>
        <p:nvSpPr>
          <p:cNvPr id="3857" name="Google Shape;3857;p2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58" name="Google Shape;3858;p2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4"/>
        <p:cNvGrpSpPr/>
        <p:nvPr/>
      </p:nvGrpSpPr>
      <p:grpSpPr>
        <a:xfrm>
          <a:off x="0" y="0"/>
          <a:ext cx="0" cy="0"/>
          <a:chOff x="0" y="0"/>
          <a:chExt cx="0" cy="0"/>
        </a:xfrm>
      </p:grpSpPr>
      <p:sp>
        <p:nvSpPr>
          <p:cNvPr id="3865" name="Google Shape;3865;p2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66" name="Google Shape;3866;p2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7"/>
        <p:cNvGrpSpPr/>
        <p:nvPr/>
      </p:nvGrpSpPr>
      <p:grpSpPr>
        <a:xfrm>
          <a:off x="0" y="0"/>
          <a:ext cx="0" cy="0"/>
          <a:chOff x="0" y="0"/>
          <a:chExt cx="0" cy="0"/>
        </a:xfrm>
      </p:grpSpPr>
      <p:sp>
        <p:nvSpPr>
          <p:cNvPr id="3878" name="Google Shape;3878;p2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79" name="Google Shape;3879;p2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9"/>
        <p:cNvGrpSpPr/>
        <p:nvPr/>
      </p:nvGrpSpPr>
      <p:grpSpPr>
        <a:xfrm>
          <a:off x="0" y="0"/>
          <a:ext cx="0" cy="0"/>
          <a:chOff x="0" y="0"/>
          <a:chExt cx="0" cy="0"/>
        </a:xfrm>
      </p:grpSpPr>
      <p:sp>
        <p:nvSpPr>
          <p:cNvPr id="3890" name="Google Shape;3890;p2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91" name="Google Shape;3891;p2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7"/>
        <p:cNvGrpSpPr/>
        <p:nvPr/>
      </p:nvGrpSpPr>
      <p:grpSpPr>
        <a:xfrm>
          <a:off x="0" y="0"/>
          <a:ext cx="0" cy="0"/>
          <a:chOff x="0" y="0"/>
          <a:chExt cx="0" cy="0"/>
        </a:xfrm>
      </p:grpSpPr>
      <p:sp>
        <p:nvSpPr>
          <p:cNvPr id="3898" name="Google Shape;3898;p2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99" name="Google Shape;3899;p2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1"/>
        <p:cNvGrpSpPr/>
        <p:nvPr/>
      </p:nvGrpSpPr>
      <p:grpSpPr>
        <a:xfrm>
          <a:off x="0" y="0"/>
          <a:ext cx="0" cy="0"/>
          <a:chOff x="0" y="0"/>
          <a:chExt cx="0" cy="0"/>
        </a:xfrm>
      </p:grpSpPr>
      <p:sp>
        <p:nvSpPr>
          <p:cNvPr id="3912" name="Google Shape;3912;p2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13" name="Google Shape;3913;p2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8" name="Google Shape;388;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5"/>
        <p:cNvGrpSpPr/>
        <p:nvPr/>
      </p:nvGrpSpPr>
      <p:grpSpPr>
        <a:xfrm>
          <a:off x="0" y="0"/>
          <a:ext cx="0" cy="0"/>
          <a:chOff x="0" y="0"/>
          <a:chExt cx="0" cy="0"/>
        </a:xfrm>
      </p:grpSpPr>
      <p:sp>
        <p:nvSpPr>
          <p:cNvPr id="3926" name="Google Shape;3926;p2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27" name="Google Shape;3927;p2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1"/>
        <p:cNvGrpSpPr/>
        <p:nvPr/>
      </p:nvGrpSpPr>
      <p:grpSpPr>
        <a:xfrm>
          <a:off x="0" y="0"/>
          <a:ext cx="0" cy="0"/>
          <a:chOff x="0" y="0"/>
          <a:chExt cx="0" cy="0"/>
        </a:xfrm>
      </p:grpSpPr>
      <p:sp>
        <p:nvSpPr>
          <p:cNvPr id="3942" name="Google Shape;3942;p2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43" name="Google Shape;3943;p2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5"/>
        <p:cNvGrpSpPr/>
        <p:nvPr/>
      </p:nvGrpSpPr>
      <p:grpSpPr>
        <a:xfrm>
          <a:off x="0" y="0"/>
          <a:ext cx="0" cy="0"/>
          <a:chOff x="0" y="0"/>
          <a:chExt cx="0" cy="0"/>
        </a:xfrm>
      </p:grpSpPr>
      <p:sp>
        <p:nvSpPr>
          <p:cNvPr id="3956" name="Google Shape;3956;p2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57" name="Google Shape;3957;p2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4"/>
        <p:cNvGrpSpPr/>
        <p:nvPr/>
      </p:nvGrpSpPr>
      <p:grpSpPr>
        <a:xfrm>
          <a:off x="0" y="0"/>
          <a:ext cx="0" cy="0"/>
          <a:chOff x="0" y="0"/>
          <a:chExt cx="0" cy="0"/>
        </a:xfrm>
      </p:grpSpPr>
      <p:sp>
        <p:nvSpPr>
          <p:cNvPr id="3965" name="Google Shape;3965;p2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66" name="Google Shape;3966;p2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6"/>
        <p:cNvGrpSpPr/>
        <p:nvPr/>
      </p:nvGrpSpPr>
      <p:grpSpPr>
        <a:xfrm>
          <a:off x="0" y="0"/>
          <a:ext cx="0" cy="0"/>
          <a:chOff x="0" y="0"/>
          <a:chExt cx="0" cy="0"/>
        </a:xfrm>
      </p:grpSpPr>
      <p:sp>
        <p:nvSpPr>
          <p:cNvPr id="3977" name="Google Shape;3977;p2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78" name="Google Shape;3978;p2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7"/>
        <p:cNvGrpSpPr/>
        <p:nvPr/>
      </p:nvGrpSpPr>
      <p:grpSpPr>
        <a:xfrm>
          <a:off x="0" y="0"/>
          <a:ext cx="0" cy="0"/>
          <a:chOff x="0" y="0"/>
          <a:chExt cx="0" cy="0"/>
        </a:xfrm>
      </p:grpSpPr>
      <p:sp>
        <p:nvSpPr>
          <p:cNvPr id="3988" name="Google Shape;3988;p2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89" name="Google Shape;3989;p2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8"/>
        <p:cNvGrpSpPr/>
        <p:nvPr/>
      </p:nvGrpSpPr>
      <p:grpSpPr>
        <a:xfrm>
          <a:off x="0" y="0"/>
          <a:ext cx="0" cy="0"/>
          <a:chOff x="0" y="0"/>
          <a:chExt cx="0" cy="0"/>
        </a:xfrm>
      </p:grpSpPr>
      <p:sp>
        <p:nvSpPr>
          <p:cNvPr id="3999" name="Google Shape;3999;p2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00" name="Google Shape;4000;p2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9"/>
        <p:cNvGrpSpPr/>
        <p:nvPr/>
      </p:nvGrpSpPr>
      <p:grpSpPr>
        <a:xfrm>
          <a:off x="0" y="0"/>
          <a:ext cx="0" cy="0"/>
          <a:chOff x="0" y="0"/>
          <a:chExt cx="0" cy="0"/>
        </a:xfrm>
      </p:grpSpPr>
      <p:sp>
        <p:nvSpPr>
          <p:cNvPr id="4010" name="Google Shape;4010;p2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11" name="Google Shape;4011;p2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1"/>
        <p:cNvGrpSpPr/>
        <p:nvPr/>
      </p:nvGrpSpPr>
      <p:grpSpPr>
        <a:xfrm>
          <a:off x="0" y="0"/>
          <a:ext cx="0" cy="0"/>
          <a:chOff x="0" y="0"/>
          <a:chExt cx="0" cy="0"/>
        </a:xfrm>
      </p:grpSpPr>
      <p:sp>
        <p:nvSpPr>
          <p:cNvPr id="4022" name="Google Shape;4022;p2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23" name="Google Shape;4023;p2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2"/>
        <p:cNvGrpSpPr/>
        <p:nvPr/>
      </p:nvGrpSpPr>
      <p:grpSpPr>
        <a:xfrm>
          <a:off x="0" y="0"/>
          <a:ext cx="0" cy="0"/>
          <a:chOff x="0" y="0"/>
          <a:chExt cx="0" cy="0"/>
        </a:xfrm>
      </p:grpSpPr>
      <p:sp>
        <p:nvSpPr>
          <p:cNvPr id="4033" name="Google Shape;4033;p2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34" name="Google Shape;4034;p2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4" name="Google Shape;404;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3"/>
        <p:cNvGrpSpPr/>
        <p:nvPr/>
      </p:nvGrpSpPr>
      <p:grpSpPr>
        <a:xfrm>
          <a:off x="0" y="0"/>
          <a:ext cx="0" cy="0"/>
          <a:chOff x="0" y="0"/>
          <a:chExt cx="0" cy="0"/>
        </a:xfrm>
      </p:grpSpPr>
      <p:sp>
        <p:nvSpPr>
          <p:cNvPr id="4044" name="Google Shape;4044;p2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45" name="Google Shape;4045;p2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5"/>
        <p:cNvGrpSpPr/>
        <p:nvPr/>
      </p:nvGrpSpPr>
      <p:grpSpPr>
        <a:xfrm>
          <a:off x="0" y="0"/>
          <a:ext cx="0" cy="0"/>
          <a:chOff x="0" y="0"/>
          <a:chExt cx="0" cy="0"/>
        </a:xfrm>
      </p:grpSpPr>
      <p:sp>
        <p:nvSpPr>
          <p:cNvPr id="4056" name="Google Shape;4056;p2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57" name="Google Shape;4057;p2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6"/>
        <p:cNvGrpSpPr/>
        <p:nvPr/>
      </p:nvGrpSpPr>
      <p:grpSpPr>
        <a:xfrm>
          <a:off x="0" y="0"/>
          <a:ext cx="0" cy="0"/>
          <a:chOff x="0" y="0"/>
          <a:chExt cx="0" cy="0"/>
        </a:xfrm>
      </p:grpSpPr>
      <p:sp>
        <p:nvSpPr>
          <p:cNvPr id="4067" name="Google Shape;4067;p2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68" name="Google Shape;4068;p2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7"/>
        <p:cNvGrpSpPr/>
        <p:nvPr/>
      </p:nvGrpSpPr>
      <p:grpSpPr>
        <a:xfrm>
          <a:off x="0" y="0"/>
          <a:ext cx="0" cy="0"/>
          <a:chOff x="0" y="0"/>
          <a:chExt cx="0" cy="0"/>
        </a:xfrm>
      </p:grpSpPr>
      <p:sp>
        <p:nvSpPr>
          <p:cNvPr id="4078" name="Google Shape;4078;p2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79" name="Google Shape;4079;p2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8"/>
        <p:cNvGrpSpPr/>
        <p:nvPr/>
      </p:nvGrpSpPr>
      <p:grpSpPr>
        <a:xfrm>
          <a:off x="0" y="0"/>
          <a:ext cx="0" cy="0"/>
          <a:chOff x="0" y="0"/>
          <a:chExt cx="0" cy="0"/>
        </a:xfrm>
      </p:grpSpPr>
      <p:sp>
        <p:nvSpPr>
          <p:cNvPr id="4089" name="Google Shape;4089;p2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90" name="Google Shape;4090;p2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9"/>
        <p:cNvGrpSpPr/>
        <p:nvPr/>
      </p:nvGrpSpPr>
      <p:grpSpPr>
        <a:xfrm>
          <a:off x="0" y="0"/>
          <a:ext cx="0" cy="0"/>
          <a:chOff x="0" y="0"/>
          <a:chExt cx="0" cy="0"/>
        </a:xfrm>
      </p:grpSpPr>
      <p:sp>
        <p:nvSpPr>
          <p:cNvPr id="4100" name="Google Shape;4100;p2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01" name="Google Shape;4101;p2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0"/>
        <p:cNvGrpSpPr/>
        <p:nvPr/>
      </p:nvGrpSpPr>
      <p:grpSpPr>
        <a:xfrm>
          <a:off x="0" y="0"/>
          <a:ext cx="0" cy="0"/>
          <a:chOff x="0" y="0"/>
          <a:chExt cx="0" cy="0"/>
        </a:xfrm>
      </p:grpSpPr>
      <p:sp>
        <p:nvSpPr>
          <p:cNvPr id="4111" name="Google Shape;4111;p2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12" name="Google Shape;4112;p2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2"/>
        <p:cNvGrpSpPr/>
        <p:nvPr/>
      </p:nvGrpSpPr>
      <p:grpSpPr>
        <a:xfrm>
          <a:off x="0" y="0"/>
          <a:ext cx="0" cy="0"/>
          <a:chOff x="0" y="0"/>
          <a:chExt cx="0" cy="0"/>
        </a:xfrm>
      </p:grpSpPr>
      <p:sp>
        <p:nvSpPr>
          <p:cNvPr id="4123" name="Google Shape;4123;p2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24" name="Google Shape;4124;p2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4"/>
        <p:cNvGrpSpPr/>
        <p:nvPr/>
      </p:nvGrpSpPr>
      <p:grpSpPr>
        <a:xfrm>
          <a:off x="0" y="0"/>
          <a:ext cx="0" cy="0"/>
          <a:chOff x="0" y="0"/>
          <a:chExt cx="0" cy="0"/>
        </a:xfrm>
      </p:grpSpPr>
      <p:sp>
        <p:nvSpPr>
          <p:cNvPr id="4135" name="Google Shape;4135;p2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36" name="Google Shape;4136;p2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7"/>
        <p:cNvGrpSpPr/>
        <p:nvPr/>
      </p:nvGrpSpPr>
      <p:grpSpPr>
        <a:xfrm>
          <a:off x="0" y="0"/>
          <a:ext cx="0" cy="0"/>
          <a:chOff x="0" y="0"/>
          <a:chExt cx="0" cy="0"/>
        </a:xfrm>
      </p:grpSpPr>
      <p:sp>
        <p:nvSpPr>
          <p:cNvPr id="4148" name="Google Shape;4148;p2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49" name="Google Shape;4149;p2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4" name="Google Shape;414;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9"/>
        <p:cNvGrpSpPr/>
        <p:nvPr/>
      </p:nvGrpSpPr>
      <p:grpSpPr>
        <a:xfrm>
          <a:off x="0" y="0"/>
          <a:ext cx="0" cy="0"/>
          <a:chOff x="0" y="0"/>
          <a:chExt cx="0" cy="0"/>
        </a:xfrm>
      </p:grpSpPr>
      <p:sp>
        <p:nvSpPr>
          <p:cNvPr id="4160" name="Google Shape;4160;p2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61" name="Google Shape;4161;p2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1"/>
        <p:cNvGrpSpPr/>
        <p:nvPr/>
      </p:nvGrpSpPr>
      <p:grpSpPr>
        <a:xfrm>
          <a:off x="0" y="0"/>
          <a:ext cx="0" cy="0"/>
          <a:chOff x="0" y="0"/>
          <a:chExt cx="0" cy="0"/>
        </a:xfrm>
      </p:grpSpPr>
      <p:sp>
        <p:nvSpPr>
          <p:cNvPr id="4172" name="Google Shape;4172;p2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73" name="Google Shape;4173;p2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4"/>
        <p:cNvGrpSpPr/>
        <p:nvPr/>
      </p:nvGrpSpPr>
      <p:grpSpPr>
        <a:xfrm>
          <a:off x="0" y="0"/>
          <a:ext cx="0" cy="0"/>
          <a:chOff x="0" y="0"/>
          <a:chExt cx="0" cy="0"/>
        </a:xfrm>
      </p:grpSpPr>
      <p:sp>
        <p:nvSpPr>
          <p:cNvPr id="4185" name="Google Shape;4185;p2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86" name="Google Shape;4186;p2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6"/>
        <p:cNvGrpSpPr/>
        <p:nvPr/>
      </p:nvGrpSpPr>
      <p:grpSpPr>
        <a:xfrm>
          <a:off x="0" y="0"/>
          <a:ext cx="0" cy="0"/>
          <a:chOff x="0" y="0"/>
          <a:chExt cx="0" cy="0"/>
        </a:xfrm>
      </p:grpSpPr>
      <p:sp>
        <p:nvSpPr>
          <p:cNvPr id="4197" name="Google Shape;4197;p2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98" name="Google Shape;4198;p2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7"/>
        <p:cNvGrpSpPr/>
        <p:nvPr/>
      </p:nvGrpSpPr>
      <p:grpSpPr>
        <a:xfrm>
          <a:off x="0" y="0"/>
          <a:ext cx="0" cy="0"/>
          <a:chOff x="0" y="0"/>
          <a:chExt cx="0" cy="0"/>
        </a:xfrm>
      </p:grpSpPr>
      <p:sp>
        <p:nvSpPr>
          <p:cNvPr id="4208" name="Google Shape;4208;p2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09" name="Google Shape;4209;p2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8"/>
        <p:cNvGrpSpPr/>
        <p:nvPr/>
      </p:nvGrpSpPr>
      <p:grpSpPr>
        <a:xfrm>
          <a:off x="0" y="0"/>
          <a:ext cx="0" cy="0"/>
          <a:chOff x="0" y="0"/>
          <a:chExt cx="0" cy="0"/>
        </a:xfrm>
      </p:grpSpPr>
      <p:sp>
        <p:nvSpPr>
          <p:cNvPr id="4219" name="Google Shape;4219;p2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20" name="Google Shape;4220;p2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0"/>
        <p:cNvGrpSpPr/>
        <p:nvPr/>
      </p:nvGrpSpPr>
      <p:grpSpPr>
        <a:xfrm>
          <a:off x="0" y="0"/>
          <a:ext cx="0" cy="0"/>
          <a:chOff x="0" y="0"/>
          <a:chExt cx="0" cy="0"/>
        </a:xfrm>
      </p:grpSpPr>
      <p:sp>
        <p:nvSpPr>
          <p:cNvPr id="4231" name="Google Shape;4231;p2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32" name="Google Shape;4232;p2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3"/>
        <p:cNvGrpSpPr/>
        <p:nvPr/>
      </p:nvGrpSpPr>
      <p:grpSpPr>
        <a:xfrm>
          <a:off x="0" y="0"/>
          <a:ext cx="0" cy="0"/>
          <a:chOff x="0" y="0"/>
          <a:chExt cx="0" cy="0"/>
        </a:xfrm>
      </p:grpSpPr>
      <p:sp>
        <p:nvSpPr>
          <p:cNvPr id="4244" name="Google Shape;4244;p2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45" name="Google Shape;4245;p2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5"/>
        <p:cNvGrpSpPr/>
        <p:nvPr/>
      </p:nvGrpSpPr>
      <p:grpSpPr>
        <a:xfrm>
          <a:off x="0" y="0"/>
          <a:ext cx="0" cy="0"/>
          <a:chOff x="0" y="0"/>
          <a:chExt cx="0" cy="0"/>
        </a:xfrm>
      </p:grpSpPr>
      <p:sp>
        <p:nvSpPr>
          <p:cNvPr id="4256" name="Google Shape;4256;p2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57" name="Google Shape;4257;p2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7"/>
        <p:cNvGrpSpPr/>
        <p:nvPr/>
      </p:nvGrpSpPr>
      <p:grpSpPr>
        <a:xfrm>
          <a:off x="0" y="0"/>
          <a:ext cx="0" cy="0"/>
          <a:chOff x="0" y="0"/>
          <a:chExt cx="0" cy="0"/>
        </a:xfrm>
      </p:grpSpPr>
      <p:sp>
        <p:nvSpPr>
          <p:cNvPr id="4268" name="Google Shape;4268;p2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69" name="Google Shape;4269;p2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3" name="Google Shape;423;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9"/>
        <p:cNvGrpSpPr/>
        <p:nvPr/>
      </p:nvGrpSpPr>
      <p:grpSpPr>
        <a:xfrm>
          <a:off x="0" y="0"/>
          <a:ext cx="0" cy="0"/>
          <a:chOff x="0" y="0"/>
          <a:chExt cx="0" cy="0"/>
        </a:xfrm>
      </p:grpSpPr>
      <p:sp>
        <p:nvSpPr>
          <p:cNvPr id="4280" name="Google Shape;4280;p2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81" name="Google Shape;4281;p2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8"/>
        <p:cNvGrpSpPr/>
        <p:nvPr/>
      </p:nvGrpSpPr>
      <p:grpSpPr>
        <a:xfrm>
          <a:off x="0" y="0"/>
          <a:ext cx="0" cy="0"/>
          <a:chOff x="0" y="0"/>
          <a:chExt cx="0" cy="0"/>
        </a:xfrm>
      </p:grpSpPr>
      <p:sp>
        <p:nvSpPr>
          <p:cNvPr id="4289" name="Google Shape;4289;p2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90" name="Google Shape;4290;p2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7"/>
        <p:cNvGrpSpPr/>
        <p:nvPr/>
      </p:nvGrpSpPr>
      <p:grpSpPr>
        <a:xfrm>
          <a:off x="0" y="0"/>
          <a:ext cx="0" cy="0"/>
          <a:chOff x="0" y="0"/>
          <a:chExt cx="0" cy="0"/>
        </a:xfrm>
      </p:grpSpPr>
      <p:sp>
        <p:nvSpPr>
          <p:cNvPr id="4298" name="Google Shape;4298;p2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99" name="Google Shape;4299;p2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6"/>
        <p:cNvGrpSpPr/>
        <p:nvPr/>
      </p:nvGrpSpPr>
      <p:grpSpPr>
        <a:xfrm>
          <a:off x="0" y="0"/>
          <a:ext cx="0" cy="0"/>
          <a:chOff x="0" y="0"/>
          <a:chExt cx="0" cy="0"/>
        </a:xfrm>
      </p:grpSpPr>
      <p:sp>
        <p:nvSpPr>
          <p:cNvPr id="4307" name="Google Shape;4307;p2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08" name="Google Shape;4308;p2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5"/>
        <p:cNvGrpSpPr/>
        <p:nvPr/>
      </p:nvGrpSpPr>
      <p:grpSpPr>
        <a:xfrm>
          <a:off x="0" y="0"/>
          <a:ext cx="0" cy="0"/>
          <a:chOff x="0" y="0"/>
          <a:chExt cx="0" cy="0"/>
        </a:xfrm>
      </p:grpSpPr>
      <p:sp>
        <p:nvSpPr>
          <p:cNvPr id="4316" name="Google Shape;4316;p2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17" name="Google Shape;4317;p2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4"/>
        <p:cNvGrpSpPr/>
        <p:nvPr/>
      </p:nvGrpSpPr>
      <p:grpSpPr>
        <a:xfrm>
          <a:off x="0" y="0"/>
          <a:ext cx="0" cy="0"/>
          <a:chOff x="0" y="0"/>
          <a:chExt cx="0" cy="0"/>
        </a:xfrm>
      </p:grpSpPr>
      <p:sp>
        <p:nvSpPr>
          <p:cNvPr id="4325" name="Google Shape;4325;p2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26" name="Google Shape;4326;p2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4"/>
        <p:cNvGrpSpPr/>
        <p:nvPr/>
      </p:nvGrpSpPr>
      <p:grpSpPr>
        <a:xfrm>
          <a:off x="0" y="0"/>
          <a:ext cx="0" cy="0"/>
          <a:chOff x="0" y="0"/>
          <a:chExt cx="0" cy="0"/>
        </a:xfrm>
      </p:grpSpPr>
      <p:sp>
        <p:nvSpPr>
          <p:cNvPr id="4335" name="Google Shape;4335;p2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36" name="Google Shape;4336;p2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3"/>
        <p:cNvGrpSpPr/>
        <p:nvPr/>
      </p:nvGrpSpPr>
      <p:grpSpPr>
        <a:xfrm>
          <a:off x="0" y="0"/>
          <a:ext cx="0" cy="0"/>
          <a:chOff x="0" y="0"/>
          <a:chExt cx="0" cy="0"/>
        </a:xfrm>
      </p:grpSpPr>
      <p:sp>
        <p:nvSpPr>
          <p:cNvPr id="4344" name="Google Shape;4344;p2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45" name="Google Shape;4345;p2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5"/>
        <p:cNvGrpSpPr/>
        <p:nvPr/>
      </p:nvGrpSpPr>
      <p:grpSpPr>
        <a:xfrm>
          <a:off x="0" y="0"/>
          <a:ext cx="0" cy="0"/>
          <a:chOff x="0" y="0"/>
          <a:chExt cx="0" cy="0"/>
        </a:xfrm>
      </p:grpSpPr>
      <p:sp>
        <p:nvSpPr>
          <p:cNvPr id="4356" name="Google Shape;4356;p2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57" name="Google Shape;4357;p2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4"/>
        <p:cNvGrpSpPr/>
        <p:nvPr/>
      </p:nvGrpSpPr>
      <p:grpSpPr>
        <a:xfrm>
          <a:off x="0" y="0"/>
          <a:ext cx="0" cy="0"/>
          <a:chOff x="0" y="0"/>
          <a:chExt cx="0" cy="0"/>
        </a:xfrm>
      </p:grpSpPr>
      <p:sp>
        <p:nvSpPr>
          <p:cNvPr id="4365" name="Google Shape;4365;p2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66" name="Google Shape;4366;p2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2" name="Google Shape;432;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3"/>
        <p:cNvGrpSpPr/>
        <p:nvPr/>
      </p:nvGrpSpPr>
      <p:grpSpPr>
        <a:xfrm>
          <a:off x="0" y="0"/>
          <a:ext cx="0" cy="0"/>
          <a:chOff x="0" y="0"/>
          <a:chExt cx="0" cy="0"/>
        </a:xfrm>
      </p:grpSpPr>
      <p:sp>
        <p:nvSpPr>
          <p:cNvPr id="4374" name="Google Shape;4374;p2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75" name="Google Shape;4375;p2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6"/>
        <p:cNvGrpSpPr/>
        <p:nvPr/>
      </p:nvGrpSpPr>
      <p:grpSpPr>
        <a:xfrm>
          <a:off x="0" y="0"/>
          <a:ext cx="0" cy="0"/>
          <a:chOff x="0" y="0"/>
          <a:chExt cx="0" cy="0"/>
        </a:xfrm>
      </p:grpSpPr>
      <p:sp>
        <p:nvSpPr>
          <p:cNvPr id="4387" name="Google Shape;4387;p2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88" name="Google Shape;4388;p2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6"/>
        <p:cNvGrpSpPr/>
        <p:nvPr/>
      </p:nvGrpSpPr>
      <p:grpSpPr>
        <a:xfrm>
          <a:off x="0" y="0"/>
          <a:ext cx="0" cy="0"/>
          <a:chOff x="0" y="0"/>
          <a:chExt cx="0" cy="0"/>
        </a:xfrm>
      </p:grpSpPr>
      <p:sp>
        <p:nvSpPr>
          <p:cNvPr id="4397" name="Google Shape;4397;p2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98" name="Google Shape;4398;p2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4"/>
        <p:cNvGrpSpPr/>
        <p:nvPr/>
      </p:nvGrpSpPr>
      <p:grpSpPr>
        <a:xfrm>
          <a:off x="0" y="0"/>
          <a:ext cx="0" cy="0"/>
          <a:chOff x="0" y="0"/>
          <a:chExt cx="0" cy="0"/>
        </a:xfrm>
      </p:grpSpPr>
      <p:sp>
        <p:nvSpPr>
          <p:cNvPr id="4405" name="Google Shape;4405;p2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06" name="Google Shape;4406;p2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4"/>
        <p:cNvGrpSpPr/>
        <p:nvPr/>
      </p:nvGrpSpPr>
      <p:grpSpPr>
        <a:xfrm>
          <a:off x="0" y="0"/>
          <a:ext cx="0" cy="0"/>
          <a:chOff x="0" y="0"/>
          <a:chExt cx="0" cy="0"/>
        </a:xfrm>
      </p:grpSpPr>
      <p:sp>
        <p:nvSpPr>
          <p:cNvPr id="4415" name="Google Shape;4415;p2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6" name="Google Shape;4416;p2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3"/>
        <p:cNvGrpSpPr/>
        <p:nvPr/>
      </p:nvGrpSpPr>
      <p:grpSpPr>
        <a:xfrm>
          <a:off x="0" y="0"/>
          <a:ext cx="0" cy="0"/>
          <a:chOff x="0" y="0"/>
          <a:chExt cx="0" cy="0"/>
        </a:xfrm>
      </p:grpSpPr>
      <p:sp>
        <p:nvSpPr>
          <p:cNvPr id="4424" name="Google Shape;4424;p2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25" name="Google Shape;4425;p2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2"/>
        <p:cNvGrpSpPr/>
        <p:nvPr/>
      </p:nvGrpSpPr>
      <p:grpSpPr>
        <a:xfrm>
          <a:off x="0" y="0"/>
          <a:ext cx="0" cy="0"/>
          <a:chOff x="0" y="0"/>
          <a:chExt cx="0" cy="0"/>
        </a:xfrm>
      </p:grpSpPr>
      <p:sp>
        <p:nvSpPr>
          <p:cNvPr id="4433" name="Google Shape;4433;p2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34" name="Google Shape;4434;p2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1"/>
        <p:cNvGrpSpPr/>
        <p:nvPr/>
      </p:nvGrpSpPr>
      <p:grpSpPr>
        <a:xfrm>
          <a:off x="0" y="0"/>
          <a:ext cx="0" cy="0"/>
          <a:chOff x="0" y="0"/>
          <a:chExt cx="0" cy="0"/>
        </a:xfrm>
      </p:grpSpPr>
      <p:sp>
        <p:nvSpPr>
          <p:cNvPr id="4442" name="Google Shape;4442;p2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43" name="Google Shape;4443;p2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0"/>
        <p:cNvGrpSpPr/>
        <p:nvPr/>
      </p:nvGrpSpPr>
      <p:grpSpPr>
        <a:xfrm>
          <a:off x="0" y="0"/>
          <a:ext cx="0" cy="0"/>
          <a:chOff x="0" y="0"/>
          <a:chExt cx="0" cy="0"/>
        </a:xfrm>
      </p:grpSpPr>
      <p:sp>
        <p:nvSpPr>
          <p:cNvPr id="4451" name="Google Shape;4451;p2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52" name="Google Shape;4452;p2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0"/>
        <p:cNvGrpSpPr/>
        <p:nvPr/>
      </p:nvGrpSpPr>
      <p:grpSpPr>
        <a:xfrm>
          <a:off x="0" y="0"/>
          <a:ext cx="0" cy="0"/>
          <a:chOff x="0" y="0"/>
          <a:chExt cx="0" cy="0"/>
        </a:xfrm>
      </p:grpSpPr>
      <p:sp>
        <p:nvSpPr>
          <p:cNvPr id="4461" name="Google Shape;4461;p2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62" name="Google Shape;4462;p2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9"/>
        <p:cNvGrpSpPr/>
        <p:nvPr/>
      </p:nvGrpSpPr>
      <p:grpSpPr>
        <a:xfrm>
          <a:off x="0" y="0"/>
          <a:ext cx="0" cy="0"/>
          <a:chOff x="0" y="0"/>
          <a:chExt cx="0" cy="0"/>
        </a:xfrm>
      </p:grpSpPr>
      <p:sp>
        <p:nvSpPr>
          <p:cNvPr id="4470" name="Google Shape;4470;p2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71" name="Google Shape;4471;p2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9"/>
        <p:cNvGrpSpPr/>
        <p:nvPr/>
      </p:nvGrpSpPr>
      <p:grpSpPr>
        <a:xfrm>
          <a:off x="0" y="0"/>
          <a:ext cx="0" cy="0"/>
          <a:chOff x="0" y="0"/>
          <a:chExt cx="0" cy="0"/>
        </a:xfrm>
      </p:grpSpPr>
      <p:sp>
        <p:nvSpPr>
          <p:cNvPr id="4480" name="Google Shape;4480;p2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81" name="Google Shape;4481;p2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9"/>
        <p:cNvGrpSpPr/>
        <p:nvPr/>
      </p:nvGrpSpPr>
      <p:grpSpPr>
        <a:xfrm>
          <a:off x="0" y="0"/>
          <a:ext cx="0" cy="0"/>
          <a:chOff x="0" y="0"/>
          <a:chExt cx="0" cy="0"/>
        </a:xfrm>
      </p:grpSpPr>
      <p:sp>
        <p:nvSpPr>
          <p:cNvPr id="4490" name="Google Shape;4490;p2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91" name="Google Shape;4491;p2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8"/>
        <p:cNvGrpSpPr/>
        <p:nvPr/>
      </p:nvGrpSpPr>
      <p:grpSpPr>
        <a:xfrm>
          <a:off x="0" y="0"/>
          <a:ext cx="0" cy="0"/>
          <a:chOff x="0" y="0"/>
          <a:chExt cx="0" cy="0"/>
        </a:xfrm>
      </p:grpSpPr>
      <p:sp>
        <p:nvSpPr>
          <p:cNvPr id="4499" name="Google Shape;4499;p2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00" name="Google Shape;4500;p2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2"/>
        <p:cNvGrpSpPr/>
        <p:nvPr/>
      </p:nvGrpSpPr>
      <p:grpSpPr>
        <a:xfrm>
          <a:off x="0" y="0"/>
          <a:ext cx="0" cy="0"/>
          <a:chOff x="0" y="0"/>
          <a:chExt cx="0" cy="0"/>
        </a:xfrm>
      </p:grpSpPr>
      <p:sp>
        <p:nvSpPr>
          <p:cNvPr id="4513" name="Google Shape;4513;p2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14" name="Google Shape;4514;p2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6"/>
        <p:cNvGrpSpPr/>
        <p:nvPr/>
      </p:nvGrpSpPr>
      <p:grpSpPr>
        <a:xfrm>
          <a:off x="0" y="0"/>
          <a:ext cx="0" cy="0"/>
          <a:chOff x="0" y="0"/>
          <a:chExt cx="0" cy="0"/>
        </a:xfrm>
      </p:grpSpPr>
      <p:sp>
        <p:nvSpPr>
          <p:cNvPr id="4527" name="Google Shape;4527;p2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28" name="Google Shape;4528;p2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0"/>
        <p:cNvGrpSpPr/>
        <p:nvPr/>
      </p:nvGrpSpPr>
      <p:grpSpPr>
        <a:xfrm>
          <a:off x="0" y="0"/>
          <a:ext cx="0" cy="0"/>
          <a:chOff x="0" y="0"/>
          <a:chExt cx="0" cy="0"/>
        </a:xfrm>
      </p:grpSpPr>
      <p:sp>
        <p:nvSpPr>
          <p:cNvPr id="4541" name="Google Shape;4541;p29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42" name="Google Shape;4542;p2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5"/>
        <p:cNvGrpSpPr/>
        <p:nvPr/>
      </p:nvGrpSpPr>
      <p:grpSpPr>
        <a:xfrm>
          <a:off x="0" y="0"/>
          <a:ext cx="0" cy="0"/>
          <a:chOff x="0" y="0"/>
          <a:chExt cx="0" cy="0"/>
        </a:xfrm>
      </p:grpSpPr>
      <p:sp>
        <p:nvSpPr>
          <p:cNvPr id="4556" name="Google Shape;4556;p2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57" name="Google Shape;4557;p29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0"/>
        <p:cNvGrpSpPr/>
        <p:nvPr/>
      </p:nvGrpSpPr>
      <p:grpSpPr>
        <a:xfrm>
          <a:off x="0" y="0"/>
          <a:ext cx="0" cy="0"/>
          <a:chOff x="0" y="0"/>
          <a:chExt cx="0" cy="0"/>
        </a:xfrm>
      </p:grpSpPr>
      <p:sp>
        <p:nvSpPr>
          <p:cNvPr id="4571" name="Google Shape;4571;p29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72" name="Google Shape;4572;p2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6"/>
        <p:cNvGrpSpPr/>
        <p:nvPr/>
      </p:nvGrpSpPr>
      <p:grpSpPr>
        <a:xfrm>
          <a:off x="0" y="0"/>
          <a:ext cx="0" cy="0"/>
          <a:chOff x="0" y="0"/>
          <a:chExt cx="0" cy="0"/>
        </a:xfrm>
      </p:grpSpPr>
      <p:sp>
        <p:nvSpPr>
          <p:cNvPr id="4587" name="Google Shape;4587;p2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88" name="Google Shape;4588;p2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9F216B0E-B6CC-F1DD-FFE8-B0F23DA84AB3}"/>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026E55D-95EC-10F8-C1E7-E868BF09FD47}"/>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96A81C97-32CF-EAFB-1263-F89FEEF984A6}"/>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0120786"/>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7"/>
        <p:cNvGrpSpPr/>
        <p:nvPr/>
      </p:nvGrpSpPr>
      <p:grpSpPr>
        <a:xfrm>
          <a:off x="0" y="0"/>
          <a:ext cx="0" cy="0"/>
          <a:chOff x="0" y="0"/>
          <a:chExt cx="0" cy="0"/>
        </a:xfrm>
      </p:grpSpPr>
      <p:sp>
        <p:nvSpPr>
          <p:cNvPr id="4598" name="Google Shape;4598;p2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99" name="Google Shape;4599;p2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8"/>
        <p:cNvGrpSpPr/>
        <p:nvPr/>
      </p:nvGrpSpPr>
      <p:grpSpPr>
        <a:xfrm>
          <a:off x="0" y="0"/>
          <a:ext cx="0" cy="0"/>
          <a:chOff x="0" y="0"/>
          <a:chExt cx="0" cy="0"/>
        </a:xfrm>
      </p:grpSpPr>
      <p:sp>
        <p:nvSpPr>
          <p:cNvPr id="4609" name="Google Shape;4609;p2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10" name="Google Shape;4610;p2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9"/>
        <p:cNvGrpSpPr/>
        <p:nvPr/>
      </p:nvGrpSpPr>
      <p:grpSpPr>
        <a:xfrm>
          <a:off x="0" y="0"/>
          <a:ext cx="0" cy="0"/>
          <a:chOff x="0" y="0"/>
          <a:chExt cx="0" cy="0"/>
        </a:xfrm>
      </p:grpSpPr>
      <p:sp>
        <p:nvSpPr>
          <p:cNvPr id="4620" name="Google Shape;4620;p2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21" name="Google Shape;4621;p2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0"/>
        <p:cNvGrpSpPr/>
        <p:nvPr/>
      </p:nvGrpSpPr>
      <p:grpSpPr>
        <a:xfrm>
          <a:off x="0" y="0"/>
          <a:ext cx="0" cy="0"/>
          <a:chOff x="0" y="0"/>
          <a:chExt cx="0" cy="0"/>
        </a:xfrm>
      </p:grpSpPr>
      <p:sp>
        <p:nvSpPr>
          <p:cNvPr id="4631" name="Google Shape;4631;p30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32" name="Google Shape;4632;p3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1"/>
        <p:cNvGrpSpPr/>
        <p:nvPr/>
      </p:nvGrpSpPr>
      <p:grpSpPr>
        <a:xfrm>
          <a:off x="0" y="0"/>
          <a:ext cx="0" cy="0"/>
          <a:chOff x="0" y="0"/>
          <a:chExt cx="0" cy="0"/>
        </a:xfrm>
      </p:grpSpPr>
      <p:sp>
        <p:nvSpPr>
          <p:cNvPr id="4642" name="Google Shape;4642;p3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43" name="Google Shape;4643;p3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2"/>
        <p:cNvGrpSpPr/>
        <p:nvPr/>
      </p:nvGrpSpPr>
      <p:grpSpPr>
        <a:xfrm>
          <a:off x="0" y="0"/>
          <a:ext cx="0" cy="0"/>
          <a:chOff x="0" y="0"/>
          <a:chExt cx="0" cy="0"/>
        </a:xfrm>
      </p:grpSpPr>
      <p:sp>
        <p:nvSpPr>
          <p:cNvPr id="4653" name="Google Shape;4653;p3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54" name="Google Shape;4654;p3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3"/>
        <p:cNvGrpSpPr/>
        <p:nvPr/>
      </p:nvGrpSpPr>
      <p:grpSpPr>
        <a:xfrm>
          <a:off x="0" y="0"/>
          <a:ext cx="0" cy="0"/>
          <a:chOff x="0" y="0"/>
          <a:chExt cx="0" cy="0"/>
        </a:xfrm>
      </p:grpSpPr>
      <p:sp>
        <p:nvSpPr>
          <p:cNvPr id="4664" name="Google Shape;4664;p3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65" name="Google Shape;4665;p3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5"/>
        <p:cNvGrpSpPr/>
        <p:nvPr/>
      </p:nvGrpSpPr>
      <p:grpSpPr>
        <a:xfrm>
          <a:off x="0" y="0"/>
          <a:ext cx="0" cy="0"/>
          <a:chOff x="0" y="0"/>
          <a:chExt cx="0" cy="0"/>
        </a:xfrm>
      </p:grpSpPr>
      <p:sp>
        <p:nvSpPr>
          <p:cNvPr id="4676" name="Google Shape;4676;p3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77" name="Google Shape;4677;p3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6"/>
        <p:cNvGrpSpPr/>
        <p:nvPr/>
      </p:nvGrpSpPr>
      <p:grpSpPr>
        <a:xfrm>
          <a:off x="0" y="0"/>
          <a:ext cx="0" cy="0"/>
          <a:chOff x="0" y="0"/>
          <a:chExt cx="0" cy="0"/>
        </a:xfrm>
      </p:grpSpPr>
      <p:sp>
        <p:nvSpPr>
          <p:cNvPr id="4687" name="Google Shape;4687;p3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88" name="Google Shape;4688;p3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7"/>
        <p:cNvGrpSpPr/>
        <p:nvPr/>
      </p:nvGrpSpPr>
      <p:grpSpPr>
        <a:xfrm>
          <a:off x="0" y="0"/>
          <a:ext cx="0" cy="0"/>
          <a:chOff x="0" y="0"/>
          <a:chExt cx="0" cy="0"/>
        </a:xfrm>
      </p:grpSpPr>
      <p:sp>
        <p:nvSpPr>
          <p:cNvPr id="4698" name="Google Shape;4698;p30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99" name="Google Shape;4699;p3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495AABAC-8FD9-9430-88C9-420D36415B75}"/>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10FB03AB-A6F2-B6BF-2A60-88EE0202E151}"/>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B4785120-0642-13C3-1CE6-BD532151725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7147210"/>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9"/>
        <p:cNvGrpSpPr/>
        <p:nvPr/>
      </p:nvGrpSpPr>
      <p:grpSpPr>
        <a:xfrm>
          <a:off x="0" y="0"/>
          <a:ext cx="0" cy="0"/>
          <a:chOff x="0" y="0"/>
          <a:chExt cx="0" cy="0"/>
        </a:xfrm>
      </p:grpSpPr>
      <p:sp>
        <p:nvSpPr>
          <p:cNvPr id="4710" name="Google Shape;4710;p30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11" name="Google Shape;4711;p3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0"/>
        <p:cNvGrpSpPr/>
        <p:nvPr/>
      </p:nvGrpSpPr>
      <p:grpSpPr>
        <a:xfrm>
          <a:off x="0" y="0"/>
          <a:ext cx="0" cy="0"/>
          <a:chOff x="0" y="0"/>
          <a:chExt cx="0" cy="0"/>
        </a:xfrm>
      </p:grpSpPr>
      <p:sp>
        <p:nvSpPr>
          <p:cNvPr id="4721" name="Google Shape;4721;p3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22" name="Google Shape;4722;p3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2"/>
        <p:cNvGrpSpPr/>
        <p:nvPr/>
      </p:nvGrpSpPr>
      <p:grpSpPr>
        <a:xfrm>
          <a:off x="0" y="0"/>
          <a:ext cx="0" cy="0"/>
          <a:chOff x="0" y="0"/>
          <a:chExt cx="0" cy="0"/>
        </a:xfrm>
      </p:grpSpPr>
      <p:sp>
        <p:nvSpPr>
          <p:cNvPr id="4733" name="Google Shape;4733;p3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34" name="Google Shape;4734;p3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3"/>
        <p:cNvGrpSpPr/>
        <p:nvPr/>
      </p:nvGrpSpPr>
      <p:grpSpPr>
        <a:xfrm>
          <a:off x="0" y="0"/>
          <a:ext cx="0" cy="0"/>
          <a:chOff x="0" y="0"/>
          <a:chExt cx="0" cy="0"/>
        </a:xfrm>
      </p:grpSpPr>
      <p:sp>
        <p:nvSpPr>
          <p:cNvPr id="4744" name="Google Shape;4744;p3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45" name="Google Shape;4745;p3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5"/>
        <p:cNvGrpSpPr/>
        <p:nvPr/>
      </p:nvGrpSpPr>
      <p:grpSpPr>
        <a:xfrm>
          <a:off x="0" y="0"/>
          <a:ext cx="0" cy="0"/>
          <a:chOff x="0" y="0"/>
          <a:chExt cx="0" cy="0"/>
        </a:xfrm>
      </p:grpSpPr>
      <p:sp>
        <p:nvSpPr>
          <p:cNvPr id="4756" name="Google Shape;4756;p3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57" name="Google Shape;4757;p3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6"/>
        <p:cNvGrpSpPr/>
        <p:nvPr/>
      </p:nvGrpSpPr>
      <p:grpSpPr>
        <a:xfrm>
          <a:off x="0" y="0"/>
          <a:ext cx="0" cy="0"/>
          <a:chOff x="0" y="0"/>
          <a:chExt cx="0" cy="0"/>
        </a:xfrm>
      </p:grpSpPr>
      <p:sp>
        <p:nvSpPr>
          <p:cNvPr id="4767" name="Google Shape;4767;p3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68" name="Google Shape;4768;p3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8"/>
        <p:cNvGrpSpPr/>
        <p:nvPr/>
      </p:nvGrpSpPr>
      <p:grpSpPr>
        <a:xfrm>
          <a:off x="0" y="0"/>
          <a:ext cx="0" cy="0"/>
          <a:chOff x="0" y="0"/>
          <a:chExt cx="0" cy="0"/>
        </a:xfrm>
      </p:grpSpPr>
      <p:sp>
        <p:nvSpPr>
          <p:cNvPr id="4779" name="Google Shape;4779;p3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80" name="Google Shape;4780;p3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9"/>
        <p:cNvGrpSpPr/>
        <p:nvPr/>
      </p:nvGrpSpPr>
      <p:grpSpPr>
        <a:xfrm>
          <a:off x="0" y="0"/>
          <a:ext cx="0" cy="0"/>
          <a:chOff x="0" y="0"/>
          <a:chExt cx="0" cy="0"/>
        </a:xfrm>
      </p:grpSpPr>
      <p:sp>
        <p:nvSpPr>
          <p:cNvPr id="4790" name="Google Shape;4790;p3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91" name="Google Shape;4791;p3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0"/>
        <p:cNvGrpSpPr/>
        <p:nvPr/>
      </p:nvGrpSpPr>
      <p:grpSpPr>
        <a:xfrm>
          <a:off x="0" y="0"/>
          <a:ext cx="0" cy="0"/>
          <a:chOff x="0" y="0"/>
          <a:chExt cx="0" cy="0"/>
        </a:xfrm>
      </p:grpSpPr>
      <p:sp>
        <p:nvSpPr>
          <p:cNvPr id="4801" name="Google Shape;4801;p3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02" name="Google Shape;4802;p3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1"/>
        <p:cNvGrpSpPr/>
        <p:nvPr/>
      </p:nvGrpSpPr>
      <p:grpSpPr>
        <a:xfrm>
          <a:off x="0" y="0"/>
          <a:ext cx="0" cy="0"/>
          <a:chOff x="0" y="0"/>
          <a:chExt cx="0" cy="0"/>
        </a:xfrm>
      </p:grpSpPr>
      <p:sp>
        <p:nvSpPr>
          <p:cNvPr id="4812" name="Google Shape;4812;p3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13" name="Google Shape;4813;p3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71" name="Google Shape;17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7465D8D0-0E65-7AFC-7AD5-FB8AA8006DDC}"/>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A21049A5-1D57-F10C-D5BB-8EA98323D933}"/>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8357B318-948C-41C2-A521-4534B087D9D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396837"/>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2"/>
        <p:cNvGrpSpPr/>
        <p:nvPr/>
      </p:nvGrpSpPr>
      <p:grpSpPr>
        <a:xfrm>
          <a:off x="0" y="0"/>
          <a:ext cx="0" cy="0"/>
          <a:chOff x="0" y="0"/>
          <a:chExt cx="0" cy="0"/>
        </a:xfrm>
      </p:grpSpPr>
      <p:sp>
        <p:nvSpPr>
          <p:cNvPr id="4823" name="Google Shape;4823;p3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24" name="Google Shape;4824;p3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3"/>
        <p:cNvGrpSpPr/>
        <p:nvPr/>
      </p:nvGrpSpPr>
      <p:grpSpPr>
        <a:xfrm>
          <a:off x="0" y="0"/>
          <a:ext cx="0" cy="0"/>
          <a:chOff x="0" y="0"/>
          <a:chExt cx="0" cy="0"/>
        </a:xfrm>
      </p:grpSpPr>
      <p:sp>
        <p:nvSpPr>
          <p:cNvPr id="4834" name="Google Shape;4834;p3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35" name="Google Shape;4835;p3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1"/>
        <p:cNvGrpSpPr/>
        <p:nvPr/>
      </p:nvGrpSpPr>
      <p:grpSpPr>
        <a:xfrm>
          <a:off x="0" y="0"/>
          <a:ext cx="0" cy="0"/>
          <a:chOff x="0" y="0"/>
          <a:chExt cx="0" cy="0"/>
        </a:xfrm>
      </p:grpSpPr>
      <p:sp>
        <p:nvSpPr>
          <p:cNvPr id="4842" name="Google Shape;4842;p3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43" name="Google Shape;4843;p3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0"/>
        <p:cNvGrpSpPr/>
        <p:nvPr/>
      </p:nvGrpSpPr>
      <p:grpSpPr>
        <a:xfrm>
          <a:off x="0" y="0"/>
          <a:ext cx="0" cy="0"/>
          <a:chOff x="0" y="0"/>
          <a:chExt cx="0" cy="0"/>
        </a:xfrm>
      </p:grpSpPr>
      <p:sp>
        <p:nvSpPr>
          <p:cNvPr id="4851" name="Google Shape;4851;p3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52" name="Google Shape;4852;p3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0"/>
        <p:cNvGrpSpPr/>
        <p:nvPr/>
      </p:nvGrpSpPr>
      <p:grpSpPr>
        <a:xfrm>
          <a:off x="0" y="0"/>
          <a:ext cx="0" cy="0"/>
          <a:chOff x="0" y="0"/>
          <a:chExt cx="0" cy="0"/>
        </a:xfrm>
      </p:grpSpPr>
      <p:sp>
        <p:nvSpPr>
          <p:cNvPr id="4861" name="Google Shape;4861;p3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62" name="Google Shape;4862;p3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0"/>
        <p:cNvGrpSpPr/>
        <p:nvPr/>
      </p:nvGrpSpPr>
      <p:grpSpPr>
        <a:xfrm>
          <a:off x="0" y="0"/>
          <a:ext cx="0" cy="0"/>
          <a:chOff x="0" y="0"/>
          <a:chExt cx="0" cy="0"/>
        </a:xfrm>
      </p:grpSpPr>
      <p:sp>
        <p:nvSpPr>
          <p:cNvPr id="4871" name="Google Shape;4871;p3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72" name="Google Shape;4872;p3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2"/>
        <p:cNvGrpSpPr/>
        <p:nvPr/>
      </p:nvGrpSpPr>
      <p:grpSpPr>
        <a:xfrm>
          <a:off x="0" y="0"/>
          <a:ext cx="0" cy="0"/>
          <a:chOff x="0" y="0"/>
          <a:chExt cx="0" cy="0"/>
        </a:xfrm>
      </p:grpSpPr>
      <p:sp>
        <p:nvSpPr>
          <p:cNvPr id="4883" name="Google Shape;4883;p3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84" name="Google Shape;4884;p3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4"/>
        <p:cNvGrpSpPr/>
        <p:nvPr/>
      </p:nvGrpSpPr>
      <p:grpSpPr>
        <a:xfrm>
          <a:off x="0" y="0"/>
          <a:ext cx="0" cy="0"/>
          <a:chOff x="0" y="0"/>
          <a:chExt cx="0" cy="0"/>
        </a:xfrm>
      </p:grpSpPr>
      <p:sp>
        <p:nvSpPr>
          <p:cNvPr id="4895" name="Google Shape;4895;p3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96" name="Google Shape;4896;p3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3"/>
        <p:cNvGrpSpPr/>
        <p:nvPr/>
      </p:nvGrpSpPr>
      <p:grpSpPr>
        <a:xfrm>
          <a:off x="0" y="0"/>
          <a:ext cx="0" cy="0"/>
          <a:chOff x="0" y="0"/>
          <a:chExt cx="0" cy="0"/>
        </a:xfrm>
      </p:grpSpPr>
      <p:sp>
        <p:nvSpPr>
          <p:cNvPr id="4904" name="Google Shape;4904;p3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05" name="Google Shape;4905;p3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2"/>
        <p:cNvGrpSpPr/>
        <p:nvPr/>
      </p:nvGrpSpPr>
      <p:grpSpPr>
        <a:xfrm>
          <a:off x="0" y="0"/>
          <a:ext cx="0" cy="0"/>
          <a:chOff x="0" y="0"/>
          <a:chExt cx="0" cy="0"/>
        </a:xfrm>
      </p:grpSpPr>
      <p:sp>
        <p:nvSpPr>
          <p:cNvPr id="4913" name="Google Shape;4913;p3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14" name="Google Shape;4914;p3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8BDE9B8-5FFE-7A47-B925-A243AEB3222E}"/>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10A21181-8A51-4242-9DF7-E9767643309E}"/>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613DAB54-EA56-B20C-163D-29AE4CA79756}"/>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3302971"/>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1"/>
        <p:cNvGrpSpPr/>
        <p:nvPr/>
      </p:nvGrpSpPr>
      <p:grpSpPr>
        <a:xfrm>
          <a:off x="0" y="0"/>
          <a:ext cx="0" cy="0"/>
          <a:chOff x="0" y="0"/>
          <a:chExt cx="0" cy="0"/>
        </a:xfrm>
      </p:grpSpPr>
      <p:sp>
        <p:nvSpPr>
          <p:cNvPr id="4922" name="Google Shape;4922;p3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23" name="Google Shape;4923;p3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0"/>
        <p:cNvGrpSpPr/>
        <p:nvPr/>
      </p:nvGrpSpPr>
      <p:grpSpPr>
        <a:xfrm>
          <a:off x="0" y="0"/>
          <a:ext cx="0" cy="0"/>
          <a:chOff x="0" y="0"/>
          <a:chExt cx="0" cy="0"/>
        </a:xfrm>
      </p:grpSpPr>
      <p:sp>
        <p:nvSpPr>
          <p:cNvPr id="4931" name="Google Shape;4931;p3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32" name="Google Shape;4932;p3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9"/>
        <p:cNvGrpSpPr/>
        <p:nvPr/>
      </p:nvGrpSpPr>
      <p:grpSpPr>
        <a:xfrm>
          <a:off x="0" y="0"/>
          <a:ext cx="0" cy="0"/>
          <a:chOff x="0" y="0"/>
          <a:chExt cx="0" cy="0"/>
        </a:xfrm>
      </p:grpSpPr>
      <p:sp>
        <p:nvSpPr>
          <p:cNvPr id="4940" name="Google Shape;4940;p3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41" name="Google Shape;4941;p3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8"/>
        <p:cNvGrpSpPr/>
        <p:nvPr/>
      </p:nvGrpSpPr>
      <p:grpSpPr>
        <a:xfrm>
          <a:off x="0" y="0"/>
          <a:ext cx="0" cy="0"/>
          <a:chOff x="0" y="0"/>
          <a:chExt cx="0" cy="0"/>
        </a:xfrm>
      </p:grpSpPr>
      <p:sp>
        <p:nvSpPr>
          <p:cNvPr id="4949" name="Google Shape;4949;p3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50" name="Google Shape;4950;p3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7"/>
        <p:cNvGrpSpPr/>
        <p:nvPr/>
      </p:nvGrpSpPr>
      <p:grpSpPr>
        <a:xfrm>
          <a:off x="0" y="0"/>
          <a:ext cx="0" cy="0"/>
          <a:chOff x="0" y="0"/>
          <a:chExt cx="0" cy="0"/>
        </a:xfrm>
      </p:grpSpPr>
      <p:sp>
        <p:nvSpPr>
          <p:cNvPr id="4958" name="Google Shape;4958;p3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59" name="Google Shape;4959;p3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8"/>
        <p:cNvGrpSpPr/>
        <p:nvPr/>
      </p:nvGrpSpPr>
      <p:grpSpPr>
        <a:xfrm>
          <a:off x="0" y="0"/>
          <a:ext cx="0" cy="0"/>
          <a:chOff x="0" y="0"/>
          <a:chExt cx="0" cy="0"/>
        </a:xfrm>
      </p:grpSpPr>
      <p:sp>
        <p:nvSpPr>
          <p:cNvPr id="4969" name="Google Shape;4969;p3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70" name="Google Shape;4970;p3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8"/>
        <p:cNvGrpSpPr/>
        <p:nvPr/>
      </p:nvGrpSpPr>
      <p:grpSpPr>
        <a:xfrm>
          <a:off x="0" y="0"/>
          <a:ext cx="0" cy="0"/>
          <a:chOff x="0" y="0"/>
          <a:chExt cx="0" cy="0"/>
        </a:xfrm>
      </p:grpSpPr>
      <p:sp>
        <p:nvSpPr>
          <p:cNvPr id="4979" name="Google Shape;4979;p3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80" name="Google Shape;4980;p3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7"/>
        <p:cNvGrpSpPr/>
        <p:nvPr/>
      </p:nvGrpSpPr>
      <p:grpSpPr>
        <a:xfrm>
          <a:off x="0" y="0"/>
          <a:ext cx="0" cy="0"/>
          <a:chOff x="0" y="0"/>
          <a:chExt cx="0" cy="0"/>
        </a:xfrm>
      </p:grpSpPr>
      <p:sp>
        <p:nvSpPr>
          <p:cNvPr id="4988" name="Google Shape;4988;p3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89" name="Google Shape;4989;p3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7"/>
        <p:cNvGrpSpPr/>
        <p:nvPr/>
      </p:nvGrpSpPr>
      <p:grpSpPr>
        <a:xfrm>
          <a:off x="0" y="0"/>
          <a:ext cx="0" cy="0"/>
          <a:chOff x="0" y="0"/>
          <a:chExt cx="0" cy="0"/>
        </a:xfrm>
      </p:grpSpPr>
      <p:sp>
        <p:nvSpPr>
          <p:cNvPr id="4998" name="Google Shape;4998;p3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99" name="Google Shape;4999;p3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7"/>
        <p:cNvGrpSpPr/>
        <p:nvPr/>
      </p:nvGrpSpPr>
      <p:grpSpPr>
        <a:xfrm>
          <a:off x="0" y="0"/>
          <a:ext cx="0" cy="0"/>
          <a:chOff x="0" y="0"/>
          <a:chExt cx="0" cy="0"/>
        </a:xfrm>
      </p:grpSpPr>
      <p:sp>
        <p:nvSpPr>
          <p:cNvPr id="5008" name="Google Shape;5008;p3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09" name="Google Shape;5009;p3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1F6E64D7-349F-EA7B-79C4-F508A4579C6B}"/>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C3AA0578-8707-FD34-2ADE-D5A188E009C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0B78E735-1D54-FC9C-FADD-2A373423FB3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5056747"/>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7"/>
        <p:cNvGrpSpPr/>
        <p:nvPr/>
      </p:nvGrpSpPr>
      <p:grpSpPr>
        <a:xfrm>
          <a:off x="0" y="0"/>
          <a:ext cx="0" cy="0"/>
          <a:chOff x="0" y="0"/>
          <a:chExt cx="0" cy="0"/>
        </a:xfrm>
      </p:grpSpPr>
      <p:sp>
        <p:nvSpPr>
          <p:cNvPr id="5018" name="Google Shape;5018;p3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19" name="Google Shape;5019;p3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7"/>
        <p:cNvGrpSpPr/>
        <p:nvPr/>
      </p:nvGrpSpPr>
      <p:grpSpPr>
        <a:xfrm>
          <a:off x="0" y="0"/>
          <a:ext cx="0" cy="0"/>
          <a:chOff x="0" y="0"/>
          <a:chExt cx="0" cy="0"/>
        </a:xfrm>
      </p:grpSpPr>
      <p:sp>
        <p:nvSpPr>
          <p:cNvPr id="5028" name="Google Shape;5028;p3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29" name="Google Shape;5029;p3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7"/>
        <p:cNvGrpSpPr/>
        <p:nvPr/>
      </p:nvGrpSpPr>
      <p:grpSpPr>
        <a:xfrm>
          <a:off x="0" y="0"/>
          <a:ext cx="0" cy="0"/>
          <a:chOff x="0" y="0"/>
          <a:chExt cx="0" cy="0"/>
        </a:xfrm>
      </p:grpSpPr>
      <p:sp>
        <p:nvSpPr>
          <p:cNvPr id="5038" name="Google Shape;5038;p3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39" name="Google Shape;5039;p3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6"/>
        <p:cNvGrpSpPr/>
        <p:nvPr/>
      </p:nvGrpSpPr>
      <p:grpSpPr>
        <a:xfrm>
          <a:off x="0" y="0"/>
          <a:ext cx="0" cy="0"/>
          <a:chOff x="0" y="0"/>
          <a:chExt cx="0" cy="0"/>
        </a:xfrm>
      </p:grpSpPr>
      <p:sp>
        <p:nvSpPr>
          <p:cNvPr id="5047" name="Google Shape;5047;p3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48" name="Google Shape;5048;p3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5"/>
        <p:cNvGrpSpPr/>
        <p:nvPr/>
      </p:nvGrpSpPr>
      <p:grpSpPr>
        <a:xfrm>
          <a:off x="0" y="0"/>
          <a:ext cx="0" cy="0"/>
          <a:chOff x="0" y="0"/>
          <a:chExt cx="0" cy="0"/>
        </a:xfrm>
      </p:grpSpPr>
      <p:sp>
        <p:nvSpPr>
          <p:cNvPr id="5056" name="Google Shape;5056;p3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57" name="Google Shape;5057;p3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4"/>
        <p:cNvGrpSpPr/>
        <p:nvPr/>
      </p:nvGrpSpPr>
      <p:grpSpPr>
        <a:xfrm>
          <a:off x="0" y="0"/>
          <a:ext cx="0" cy="0"/>
          <a:chOff x="0" y="0"/>
          <a:chExt cx="0" cy="0"/>
        </a:xfrm>
      </p:grpSpPr>
      <p:sp>
        <p:nvSpPr>
          <p:cNvPr id="5065" name="Google Shape;5065;p3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66" name="Google Shape;5066;p3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3"/>
        <p:cNvGrpSpPr/>
        <p:nvPr/>
      </p:nvGrpSpPr>
      <p:grpSpPr>
        <a:xfrm>
          <a:off x="0" y="0"/>
          <a:ext cx="0" cy="0"/>
          <a:chOff x="0" y="0"/>
          <a:chExt cx="0" cy="0"/>
        </a:xfrm>
      </p:grpSpPr>
      <p:sp>
        <p:nvSpPr>
          <p:cNvPr id="5074" name="Google Shape;5074;p3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75" name="Google Shape;5075;p3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2"/>
        <p:cNvGrpSpPr/>
        <p:nvPr/>
      </p:nvGrpSpPr>
      <p:grpSpPr>
        <a:xfrm>
          <a:off x="0" y="0"/>
          <a:ext cx="0" cy="0"/>
          <a:chOff x="0" y="0"/>
          <a:chExt cx="0" cy="0"/>
        </a:xfrm>
      </p:grpSpPr>
      <p:sp>
        <p:nvSpPr>
          <p:cNvPr id="5083" name="Google Shape;5083;p3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84" name="Google Shape;5084;p3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1"/>
        <p:cNvGrpSpPr/>
        <p:nvPr/>
      </p:nvGrpSpPr>
      <p:grpSpPr>
        <a:xfrm>
          <a:off x="0" y="0"/>
          <a:ext cx="0" cy="0"/>
          <a:chOff x="0" y="0"/>
          <a:chExt cx="0" cy="0"/>
        </a:xfrm>
      </p:grpSpPr>
      <p:sp>
        <p:nvSpPr>
          <p:cNvPr id="5092" name="Google Shape;5092;p3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93" name="Google Shape;5093;p3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0"/>
        <p:cNvGrpSpPr/>
        <p:nvPr/>
      </p:nvGrpSpPr>
      <p:grpSpPr>
        <a:xfrm>
          <a:off x="0" y="0"/>
          <a:ext cx="0" cy="0"/>
          <a:chOff x="0" y="0"/>
          <a:chExt cx="0" cy="0"/>
        </a:xfrm>
      </p:grpSpPr>
      <p:sp>
        <p:nvSpPr>
          <p:cNvPr id="5101" name="Google Shape;5101;p3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02" name="Google Shape;5102;p3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FE2DCC8D-4BB3-2B22-D59C-234DC3D68A3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83D6715-60DB-F767-E91E-44B99923A92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7F9513C7-1A3F-FE43-BEF7-1EBE62194C2F}"/>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2380889"/>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9"/>
        <p:cNvGrpSpPr/>
        <p:nvPr/>
      </p:nvGrpSpPr>
      <p:grpSpPr>
        <a:xfrm>
          <a:off x="0" y="0"/>
          <a:ext cx="0" cy="0"/>
          <a:chOff x="0" y="0"/>
          <a:chExt cx="0" cy="0"/>
        </a:xfrm>
      </p:grpSpPr>
      <p:sp>
        <p:nvSpPr>
          <p:cNvPr id="5110" name="Google Shape;5110;p3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11" name="Google Shape;5111;p3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8"/>
        <p:cNvGrpSpPr/>
        <p:nvPr/>
      </p:nvGrpSpPr>
      <p:grpSpPr>
        <a:xfrm>
          <a:off x="0" y="0"/>
          <a:ext cx="0" cy="0"/>
          <a:chOff x="0" y="0"/>
          <a:chExt cx="0" cy="0"/>
        </a:xfrm>
      </p:grpSpPr>
      <p:sp>
        <p:nvSpPr>
          <p:cNvPr id="5119" name="Google Shape;5119;p3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20" name="Google Shape;5120;p3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8"/>
        <p:cNvGrpSpPr/>
        <p:nvPr/>
      </p:nvGrpSpPr>
      <p:grpSpPr>
        <a:xfrm>
          <a:off x="0" y="0"/>
          <a:ext cx="0" cy="0"/>
          <a:chOff x="0" y="0"/>
          <a:chExt cx="0" cy="0"/>
        </a:xfrm>
      </p:grpSpPr>
      <p:sp>
        <p:nvSpPr>
          <p:cNvPr id="5129" name="Google Shape;5129;p3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30" name="Google Shape;5130;p3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0"/>
        <p:cNvGrpSpPr/>
        <p:nvPr/>
      </p:nvGrpSpPr>
      <p:grpSpPr>
        <a:xfrm>
          <a:off x="0" y="0"/>
          <a:ext cx="0" cy="0"/>
          <a:chOff x="0" y="0"/>
          <a:chExt cx="0" cy="0"/>
        </a:xfrm>
      </p:grpSpPr>
      <p:sp>
        <p:nvSpPr>
          <p:cNvPr id="5141" name="Google Shape;5141;p3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42" name="Google Shape;5142;p3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4"/>
        <p:cNvGrpSpPr/>
        <p:nvPr/>
      </p:nvGrpSpPr>
      <p:grpSpPr>
        <a:xfrm>
          <a:off x="0" y="0"/>
          <a:ext cx="0" cy="0"/>
          <a:chOff x="0" y="0"/>
          <a:chExt cx="0" cy="0"/>
        </a:xfrm>
      </p:grpSpPr>
      <p:sp>
        <p:nvSpPr>
          <p:cNvPr id="5155" name="Google Shape;5155;p3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56" name="Google Shape;5156;p3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9"/>
        <p:cNvGrpSpPr/>
        <p:nvPr/>
      </p:nvGrpSpPr>
      <p:grpSpPr>
        <a:xfrm>
          <a:off x="0" y="0"/>
          <a:ext cx="0" cy="0"/>
          <a:chOff x="0" y="0"/>
          <a:chExt cx="0" cy="0"/>
        </a:xfrm>
      </p:grpSpPr>
      <p:sp>
        <p:nvSpPr>
          <p:cNvPr id="5170" name="Google Shape;5170;p3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71" name="Google Shape;5171;p3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5"/>
        <p:cNvGrpSpPr/>
        <p:nvPr/>
      </p:nvGrpSpPr>
      <p:grpSpPr>
        <a:xfrm>
          <a:off x="0" y="0"/>
          <a:ext cx="0" cy="0"/>
          <a:chOff x="0" y="0"/>
          <a:chExt cx="0" cy="0"/>
        </a:xfrm>
      </p:grpSpPr>
      <p:sp>
        <p:nvSpPr>
          <p:cNvPr id="5186" name="Google Shape;5186;p3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87" name="Google Shape;5187;p3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0"/>
        <p:cNvGrpSpPr/>
        <p:nvPr/>
      </p:nvGrpSpPr>
      <p:grpSpPr>
        <a:xfrm>
          <a:off x="0" y="0"/>
          <a:ext cx="0" cy="0"/>
          <a:chOff x="0" y="0"/>
          <a:chExt cx="0" cy="0"/>
        </a:xfrm>
      </p:grpSpPr>
      <p:sp>
        <p:nvSpPr>
          <p:cNvPr id="5201" name="Google Shape;5201;p3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02" name="Google Shape;5202;p3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6"/>
        <p:cNvGrpSpPr/>
        <p:nvPr/>
      </p:nvGrpSpPr>
      <p:grpSpPr>
        <a:xfrm>
          <a:off x="0" y="0"/>
          <a:ext cx="0" cy="0"/>
          <a:chOff x="0" y="0"/>
          <a:chExt cx="0" cy="0"/>
        </a:xfrm>
      </p:grpSpPr>
      <p:sp>
        <p:nvSpPr>
          <p:cNvPr id="5217" name="Google Shape;5217;p3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18" name="Google Shape;5218;p3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1"/>
        <p:cNvGrpSpPr/>
        <p:nvPr/>
      </p:nvGrpSpPr>
      <p:grpSpPr>
        <a:xfrm>
          <a:off x="0" y="0"/>
          <a:ext cx="0" cy="0"/>
          <a:chOff x="0" y="0"/>
          <a:chExt cx="0" cy="0"/>
        </a:xfrm>
      </p:grpSpPr>
      <p:sp>
        <p:nvSpPr>
          <p:cNvPr id="5232" name="Google Shape;5232;p3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33" name="Google Shape;5233;p3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1EA4ECAD-1471-F2CE-CBEE-61A8C6112D3A}"/>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53E78465-3F43-365B-080B-4C085826078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4CD1848E-6615-BF8B-71FC-6EC2F6D3007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5403198"/>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1"/>
        <p:cNvGrpSpPr/>
        <p:nvPr/>
      </p:nvGrpSpPr>
      <p:grpSpPr>
        <a:xfrm>
          <a:off x="0" y="0"/>
          <a:ext cx="0" cy="0"/>
          <a:chOff x="0" y="0"/>
          <a:chExt cx="0" cy="0"/>
        </a:xfrm>
      </p:grpSpPr>
      <p:sp>
        <p:nvSpPr>
          <p:cNvPr id="5242" name="Google Shape;5242;p3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43" name="Google Shape;5243;p3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3"/>
        <p:cNvGrpSpPr/>
        <p:nvPr/>
      </p:nvGrpSpPr>
      <p:grpSpPr>
        <a:xfrm>
          <a:off x="0" y="0"/>
          <a:ext cx="0" cy="0"/>
          <a:chOff x="0" y="0"/>
          <a:chExt cx="0" cy="0"/>
        </a:xfrm>
      </p:grpSpPr>
      <p:sp>
        <p:nvSpPr>
          <p:cNvPr id="5254" name="Google Shape;5254;p3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55" name="Google Shape;5255;p3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3"/>
        <p:cNvGrpSpPr/>
        <p:nvPr/>
      </p:nvGrpSpPr>
      <p:grpSpPr>
        <a:xfrm>
          <a:off x="0" y="0"/>
          <a:ext cx="0" cy="0"/>
          <a:chOff x="0" y="0"/>
          <a:chExt cx="0" cy="0"/>
        </a:xfrm>
      </p:grpSpPr>
      <p:sp>
        <p:nvSpPr>
          <p:cNvPr id="5264" name="Google Shape;5264;p3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65" name="Google Shape;5265;p3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6"/>
        <p:cNvGrpSpPr/>
        <p:nvPr/>
      </p:nvGrpSpPr>
      <p:grpSpPr>
        <a:xfrm>
          <a:off x="0" y="0"/>
          <a:ext cx="0" cy="0"/>
          <a:chOff x="0" y="0"/>
          <a:chExt cx="0" cy="0"/>
        </a:xfrm>
      </p:grpSpPr>
      <p:sp>
        <p:nvSpPr>
          <p:cNvPr id="5277" name="Google Shape;5277;p3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78" name="Google Shape;5278;p3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0"/>
        <p:cNvGrpSpPr/>
        <p:nvPr/>
      </p:nvGrpSpPr>
      <p:grpSpPr>
        <a:xfrm>
          <a:off x="0" y="0"/>
          <a:ext cx="0" cy="0"/>
          <a:chOff x="0" y="0"/>
          <a:chExt cx="0" cy="0"/>
        </a:xfrm>
      </p:grpSpPr>
      <p:sp>
        <p:nvSpPr>
          <p:cNvPr id="5291" name="Google Shape;5291;p3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92" name="Google Shape;5292;p3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7"/>
        <p:cNvGrpSpPr/>
        <p:nvPr/>
      </p:nvGrpSpPr>
      <p:grpSpPr>
        <a:xfrm>
          <a:off x="0" y="0"/>
          <a:ext cx="0" cy="0"/>
          <a:chOff x="0" y="0"/>
          <a:chExt cx="0" cy="0"/>
        </a:xfrm>
      </p:grpSpPr>
      <p:sp>
        <p:nvSpPr>
          <p:cNvPr id="5308" name="Google Shape;5308;p3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09" name="Google Shape;5309;p3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5"/>
        <p:cNvGrpSpPr/>
        <p:nvPr/>
      </p:nvGrpSpPr>
      <p:grpSpPr>
        <a:xfrm>
          <a:off x="0" y="0"/>
          <a:ext cx="0" cy="0"/>
          <a:chOff x="0" y="0"/>
          <a:chExt cx="0" cy="0"/>
        </a:xfrm>
      </p:grpSpPr>
      <p:sp>
        <p:nvSpPr>
          <p:cNvPr id="5326" name="Google Shape;5326;p3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27" name="Google Shape;5327;p3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7"/>
        <p:cNvGrpSpPr/>
        <p:nvPr/>
      </p:nvGrpSpPr>
      <p:grpSpPr>
        <a:xfrm>
          <a:off x="0" y="0"/>
          <a:ext cx="0" cy="0"/>
          <a:chOff x="0" y="0"/>
          <a:chExt cx="0" cy="0"/>
        </a:xfrm>
      </p:grpSpPr>
      <p:sp>
        <p:nvSpPr>
          <p:cNvPr id="5338" name="Google Shape;5338;p3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39" name="Google Shape;5339;p3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9"/>
        <p:cNvGrpSpPr/>
        <p:nvPr/>
      </p:nvGrpSpPr>
      <p:grpSpPr>
        <a:xfrm>
          <a:off x="0" y="0"/>
          <a:ext cx="0" cy="0"/>
          <a:chOff x="0" y="0"/>
          <a:chExt cx="0" cy="0"/>
        </a:xfrm>
      </p:grpSpPr>
      <p:sp>
        <p:nvSpPr>
          <p:cNvPr id="5350" name="Google Shape;5350;p3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51" name="Google Shape;5351;p3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2"/>
        <p:cNvGrpSpPr/>
        <p:nvPr/>
      </p:nvGrpSpPr>
      <p:grpSpPr>
        <a:xfrm>
          <a:off x="0" y="0"/>
          <a:ext cx="0" cy="0"/>
          <a:chOff x="0" y="0"/>
          <a:chExt cx="0" cy="0"/>
        </a:xfrm>
      </p:grpSpPr>
      <p:sp>
        <p:nvSpPr>
          <p:cNvPr id="5363" name="Google Shape;5363;p3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64" name="Google Shape;5364;p3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AA0225B-365C-395B-17E0-2E2A61EB0488}"/>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9EE6CA98-1336-C1D8-A505-19F6A0D6637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2CC0E4E5-BC5E-8A5A-CEAD-76F09DF25185}"/>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2984617"/>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5"/>
        <p:cNvGrpSpPr/>
        <p:nvPr/>
      </p:nvGrpSpPr>
      <p:grpSpPr>
        <a:xfrm>
          <a:off x="0" y="0"/>
          <a:ext cx="0" cy="0"/>
          <a:chOff x="0" y="0"/>
          <a:chExt cx="0" cy="0"/>
        </a:xfrm>
      </p:grpSpPr>
      <p:sp>
        <p:nvSpPr>
          <p:cNvPr id="5376" name="Google Shape;5376;p3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77" name="Google Shape;5377;p3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5"/>
        <p:cNvGrpSpPr/>
        <p:nvPr/>
      </p:nvGrpSpPr>
      <p:grpSpPr>
        <a:xfrm>
          <a:off x="0" y="0"/>
          <a:ext cx="0" cy="0"/>
          <a:chOff x="0" y="0"/>
          <a:chExt cx="0" cy="0"/>
        </a:xfrm>
      </p:grpSpPr>
      <p:sp>
        <p:nvSpPr>
          <p:cNvPr id="5386" name="Google Shape;5386;p3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87" name="Google Shape;5387;p3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6"/>
        <p:cNvGrpSpPr/>
        <p:nvPr/>
      </p:nvGrpSpPr>
      <p:grpSpPr>
        <a:xfrm>
          <a:off x="0" y="0"/>
          <a:ext cx="0" cy="0"/>
          <a:chOff x="0" y="0"/>
          <a:chExt cx="0" cy="0"/>
        </a:xfrm>
      </p:grpSpPr>
      <p:sp>
        <p:nvSpPr>
          <p:cNvPr id="5397" name="Google Shape;5397;p3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98" name="Google Shape;5398;p3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6"/>
        <p:cNvGrpSpPr/>
        <p:nvPr/>
      </p:nvGrpSpPr>
      <p:grpSpPr>
        <a:xfrm>
          <a:off x="0" y="0"/>
          <a:ext cx="0" cy="0"/>
          <a:chOff x="0" y="0"/>
          <a:chExt cx="0" cy="0"/>
        </a:xfrm>
      </p:grpSpPr>
      <p:sp>
        <p:nvSpPr>
          <p:cNvPr id="5407" name="Google Shape;5407;p3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08" name="Google Shape;5408;p3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6"/>
        <p:cNvGrpSpPr/>
        <p:nvPr/>
      </p:nvGrpSpPr>
      <p:grpSpPr>
        <a:xfrm>
          <a:off x="0" y="0"/>
          <a:ext cx="0" cy="0"/>
          <a:chOff x="0" y="0"/>
          <a:chExt cx="0" cy="0"/>
        </a:xfrm>
      </p:grpSpPr>
      <p:sp>
        <p:nvSpPr>
          <p:cNvPr id="5417" name="Google Shape;5417;p3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18" name="Google Shape;5418;p3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7"/>
        <p:cNvGrpSpPr/>
        <p:nvPr/>
      </p:nvGrpSpPr>
      <p:grpSpPr>
        <a:xfrm>
          <a:off x="0" y="0"/>
          <a:ext cx="0" cy="0"/>
          <a:chOff x="0" y="0"/>
          <a:chExt cx="0" cy="0"/>
        </a:xfrm>
      </p:grpSpPr>
      <p:sp>
        <p:nvSpPr>
          <p:cNvPr id="5428" name="Google Shape;5428;p3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29" name="Google Shape;5429;p3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8"/>
        <p:cNvGrpSpPr/>
        <p:nvPr/>
      </p:nvGrpSpPr>
      <p:grpSpPr>
        <a:xfrm>
          <a:off x="0" y="0"/>
          <a:ext cx="0" cy="0"/>
          <a:chOff x="0" y="0"/>
          <a:chExt cx="0" cy="0"/>
        </a:xfrm>
      </p:grpSpPr>
      <p:sp>
        <p:nvSpPr>
          <p:cNvPr id="5439" name="Google Shape;5439;p3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40" name="Google Shape;5440;p3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0"/>
        <p:cNvGrpSpPr/>
        <p:nvPr/>
      </p:nvGrpSpPr>
      <p:grpSpPr>
        <a:xfrm>
          <a:off x="0" y="0"/>
          <a:ext cx="0" cy="0"/>
          <a:chOff x="0" y="0"/>
          <a:chExt cx="0" cy="0"/>
        </a:xfrm>
      </p:grpSpPr>
      <p:sp>
        <p:nvSpPr>
          <p:cNvPr id="5451" name="Google Shape;5451;p3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52" name="Google Shape;5452;p3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1"/>
        <p:cNvGrpSpPr/>
        <p:nvPr/>
      </p:nvGrpSpPr>
      <p:grpSpPr>
        <a:xfrm>
          <a:off x="0" y="0"/>
          <a:ext cx="0" cy="0"/>
          <a:chOff x="0" y="0"/>
          <a:chExt cx="0" cy="0"/>
        </a:xfrm>
      </p:grpSpPr>
      <p:sp>
        <p:nvSpPr>
          <p:cNvPr id="5462" name="Google Shape;5462;p3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63" name="Google Shape;5463;p3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4"/>
        <p:cNvGrpSpPr/>
        <p:nvPr/>
      </p:nvGrpSpPr>
      <p:grpSpPr>
        <a:xfrm>
          <a:off x="0" y="0"/>
          <a:ext cx="0" cy="0"/>
          <a:chOff x="0" y="0"/>
          <a:chExt cx="0" cy="0"/>
        </a:xfrm>
      </p:grpSpPr>
      <p:sp>
        <p:nvSpPr>
          <p:cNvPr id="5475" name="Google Shape;5475;p3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76" name="Google Shape;5476;p3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AB5B3EC-F002-0C4B-6B83-3D2688D4C81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68DF92C3-B27F-47D0-0E97-F62367924AB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47D6745F-A51D-A3D4-993F-BD1F4B34241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1431193"/>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7"/>
        <p:cNvGrpSpPr/>
        <p:nvPr/>
      </p:nvGrpSpPr>
      <p:grpSpPr>
        <a:xfrm>
          <a:off x="0" y="0"/>
          <a:ext cx="0" cy="0"/>
          <a:chOff x="0" y="0"/>
          <a:chExt cx="0" cy="0"/>
        </a:xfrm>
      </p:grpSpPr>
      <p:sp>
        <p:nvSpPr>
          <p:cNvPr id="5488" name="Google Shape;5488;p3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89" name="Google Shape;5489;p3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0203063C-3EB3-4F1E-A688-932869A3424E}"/>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2F64AFDD-50EE-F1CA-C36F-2C03B2A4A6EC}"/>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60C17B77-875E-E6C9-E08B-D745D2CFF7D2}"/>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61597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0A5A4778-DE67-0969-75F7-3DD4F4FC194D}"/>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3F06C5F0-CE17-7804-D904-40869A37D39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5F50D47F-CBE6-432F-1F43-AF449470CF14}"/>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36244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A6FF62E6-11AA-AB1E-26B9-A8F15092D98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9950E642-B05B-C2AB-A8C3-8E99B0FC873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A5039116-68D0-2C5E-2C94-0468C437EA36}"/>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9376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6" name="Google Shape;18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5DFD65FC-997E-3DD2-C5B8-A3FA17737AB5}"/>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4989D22-88F0-B690-9E15-F0F26C23485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6098629D-F4F9-62F7-8EF3-7A92A389EB7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56047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BEF9FD1D-DDC8-162B-F8E3-3A902194DD50}"/>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4E8D3BF8-90B2-9189-4119-CD5456BC721C}"/>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D873D20A-0701-7BF4-6597-A6E917729834}"/>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34955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BFDD7A67-666E-6ABE-73FB-E2783C9AC88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5FC0760F-317D-E4BA-9092-015A62286AE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2A67DCF8-147A-3728-34BC-D3D90A788CA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76975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92B6DB81-631D-D376-F921-544B04FA076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2DACD8D1-B8B7-46D8-454C-94505FECAE5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DF61D3DB-ABE3-B9EA-1B20-475AA9C928D9}"/>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07018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AFF39CDB-5D4D-3BC9-3EF5-42181D735504}"/>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59AB1EA0-D51F-FB6F-F033-518A3D313CB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1DA51EFA-3A2A-E9E3-AA58-99CCCB6637A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0418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FB14147A-6DC8-DF6A-DCCF-79CE8C56B27C}"/>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6EFCCB3E-9B95-FC2C-BBD3-AC31C555FD1E}"/>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EBF0D454-91F7-D58A-A75B-B5F7C02232A9}"/>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67523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8D3BE7B-A666-7D8B-A464-BD8343C72E15}"/>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A32AE86F-C557-640B-1A7B-1B78EE20E97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693C8CF6-16EF-18A7-5CC9-3CA076B0BDA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33393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82DE786-AF0F-8973-BC5E-E0159403714B}"/>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DBCC5E58-BC32-D14A-E84A-06BC47B9E771}"/>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3BDFF107-B592-9A83-8341-368A925E8B0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6260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D5CD975-CA1B-0138-99DC-24FAFB265AE5}"/>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E17A7715-07D4-7DDE-37B9-131FBA98FA8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DC9E9092-C2FE-B786-828D-0A8DE50E9DA4}"/>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50757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4097057-5D0C-731E-0850-238087173869}"/>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0965C2E1-2D26-1512-F53E-ED53C86FF8F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AC199039-C296-2AEA-FBA7-071A712B6323}"/>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1641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1" name="Google Shape;20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E73B3A97-3A8B-28DF-7F85-7CCAD2533794}"/>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485CDFFB-4D8A-7B29-0622-4DF7280A5AF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7F546137-00FC-C501-1218-0746F7C5196F}"/>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3333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C2761D1C-B875-9C28-A7D6-B386DD25DB9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9DA04A49-024F-2DA2-D439-FA8A6DE02CC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0FF0FF50-F813-8722-60DF-B85FA4DC3F17}"/>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2531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5F1BDDC3-EB0F-500B-4772-D6A9EB9C369E}"/>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E21BE8B4-3B26-A9F2-3AF6-5E9543052BD1}"/>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03509F4E-C6C2-13BE-275E-01887932489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81979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4282148-1FDF-CF05-7BC9-CEB50B15993A}"/>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D45AA8CF-43BD-5687-B987-CD23C6F84BE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8A216DA2-9793-5A30-57E8-810D1FC2E272}"/>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45644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963048E5-C5BD-9E0C-8D64-D2CF61DBE636}"/>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FA422547-BD71-9377-F0CB-4E7CAA0A443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CBAA7D00-48B4-5155-BA4C-52B014FF547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53726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4A33BED-1104-7E00-F331-832A0B96A95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3373BC5-B13E-FEFD-4583-DEC8E8E4BE9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15A55F71-A90E-D1CD-7721-83F12636FB2D}"/>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199178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9AD79210-0E07-36F2-30CB-98C3EA132D1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644DA124-2436-D719-08C6-0C716AA6CED7}"/>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86AB3740-1DEE-5C55-4DA7-913FB8E5385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34262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1EF4E2B-67F2-6107-40C5-4735E260AA8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58CA0C89-CACB-14F2-41BE-727360CFA13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46598153-E02F-1A83-96AB-978994CCF16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04181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49C9F2E4-8275-A488-C11E-697F095231DE}"/>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9A14CF90-0B5C-EC09-C101-2EB951BDF03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4E6BEFC6-906D-2592-425E-AE9190E55814}"/>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33695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4AA45786-2DF8-0722-A278-636E4C984BD3}"/>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D4C7AB20-6246-B129-4653-15AB572BF3C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749E34D0-4ACB-BB8B-1D4F-9AF1450C55A3}"/>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2608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8" name="Google Shape;21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EB370681-8522-3C5C-2CCF-997D6930AE2E}"/>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EA5D23E5-EE22-CF5A-C20B-46AD20DBD9A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4494B3BA-2C2F-E5AD-BDF7-12DEAF5901C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19078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4C54568B-25E3-12AD-8F99-F99BFA2A079C}"/>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C2EAE017-1B88-CA0D-6513-EB95FD9194EF}"/>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FFCF3F53-94C5-11DF-8B23-FBAD3B4C548F}"/>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22092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507660A9-7CD4-741E-3EDB-EE5F7DB884B7}"/>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C93C5401-FCD0-E5AC-0AD4-AF66EB8033A2}"/>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3D0EB269-6DCA-1B78-937D-DC39B95A66C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8268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E2EE6FDA-3D5D-3E8F-027C-FA970C67ADB7}"/>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EB2C9C8B-A113-467C-29B0-2E1C062F6C27}"/>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2B7FBA7B-152E-768D-E356-A677FDAE7013}"/>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575949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F9D801C1-D582-A911-F8C5-9B771BE1D50B}"/>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FBAD61D0-7E2D-9342-62DE-BD94766E6CD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DB1CB91E-31F9-99D4-9EE9-6EFBE4ABCD44}"/>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06570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CCAC9D55-782B-0ED9-8837-499DC3EA38AC}"/>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AD5AC68-E807-4E80-A980-46E7CDD6B201}"/>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D79D4B7B-4039-DEB1-861B-52361DDB84D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53849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948A78AF-3235-1028-02CC-0258AA8AFE89}"/>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C27DEA09-0055-EA54-9FF7-007D79EE74E2}"/>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6EC57A25-1AC1-0D46-5D0D-E11099CB055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0601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A05C0245-D953-232C-BF5B-9F05F759D5F6}"/>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0DFAD791-DD88-EC40-5C80-F116C8EAC7D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168C49F3-21CC-2645-8436-F6CB8C679FE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93948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088B8D6-676B-003A-829C-F01292485A6A}"/>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886719C9-F7B9-2C19-D435-7030607FC34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E3230D37-2E5F-D84B-42F3-4D1E0E7088C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136798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2DE4E384-C8BD-CDB2-3844-EADC3BFA79DE}"/>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67A57EB2-08A3-D846-4860-1CBC6BC0646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2B12081C-EDDF-5CB2-FFC8-0C66029D0B1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881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5" name="Google Shape;23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F62972E-E664-B7A2-3B9B-F770E7D3AAA0}"/>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4D1EB97D-D47F-1251-2751-62F0C2B5D08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FB1D6B34-2576-3C8D-A5D5-7D7E564F29C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456629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0AFE4D79-349A-99E3-992F-F677A0D0320F}"/>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18F272E-978C-0963-4FEF-908358FEAFA3}"/>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2237D75C-2125-326B-EECB-AFDE008C85D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86826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C3713D47-535A-0B5B-D310-4C44EB8797E2}"/>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BFA61601-6651-46FC-8760-478BC80FFC8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95DBA6EE-2A1C-C7C0-26FC-56ED4EAA44C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77941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6B7C2091-F020-CA7A-27F6-C32A0078F5D3}"/>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3EE74244-97D1-EC72-A125-56DE77851733}"/>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C0CF995F-3E1A-E586-3FC9-9BF3E5189E99}"/>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899833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090C8921-0866-A3DA-E482-2BFD7921CD42}"/>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047AD53D-38D8-6DDD-9542-83E2FAD73165}"/>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9319856B-63EC-8AC6-C153-BB53C7C478D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52755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FD0380C-145A-428A-B836-18CA1C242E9D}"/>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AECAAEC8-F36C-8F5A-BA44-083BF7C8263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B1070F5B-243D-6893-3BCC-041716307D12}"/>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614178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727531D-E0A7-8E82-B0DA-21EA02EB1F9F}"/>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11AF92D-BF0D-9442-E02B-3F8E8D6F079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CABF10F9-963E-DC26-349D-9EC7CE375969}"/>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976520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45377ED-0FD0-41A8-7BE6-5CAF4D007139}"/>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D58129D-8744-22EC-AAFB-E6545A27118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34B2DD27-51FC-687E-F74F-7004D3986154}"/>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76331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F1BE19F-5F8E-86E7-1CC5-74C48788ECAE}"/>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A893194B-A68A-6EAF-F7AD-2BF52958AA8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EA9C6F50-0726-1BF1-0657-1AB980DFBF2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886923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465509D-E7C0-BF02-22FA-EBFC887996F8}"/>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D2436615-EF31-5185-1A10-BDE37E3D01DC}"/>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92EC8482-8ECA-660C-9F3F-39755BFCA35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8423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2" name="Google Shape;25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B23C1EF6-6004-7072-761A-C85367F905EA}"/>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7BE9F1F5-0A1B-88DF-45BD-523E61F822A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FCA2D3E7-0764-29E1-9C03-F25AC25C8242}"/>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531515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C663253A-0EB7-62C8-99F1-586C4F97478B}"/>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8E65242C-73AB-2F36-857F-0B1F3E0ADDE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a:extLst>
              <a:ext uri="{FF2B5EF4-FFF2-40B4-BE49-F238E27FC236}">
                <a16:creationId xmlns:a16="http://schemas.microsoft.com/office/drawing/2014/main" id="{1DEEDAD5-1A6B-E5E5-48C9-0C3757D9A4D3}"/>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931591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F67E8A22-58B3-A5B8-CCF2-9881DF9E1999}"/>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5EBD339B-AA06-A46A-5C48-924BA44AF72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7077EB45-BF03-155A-446D-23455A251F0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46896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C6922D6-8AC0-C40D-E294-03C9E58778FC}"/>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1ACA9EFA-1724-2962-A512-2C1B79410D9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1D3FB6A2-98B0-5995-A14C-92AB5736D5E8}"/>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300870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CD26BA26-777E-1914-7E92-07E9516B5886}"/>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3A78781E-B982-E1CA-C566-79388203A3DC}"/>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C6A3C529-3AD2-DF53-35F2-AFFCC3908EB5}"/>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31386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479DF55C-7EF5-7C87-D657-4C65C628E80D}"/>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61756EBE-BB23-1F44-0C6B-A612A951EA7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EF3C7610-DDDF-58ED-BD68-14A9FBDFAD7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886400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1311D838-FD09-61C0-F521-6791558EE54F}"/>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A5E75ACA-6BD5-0111-DBE3-125F4A14A3F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517E1AC2-49DE-77F4-2DF3-2C9DEAEE55EA}"/>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87160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A34BB70B-F6B7-CE09-EAB2-D53BACF1CF0A}"/>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45ED0208-1499-3D15-EA59-1040CD3B4CF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329F39DB-11E0-2D71-2796-21AB71E7824F}"/>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31322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F1B3A607-0707-6429-9A08-4B6EEFF1DB6C}"/>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EB7CE1A3-82A6-8D6F-0B3E-985FC81CEB7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E7E95ECD-1934-85FD-C121-9D0E2F54FFD3}"/>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224645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7DCAF823-F6DA-7805-E987-03B07B2E7A05}"/>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B3D72921-AA41-E800-2001-BD0750DFCE2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09BF97BF-BCDA-ED6A-0DD6-7D2BD86377C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1722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9" name="Google Shape;26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7FAA84E-C267-A0CC-F911-322F7C947159}"/>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AABDA28A-D1EF-0883-24C5-8A6A363F3327}"/>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C8AEF56D-8E4D-25A6-E0E2-F4E921BC6B5B}"/>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15092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FA984C87-8DBA-07D0-2931-2C716AEDE53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1197B9EF-C0F4-7638-CCFB-416BDE57106E}"/>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E5897B3E-71F9-7324-608B-44EE57D7584D}"/>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35442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A2B6AB33-F4D8-D694-3932-3CBD7D0279EA}"/>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EB5DE8B4-55F4-9647-DB4A-C5F982120D5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BA3D8529-92A0-1ACA-FAB5-2BDE78CD91C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128091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EB6981E9-1DA6-6CAA-519A-5C4BFB59B490}"/>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8D0FBBCD-3465-D985-D6DE-0C3E3A203162}"/>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FE712F84-5195-C2E3-4A59-D0949539186A}"/>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58466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0EDE52A4-F018-C305-9CE1-CDAF78085EF1}"/>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9040BE2F-C0AF-AC20-5F37-3754DB3BD32F}"/>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1C19FEED-23C2-2067-D38D-575A173A855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839637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243C2449-9BA1-3AE2-019C-BC52DE15DED7}"/>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8A4E6F9F-B840-726D-7EBE-ED8811EC7E47}"/>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D9BDB430-096C-21C0-FCC1-BD08445A897A}"/>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881443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DDC0FEFC-C7EA-7324-37B0-64B9E825A518}"/>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EF9EAD51-9268-75E3-F392-85428F2BEB6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ABF85E26-D51E-F334-CB8C-B83ADD353B02}"/>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485442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E8A24103-C345-5BA4-BFF4-BB90060F74E6}"/>
            </a:ext>
          </a:extLst>
        </p:cNvPr>
        <p:cNvGrpSpPr/>
        <p:nvPr/>
      </p:nvGrpSpPr>
      <p:grpSpPr>
        <a:xfrm>
          <a:off x="0" y="0"/>
          <a:ext cx="0" cy="0"/>
          <a:chOff x="0" y="0"/>
          <a:chExt cx="0" cy="0"/>
        </a:xfrm>
      </p:grpSpPr>
      <p:sp>
        <p:nvSpPr>
          <p:cNvPr id="440" name="Google Shape;440;p27:notes">
            <a:extLst>
              <a:ext uri="{FF2B5EF4-FFF2-40B4-BE49-F238E27FC236}">
                <a16:creationId xmlns:a16="http://schemas.microsoft.com/office/drawing/2014/main" id="{A0C89C55-A451-1C75-3B5E-9525CCBD122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41" name="Google Shape;441;p27:notes">
            <a:extLst>
              <a:ext uri="{FF2B5EF4-FFF2-40B4-BE49-F238E27FC236}">
                <a16:creationId xmlns:a16="http://schemas.microsoft.com/office/drawing/2014/main" id="{DF18BB2E-86B6-424C-5E69-D5A74B639E69}"/>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460623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6"/>
        <p:cNvGrpSpPr/>
        <p:nvPr/>
      </p:nvGrpSpPr>
      <p:grpSpPr>
        <a:xfrm>
          <a:off x="0" y="0"/>
          <a:ext cx="0" cy="0"/>
          <a:chOff x="0" y="0"/>
          <a:chExt cx="0" cy="0"/>
        </a:xfrm>
      </p:grpSpPr>
      <p:sp>
        <p:nvSpPr>
          <p:cNvPr id="2387" name="Google Shape;2387;p1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88" name="Google Shape;2388;p1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1"/>
        <p:cNvGrpSpPr/>
        <p:nvPr/>
      </p:nvGrpSpPr>
      <p:grpSpPr>
        <a:xfrm>
          <a:off x="0" y="0"/>
          <a:ext cx="0" cy="0"/>
          <a:chOff x="0" y="0"/>
          <a:chExt cx="0" cy="0"/>
        </a:xfrm>
      </p:grpSpPr>
      <p:sp>
        <p:nvSpPr>
          <p:cNvPr id="2402" name="Google Shape;2402;p1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03" name="Google Shape;2403;p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8"/>
        <p:cNvGrpSpPr/>
        <p:nvPr/>
      </p:nvGrpSpPr>
      <p:grpSpPr>
        <a:xfrm>
          <a:off x="0" y="0"/>
          <a:ext cx="0" cy="0"/>
          <a:chOff x="0" y="0"/>
          <a:chExt cx="0" cy="0"/>
        </a:xfrm>
      </p:grpSpPr>
      <p:sp>
        <p:nvSpPr>
          <p:cNvPr id="49" name="Google Shape;49;p379"/>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79"/>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1" name="Google Shape;51;p37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7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79"/>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388"/>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388"/>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38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8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388"/>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389"/>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389"/>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38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38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389"/>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8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8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0"/>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8"/>
        <p:cNvGrpSpPr/>
        <p:nvPr/>
      </p:nvGrpSpPr>
      <p:grpSpPr>
        <a:xfrm>
          <a:off x="0" y="0"/>
          <a:ext cx="0" cy="0"/>
          <a:chOff x="0" y="0"/>
          <a:chExt cx="0" cy="0"/>
        </a:xfrm>
      </p:grpSpPr>
      <p:cxnSp>
        <p:nvCxnSpPr>
          <p:cNvPr id="59" name="Google Shape;59;p381"/>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0" name="Google Shape;60;p381"/>
          <p:cNvGrpSpPr/>
          <p:nvPr/>
        </p:nvGrpSpPr>
        <p:grpSpPr>
          <a:xfrm>
            <a:off x="7493000" y="2992438"/>
            <a:ext cx="1338263" cy="2189162"/>
            <a:chOff x="4704" y="1885"/>
            <a:chExt cx="843" cy="1379"/>
          </a:xfrm>
        </p:grpSpPr>
        <p:sp>
          <p:nvSpPr>
            <p:cNvPr id="61" name="Google Shape;61;p381"/>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381"/>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381"/>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381"/>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381"/>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381"/>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381"/>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381"/>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381"/>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381"/>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381"/>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381"/>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381"/>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381"/>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381"/>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381"/>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381"/>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381"/>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381"/>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381"/>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381"/>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381"/>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381"/>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381"/>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381"/>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381"/>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381"/>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381"/>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381"/>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381"/>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381"/>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2" name="Google Shape;92;p381"/>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3" name="Google Shape;93;p381"/>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81"/>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5" name="Google Shape;95;p38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38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381"/>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38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8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1" name="Google Shape;101;p38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8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382"/>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383"/>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383"/>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7" name="Google Shape;107;p383"/>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8" name="Google Shape;108;p38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8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383"/>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38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8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4" name="Google Shape;114;p38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5" name="Google Shape;115;p38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6" name="Google Shape;116;p38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7" name="Google Shape;117;p38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38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384"/>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385"/>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38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8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385"/>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38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38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38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38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38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386"/>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38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387"/>
          <p:cNvSpPr>
            <a:spLocks noGrp="1"/>
          </p:cNvSpPr>
          <p:nvPr>
            <p:ph type="pic" idx="2"/>
          </p:nvPr>
        </p:nvSpPr>
        <p:spPr>
          <a:xfrm>
            <a:off x="1792288" y="612775"/>
            <a:ext cx="5486400" cy="4114800"/>
          </a:xfrm>
          <a:prstGeom prst="rect">
            <a:avLst/>
          </a:prstGeom>
          <a:noFill/>
          <a:ln>
            <a:noFill/>
          </a:ln>
        </p:spPr>
      </p:sp>
      <p:sp>
        <p:nvSpPr>
          <p:cNvPr id="135" name="Google Shape;135;p38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38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38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387"/>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378"/>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378"/>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378"/>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37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37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378"/>
          <p:cNvSpPr txBox="1">
            <a:spLocks noGrp="1"/>
          </p:cNvSpPr>
          <p:nvPr>
            <p:ph type="sldNum" idx="12"/>
          </p:nvPr>
        </p:nvSpPr>
        <p:spPr>
          <a:xfrm>
            <a:off x="6997700" y="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378"/>
          <p:cNvGrpSpPr/>
          <p:nvPr/>
        </p:nvGrpSpPr>
        <p:grpSpPr>
          <a:xfrm>
            <a:off x="8153400" y="152400"/>
            <a:ext cx="792163" cy="1295400"/>
            <a:chOff x="5136" y="960"/>
            <a:chExt cx="528" cy="864"/>
          </a:xfrm>
        </p:grpSpPr>
        <p:sp>
          <p:nvSpPr>
            <p:cNvPr id="17" name="Google Shape;17;p378"/>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378"/>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378"/>
            <p:cNvSpPr/>
            <p:nvPr/>
          </p:nvSpPr>
          <p:spPr>
            <a:xfrm>
              <a:off x="5360" y="960"/>
              <a:ext cx="76"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378"/>
            <p:cNvSpPr/>
            <p:nvPr/>
          </p:nvSpPr>
          <p:spPr>
            <a:xfrm>
              <a:off x="5136" y="1072"/>
              <a:ext cx="80"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378"/>
            <p:cNvSpPr/>
            <p:nvPr/>
          </p:nvSpPr>
          <p:spPr>
            <a:xfrm>
              <a:off x="5248" y="1072"/>
              <a:ext cx="79"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378"/>
            <p:cNvSpPr/>
            <p:nvPr/>
          </p:nvSpPr>
          <p:spPr>
            <a:xfrm>
              <a:off x="5360" y="1072"/>
              <a:ext cx="76"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378"/>
            <p:cNvSpPr/>
            <p:nvPr/>
          </p:nvSpPr>
          <p:spPr>
            <a:xfrm>
              <a:off x="5472" y="1072"/>
              <a:ext cx="73" cy="7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378"/>
            <p:cNvSpPr/>
            <p:nvPr/>
          </p:nvSpPr>
          <p:spPr>
            <a:xfrm>
              <a:off x="5136" y="1184"/>
              <a:ext cx="80" cy="73"/>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378"/>
            <p:cNvSpPr/>
            <p:nvPr/>
          </p:nvSpPr>
          <p:spPr>
            <a:xfrm>
              <a:off x="5248" y="1184"/>
              <a:ext cx="79" cy="73"/>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378"/>
            <p:cNvSpPr/>
            <p:nvPr/>
          </p:nvSpPr>
          <p:spPr>
            <a:xfrm>
              <a:off x="5360" y="1184"/>
              <a:ext cx="76" cy="7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378"/>
            <p:cNvSpPr/>
            <p:nvPr/>
          </p:nvSpPr>
          <p:spPr>
            <a:xfrm>
              <a:off x="5472" y="1184"/>
              <a:ext cx="73" cy="7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378"/>
            <p:cNvSpPr/>
            <p:nvPr/>
          </p:nvSpPr>
          <p:spPr>
            <a:xfrm>
              <a:off x="5584" y="1184"/>
              <a:ext cx="80" cy="7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378"/>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378"/>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378"/>
            <p:cNvSpPr/>
            <p:nvPr/>
          </p:nvSpPr>
          <p:spPr>
            <a:xfrm>
              <a:off x="5360" y="1296"/>
              <a:ext cx="76"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378"/>
            <p:cNvSpPr/>
            <p:nvPr/>
          </p:nvSpPr>
          <p:spPr>
            <a:xfrm>
              <a:off x="5472" y="1296"/>
              <a:ext cx="73"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378"/>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378"/>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378"/>
            <p:cNvSpPr/>
            <p:nvPr/>
          </p:nvSpPr>
          <p:spPr>
            <a:xfrm>
              <a:off x="5360" y="1408"/>
              <a:ext cx="76"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378"/>
            <p:cNvSpPr/>
            <p:nvPr/>
          </p:nvSpPr>
          <p:spPr>
            <a:xfrm>
              <a:off x="5472" y="1408"/>
              <a:ext cx="73"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378"/>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378"/>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378"/>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378"/>
            <p:cNvSpPr/>
            <p:nvPr/>
          </p:nvSpPr>
          <p:spPr>
            <a:xfrm>
              <a:off x="5360" y="1520"/>
              <a:ext cx="76"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378"/>
            <p:cNvSpPr/>
            <p:nvPr/>
          </p:nvSpPr>
          <p:spPr>
            <a:xfrm>
              <a:off x="5472" y="1520"/>
              <a:ext cx="73"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378"/>
            <p:cNvSpPr/>
            <p:nvPr/>
          </p:nvSpPr>
          <p:spPr>
            <a:xfrm>
              <a:off x="5136" y="1632"/>
              <a:ext cx="80" cy="75"/>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378"/>
            <p:cNvSpPr/>
            <p:nvPr/>
          </p:nvSpPr>
          <p:spPr>
            <a:xfrm>
              <a:off x="5248" y="1632"/>
              <a:ext cx="79" cy="75"/>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378"/>
            <p:cNvSpPr/>
            <p:nvPr/>
          </p:nvSpPr>
          <p:spPr>
            <a:xfrm>
              <a:off x="5360" y="1632"/>
              <a:ext cx="76" cy="75"/>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378"/>
            <p:cNvSpPr/>
            <p:nvPr/>
          </p:nvSpPr>
          <p:spPr>
            <a:xfrm>
              <a:off x="5472" y="1632"/>
              <a:ext cx="73" cy="75"/>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378"/>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378"/>
            <p:cNvSpPr/>
            <p:nvPr/>
          </p:nvSpPr>
          <p:spPr>
            <a:xfrm>
              <a:off x="5472" y="1744"/>
              <a:ext cx="73"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1.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1.xm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1.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314.xml"/><Relationship Id="rId1" Type="http://schemas.openxmlformats.org/officeDocument/2006/relationships/slideLayout" Target="../slideLayouts/slideLayout1.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316.xml"/><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1.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1.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323.xml"/><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324.xml"/><Relationship Id="rId1" Type="http://schemas.openxmlformats.org/officeDocument/2006/relationships/slideLayout" Target="../slideLayouts/slideLayout1.xml"/></Relationships>
</file>

<file path=ppt/slides/_rels/slide325.xml.rels><?xml version="1.0" encoding="UTF-8" standalone="yes"?>
<Relationships xmlns="http://schemas.openxmlformats.org/package/2006/relationships"><Relationship Id="rId2" Type="http://schemas.openxmlformats.org/officeDocument/2006/relationships/notesSlide" Target="../notesSlides/notesSlide325.xml"/><Relationship Id="rId1" Type="http://schemas.openxmlformats.org/officeDocument/2006/relationships/slideLayout" Target="../slideLayouts/slideLayout1.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326.xml"/><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327.xml"/><Relationship Id="rId1" Type="http://schemas.openxmlformats.org/officeDocument/2006/relationships/slideLayout" Target="../slideLayouts/slideLayout1.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328.xml"/><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332.xml"/><Relationship Id="rId1" Type="http://schemas.openxmlformats.org/officeDocument/2006/relationships/slideLayout" Target="../slideLayouts/slideLayout1.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333.xml"/><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334.xml"/><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335.xml"/><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336.xml"/><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337.xml"/><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338.xml"/><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33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340.xml"/><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341.xml"/><Relationship Id="rId1" Type="http://schemas.openxmlformats.org/officeDocument/2006/relationships/slideLayout" Target="../slideLayouts/slideLayout1.xml"/></Relationships>
</file>

<file path=ppt/slides/_rels/slide342.xml.rels><?xml version="1.0" encoding="UTF-8" standalone="yes"?>
<Relationships xmlns="http://schemas.openxmlformats.org/package/2006/relationships"><Relationship Id="rId2" Type="http://schemas.openxmlformats.org/officeDocument/2006/relationships/notesSlide" Target="../notesSlides/notesSlide342.xml"/><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3.xml"/><Relationship Id="rId1" Type="http://schemas.openxmlformats.org/officeDocument/2006/relationships/slideLayout" Target="../slideLayouts/slideLayout1.xml"/></Relationships>
</file>

<file path=ppt/slides/_rels/slide3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4.xml"/><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346.xml"/><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347.xml"/><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348.xml"/><Relationship Id="rId1" Type="http://schemas.openxmlformats.org/officeDocument/2006/relationships/slideLayout" Target="../slideLayouts/slideLayout1.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4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1.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351.xml"/><Relationship Id="rId1" Type="http://schemas.openxmlformats.org/officeDocument/2006/relationships/slideLayout" Target="../slideLayouts/slideLayout1.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352.xml"/><Relationship Id="rId1" Type="http://schemas.openxmlformats.org/officeDocument/2006/relationships/slideLayout" Target="../slideLayouts/slideLayout1.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353.xml"/><Relationship Id="rId1" Type="http://schemas.openxmlformats.org/officeDocument/2006/relationships/slideLayout" Target="../slideLayouts/slideLayout1.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354.xml"/><Relationship Id="rId1" Type="http://schemas.openxmlformats.org/officeDocument/2006/relationships/slideLayout" Target="../slideLayouts/slideLayout1.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355.xml"/><Relationship Id="rId1" Type="http://schemas.openxmlformats.org/officeDocument/2006/relationships/slideLayout" Target="../slideLayouts/slideLayout1.xml"/></Relationships>
</file>

<file path=ppt/slides/_rels/slide356.xml.rels><?xml version="1.0" encoding="UTF-8" standalone="yes"?>
<Relationships xmlns="http://schemas.openxmlformats.org/package/2006/relationships"><Relationship Id="rId2" Type="http://schemas.openxmlformats.org/officeDocument/2006/relationships/notesSlide" Target="../notesSlides/notesSlide356.xml"/><Relationship Id="rId1" Type="http://schemas.openxmlformats.org/officeDocument/2006/relationships/slideLayout" Target="../slideLayouts/slideLayout1.xml"/></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357.xml"/><Relationship Id="rId1" Type="http://schemas.openxmlformats.org/officeDocument/2006/relationships/slideLayout" Target="../slideLayouts/slideLayout1.xml"/></Relationships>
</file>

<file path=ppt/slides/_rels/slide358.xml.rels><?xml version="1.0" encoding="UTF-8" standalone="yes"?>
<Relationships xmlns="http://schemas.openxmlformats.org/package/2006/relationships"><Relationship Id="rId2" Type="http://schemas.openxmlformats.org/officeDocument/2006/relationships/notesSlide" Target="../notesSlides/notesSlide358.xml"/><Relationship Id="rId1" Type="http://schemas.openxmlformats.org/officeDocument/2006/relationships/slideLayout" Target="../slideLayouts/slideLayout1.xml"/></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35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36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156" name="Google Shape;156;p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a:latin typeface="Noto Sans Symbols"/>
                <a:ea typeface="Noto Sans Symbols"/>
                <a:cs typeface="Noto Sans Symbols"/>
                <a:sym typeface="Noto Sans Symbols"/>
              </a:rPr>
              <a:t>β</a:t>
            </a:r>
            <a:r>
              <a:rPr lang="en-US" sz="1200" i="1"/>
              <a:t>-Blocker</a:t>
            </a:r>
            <a:endParaRPr/>
          </a:p>
          <a:p>
            <a:pPr marL="692150" lvl="1" indent="-347663" algn="l" rtl="0">
              <a:lnSpc>
                <a:spcPct val="80000"/>
              </a:lnSpc>
              <a:spcBef>
                <a:spcPts val="240"/>
              </a:spcBef>
              <a:spcAft>
                <a:spcPts val="0"/>
              </a:spcAft>
              <a:buSzPts val="840"/>
              <a:buChar char="●"/>
            </a:pPr>
            <a:r>
              <a:rPr lang="en-US" sz="1200">
                <a:solidFill>
                  <a:schemeClr val="lt1"/>
                </a:solidFill>
              </a:rPr>
              <a:t>Timolol</a:t>
            </a:r>
            <a:endParaRPr/>
          </a:p>
          <a:p>
            <a:pPr marL="692150" lvl="1" indent="-347663" algn="l" rtl="0">
              <a:lnSpc>
                <a:spcPct val="80000"/>
              </a:lnSpc>
              <a:spcBef>
                <a:spcPts val="240"/>
              </a:spcBef>
              <a:spcAft>
                <a:spcPts val="0"/>
              </a:spcAft>
              <a:buSzPts val="840"/>
              <a:buChar char="●"/>
            </a:pPr>
            <a:r>
              <a:rPr lang="en-US" sz="1200">
                <a:solidFill>
                  <a:schemeClr val="lt1"/>
                </a:solidFill>
              </a:rPr>
              <a:t>Betaxolol</a:t>
            </a:r>
            <a:endParaRPr sz="1800">
              <a:solidFill>
                <a:schemeClr val="lt1"/>
              </a:solidFill>
            </a:endParaRPr>
          </a:p>
          <a:p>
            <a:pPr marL="692150" lvl="1" indent="-347663" algn="l" rtl="0">
              <a:lnSpc>
                <a:spcPct val="80000"/>
              </a:lnSpc>
              <a:spcBef>
                <a:spcPts val="240"/>
              </a:spcBef>
              <a:spcAft>
                <a:spcPts val="0"/>
              </a:spcAft>
              <a:buSzPts val="840"/>
              <a:buChar char="●"/>
            </a:pPr>
            <a:r>
              <a:rPr lang="en-US" sz="1200">
                <a:solidFill>
                  <a:schemeClr val="lt1"/>
                </a:solidFill>
              </a:rPr>
              <a:t>Carteolol</a:t>
            </a:r>
            <a:endParaRPr sz="1800">
              <a:solidFill>
                <a:schemeClr val="lt1"/>
              </a:solidFill>
            </a:endParaRPr>
          </a:p>
        </p:txBody>
      </p:sp>
      <p:sp>
        <p:nvSpPr>
          <p:cNvPr id="157" name="Google Shape;157;p1"/>
          <p:cNvSpPr txBox="1"/>
          <p:nvPr/>
        </p:nvSpPr>
        <p:spPr>
          <a:xfrm>
            <a:off x="2133600" y="304800"/>
            <a:ext cx="4845000" cy="210300"/>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Augendrucksenke</a:t>
            </a:r>
            <a:r>
              <a:rPr lang="en-US" sz="1200" i="1" dirty="0">
                <a:solidFill>
                  <a:schemeClr val="dk1"/>
                </a:solidFill>
              </a:rPr>
              <a:t> Mittel</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Nennen</a:t>
            </a:r>
            <a:r>
              <a:rPr lang="en-US" sz="1200" b="0" i="1" u="none" strike="noStrike" cap="none" dirty="0">
                <a:solidFill>
                  <a:schemeClr val="dk1"/>
                </a:solidFill>
                <a:latin typeface="Arial"/>
                <a:ea typeface="Arial"/>
                <a:cs typeface="Arial"/>
                <a:sym typeface="Arial"/>
              </a:rPr>
              <a:t> Sie die </a:t>
            </a:r>
            <a:r>
              <a:rPr lang="en-US" sz="1200" b="0" i="1" u="none" strike="noStrike" cap="none" dirty="0" err="1">
                <a:solidFill>
                  <a:schemeClr val="dk1"/>
                </a:solidFill>
                <a:latin typeface="Arial"/>
                <a:ea typeface="Arial"/>
                <a:cs typeface="Arial"/>
                <a:sym typeface="Arial"/>
              </a:rPr>
              <a:t>gängigen</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Wirkstoffe</a:t>
            </a:r>
            <a:endParaRPr dirty="0"/>
          </a:p>
        </p:txBody>
      </p:sp>
      <p:sp>
        <p:nvSpPr>
          <p:cNvPr id="158" name="Google Shape;158;p1"/>
          <p:cNvSpPr/>
          <p:nvPr/>
        </p:nvSpPr>
        <p:spPr>
          <a:xfrm>
            <a:off x="533400" y="2133600"/>
            <a:ext cx="533400" cy="4343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59" name="Google Shape;159;p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81" name="Google Shape;281;p1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a:latin typeface="Noto Sans Symbols"/>
                <a:ea typeface="Noto Sans Symbols"/>
                <a:cs typeface="Noto Sans Symbols"/>
                <a:sym typeface="Noto Sans Symbols"/>
              </a:rPr>
              <a:t>β</a:t>
            </a:r>
            <a:r>
              <a:rPr lang="en-US" sz="1200" i="1"/>
              <a:t>-Blocker</a:t>
            </a:r>
            <a:endParaRPr/>
          </a:p>
          <a:p>
            <a:pPr marL="692150" lvl="1" indent="-347663" algn="l" rtl="0">
              <a:lnSpc>
                <a:spcPct val="80000"/>
              </a:lnSpc>
              <a:spcBef>
                <a:spcPts val="240"/>
              </a:spcBef>
              <a:spcAft>
                <a:spcPts val="0"/>
              </a:spcAft>
              <a:buSzPts val="840"/>
              <a:buChar char="●"/>
            </a:pPr>
            <a:r>
              <a:rPr lang="en-US" sz="1200">
                <a:solidFill>
                  <a:srgbClr val="0000FF"/>
                </a:solidFill>
              </a:rPr>
              <a:t>Timolol</a:t>
            </a:r>
            <a:endParaRPr/>
          </a:p>
          <a:p>
            <a:pPr marL="692150" lvl="1" indent="-347663" algn="l" rtl="0">
              <a:lnSpc>
                <a:spcPct val="80000"/>
              </a:lnSpc>
              <a:spcBef>
                <a:spcPts val="240"/>
              </a:spcBef>
              <a:spcAft>
                <a:spcPts val="0"/>
              </a:spcAft>
              <a:buSzPts val="840"/>
              <a:buChar char="●"/>
            </a:pPr>
            <a:r>
              <a:rPr lang="en-US" sz="1200">
                <a:solidFill>
                  <a:srgbClr val="0000FF"/>
                </a:solidFill>
              </a:rPr>
              <a:t>Betaxolol</a:t>
            </a:r>
            <a:endParaRPr/>
          </a:p>
          <a:p>
            <a:pPr marL="692150" lvl="1" indent="-347663" algn="l" rtl="0">
              <a:lnSpc>
                <a:spcPct val="80000"/>
              </a:lnSpc>
              <a:spcBef>
                <a:spcPts val="240"/>
              </a:spcBef>
              <a:spcAft>
                <a:spcPts val="0"/>
              </a:spcAft>
              <a:buSzPts val="840"/>
              <a:buChar char="●"/>
            </a:pPr>
            <a:r>
              <a:rPr lang="en-US" sz="1200">
                <a:solidFill>
                  <a:srgbClr val="0000FF"/>
                </a:solidFill>
              </a:rPr>
              <a:t>Carteolol</a:t>
            </a:r>
            <a:endParaRPr/>
          </a:p>
          <a:p>
            <a:pPr marL="342900" lvl="0" indent="-342900" algn="l" rtl="0">
              <a:lnSpc>
                <a:spcPct val="80000"/>
              </a:lnSpc>
              <a:spcBef>
                <a:spcPts val="240"/>
              </a:spcBef>
              <a:spcAft>
                <a:spcPts val="0"/>
              </a:spcAft>
              <a:buSzPts val="840"/>
              <a:buChar char="●"/>
            </a:pPr>
            <a:r>
              <a:rPr lang="en-US" sz="1200" i="1"/>
              <a:t>Prostaglandin-Analoga</a:t>
            </a:r>
            <a:endParaRPr/>
          </a:p>
          <a:p>
            <a:pPr marL="692150" lvl="1" indent="-347663" algn="l" rtl="0">
              <a:lnSpc>
                <a:spcPct val="80000"/>
              </a:lnSpc>
              <a:spcBef>
                <a:spcPts val="240"/>
              </a:spcBef>
              <a:spcAft>
                <a:spcPts val="0"/>
              </a:spcAft>
              <a:buSzPts val="840"/>
              <a:buChar char="●"/>
            </a:pPr>
            <a:r>
              <a:rPr lang="en-US" sz="1200">
                <a:solidFill>
                  <a:srgbClr val="0000FF"/>
                </a:solidFill>
              </a:rPr>
              <a:t>Latanoprost</a:t>
            </a:r>
            <a:endParaRPr/>
          </a:p>
          <a:p>
            <a:pPr marL="692150" lvl="1" indent="-347663" algn="l" rtl="0">
              <a:lnSpc>
                <a:spcPct val="80000"/>
              </a:lnSpc>
              <a:spcBef>
                <a:spcPts val="240"/>
              </a:spcBef>
              <a:spcAft>
                <a:spcPts val="0"/>
              </a:spcAft>
              <a:buSzPts val="840"/>
              <a:buChar char="●"/>
            </a:pPr>
            <a:r>
              <a:rPr lang="en-US" sz="1200">
                <a:solidFill>
                  <a:srgbClr val="0000FF"/>
                </a:solidFill>
              </a:rPr>
              <a:t>Travoprost</a:t>
            </a:r>
            <a:endParaRPr/>
          </a:p>
          <a:p>
            <a:pPr marL="692150" lvl="1" indent="-347663" algn="l" rtl="0">
              <a:lnSpc>
                <a:spcPct val="80000"/>
              </a:lnSpc>
              <a:spcBef>
                <a:spcPts val="240"/>
              </a:spcBef>
              <a:spcAft>
                <a:spcPts val="0"/>
              </a:spcAft>
              <a:buSzPts val="840"/>
              <a:buChar char="●"/>
            </a:pPr>
            <a:r>
              <a:rPr lang="en-US" sz="1200">
                <a:solidFill>
                  <a:srgbClr val="0000FF"/>
                </a:solidFill>
              </a:rPr>
              <a:t>Bimatoprost</a:t>
            </a:r>
            <a:endParaRPr/>
          </a:p>
          <a:p>
            <a:pPr marL="342900" lvl="0" indent="-342900" algn="l" rtl="0">
              <a:lnSpc>
                <a:spcPct val="80000"/>
              </a:lnSpc>
              <a:spcBef>
                <a:spcPts val="240"/>
              </a:spcBef>
              <a:spcAft>
                <a:spcPts val="0"/>
              </a:spcAft>
              <a:buSzPts val="840"/>
              <a:buChar char="●"/>
            </a:pPr>
            <a:r>
              <a:rPr lang="en-US" sz="1200" i="1"/>
              <a:t>Nicht-selektiver </a:t>
            </a:r>
            <a:r>
              <a:rPr lang="en-US" sz="1200" i="1">
                <a:latin typeface="Noto Sans Symbols"/>
                <a:ea typeface="Noto Sans Symbols"/>
                <a:cs typeface="Noto Sans Symbols"/>
                <a:sym typeface="Noto Sans Symbols"/>
              </a:rPr>
              <a:t>α/β</a:t>
            </a:r>
            <a:r>
              <a:rPr lang="en-US" sz="1200" i="1"/>
              <a:t>-Agonist</a:t>
            </a:r>
            <a:endParaRPr/>
          </a:p>
          <a:p>
            <a:pPr marL="692150" lvl="1" indent="-347663" algn="l" rtl="0">
              <a:lnSpc>
                <a:spcPct val="80000"/>
              </a:lnSpc>
              <a:spcBef>
                <a:spcPts val="240"/>
              </a:spcBef>
              <a:spcAft>
                <a:spcPts val="0"/>
              </a:spcAft>
              <a:buSzPts val="840"/>
              <a:buChar char="●"/>
            </a:pP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Epinephrin</a:t>
            </a:r>
            <a:endParaRPr/>
          </a:p>
          <a:p>
            <a:pPr marL="692150" lvl="1" indent="-347663" algn="l" rtl="0">
              <a:lnSpc>
                <a:spcPct val="80000"/>
              </a:lnSpc>
              <a:spcBef>
                <a:spcPts val="240"/>
              </a:spcBef>
              <a:spcAft>
                <a:spcPts val="0"/>
              </a:spcAft>
              <a:buSzPts val="840"/>
              <a:buChar char="●"/>
            </a:pPr>
            <a:r>
              <a:rPr lang="en-US" sz="1200">
                <a:solidFill>
                  <a:srgbClr val="0000FF"/>
                </a:solidFill>
              </a:rPr>
              <a:t>Dipivefrin</a:t>
            </a:r>
            <a:endParaRPr sz="1800">
              <a:solidFill>
                <a:schemeClr val="lt1"/>
              </a:solidFill>
            </a:endParaRPr>
          </a:p>
        </p:txBody>
      </p:sp>
      <p:sp>
        <p:nvSpPr>
          <p:cNvPr id="282" name="Google Shape;282;p10"/>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283" name="Google Shape;283;p10"/>
          <p:cNvSpPr/>
          <p:nvPr/>
        </p:nvSpPr>
        <p:spPr>
          <a:xfrm>
            <a:off x="533400" y="4114800"/>
            <a:ext cx="533400" cy="236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284" name="Google Shape;284;p1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a:t>
            </a:fld>
            <a:endParaRPr sz="1000">
              <a:solidFill>
                <a:schemeClr val="dk1"/>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417"/>
        <p:cNvGrpSpPr/>
        <p:nvPr/>
      </p:nvGrpSpPr>
      <p:grpSpPr>
        <a:xfrm>
          <a:off x="0" y="0"/>
          <a:ext cx="0" cy="0"/>
          <a:chOff x="0" y="0"/>
          <a:chExt cx="0" cy="0"/>
        </a:xfrm>
      </p:grpSpPr>
      <p:sp>
        <p:nvSpPr>
          <p:cNvPr id="2418" name="Google Shape;2418;p11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419" name="Google Shape;2419;p11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BFBFBF"/>
                </a:solidFill>
              </a:rPr>
              <a:t>	</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r>
              <a:rPr lang="en-US" sz="1200" dirty="0">
                <a:solidFill>
                  <a:srgbClr val="BFBFBF"/>
                </a:solidFill>
              </a:rPr>
              <a:t>	</a:t>
            </a:r>
            <a:endParaRPr sz="1800" b="1"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420" name="Google Shape;2420;p11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421" name="Google Shape;2421;p11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100</a:t>
            </a:fld>
            <a:endParaRPr sz="1000">
              <a:solidFill>
                <a:schemeClr val="dk1"/>
              </a:solidFill>
              <a:latin typeface="Arial"/>
              <a:ea typeface="Arial"/>
              <a:cs typeface="Arial"/>
              <a:sym typeface="Arial"/>
            </a:endParaRPr>
          </a:p>
        </p:txBody>
      </p:sp>
      <p:sp>
        <p:nvSpPr>
          <p:cNvPr id="2422" name="Google Shape;2422;p117"/>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1) </a:t>
            </a:r>
            <a:r>
              <a:rPr lang="en-US" sz="1200" b="1" dirty="0">
                <a:solidFill>
                  <a:srgbClr val="0000FF"/>
                </a:solidFill>
                <a:latin typeface="Arial"/>
                <a:ea typeface="Arial"/>
                <a:cs typeface="Arial"/>
                <a:sym typeface="Arial"/>
              </a:rPr>
              <a:t>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b="1"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3) </a:t>
            </a:r>
            <a:r>
              <a:rPr lang="en-US" sz="1200" dirty="0" err="1">
                <a:solidFill>
                  <a:srgbClr val="B2B2B2"/>
                </a:solidFill>
                <a:latin typeface="Arial"/>
                <a:ea typeface="Arial"/>
                <a:cs typeface="Arial"/>
                <a:sym typeface="Arial"/>
              </a:rPr>
              <a:t>Selektive</a:t>
            </a:r>
            <a:r>
              <a:rPr lang="en-US" sz="1200" dirty="0">
                <a:solidFill>
                  <a:srgbClr val="B2B2B2"/>
                </a:solidFill>
                <a:latin typeface="Arial"/>
                <a:ea typeface="Arial"/>
                <a:cs typeface="Arial"/>
                <a:sym typeface="Arial"/>
              </a:rPr>
              <a:t> </a:t>
            </a:r>
            <a:r>
              <a:rPr lang="en-US" sz="1200" dirty="0">
                <a:solidFill>
                  <a:srgbClr val="B2B2B2"/>
                </a:solidFill>
                <a:latin typeface="Noto Sans Symbols"/>
                <a:ea typeface="Noto Sans Symbols"/>
                <a:cs typeface="Noto Sans Symbols"/>
                <a:sym typeface="Noto Sans Symbols"/>
              </a:rPr>
              <a:t>alpha-</a:t>
            </a:r>
            <a:r>
              <a:rPr lang="en-US" sz="1200" dirty="0" err="1">
                <a:solidFill>
                  <a:srgbClr val="B2B2B2"/>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4) </a:t>
            </a:r>
            <a:r>
              <a:rPr lang="en-US" sz="1200" dirty="0">
                <a:solidFill>
                  <a:srgbClr val="B2B2B2"/>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9"/>
                  </a:ext>
                </a:extLst>
              </a:rPr>
              <a:t>CAI</a:t>
            </a:r>
            <a:endParaRPr dirty="0"/>
          </a:p>
        </p:txBody>
      </p:sp>
      <p:cxnSp>
        <p:nvCxnSpPr>
          <p:cNvPr id="2423" name="Google Shape;2423;p117"/>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426" name="Google Shape;2426;p117"/>
          <p:cNvCxnSpPr>
            <a:cxnSpLocks/>
          </p:cNvCxnSpPr>
          <p:nvPr/>
        </p:nvCxnSpPr>
        <p:spPr>
          <a:xfrm flipH="1" flipV="1">
            <a:off x="2732183" y="1641513"/>
            <a:ext cx="1458818" cy="339687"/>
          </a:xfrm>
          <a:prstGeom prst="straightConnector1">
            <a:avLst/>
          </a:prstGeom>
          <a:noFill/>
          <a:ln w="9525" cap="flat" cmpd="sng">
            <a:solidFill>
              <a:schemeClr val="dk1"/>
            </a:solidFill>
            <a:prstDash val="solid"/>
            <a:round/>
            <a:headEnd type="none" w="sm" len="sm"/>
            <a:tailEnd type="triangle" w="med" len="med"/>
          </a:ln>
        </p:spPr>
      </p:cxnSp>
      <p:sp>
        <p:nvSpPr>
          <p:cNvPr id="2427" name="Google Shape;2427;p117"/>
          <p:cNvSpPr txBox="1"/>
          <p:nvPr/>
        </p:nvSpPr>
        <p:spPr>
          <a:xfrm>
            <a:off x="3686175" y="3602038"/>
            <a:ext cx="50946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rPr>
              <a:t>Nennen Sie zwei Gründe, warum </a:t>
            </a:r>
            <a:r>
              <a:rPr lang="en-US" sz="12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0"/>
                  </a:ext>
                </a:extLst>
              </a:rPr>
              <a:t>PGAs</a:t>
            </a:r>
            <a:r>
              <a:rPr lang="en-US" sz="1200">
                <a:solidFill>
                  <a:schemeClr val="dk1"/>
                </a:solidFill>
              </a:rPr>
              <a:t> den Betablockern überlegen sind:</a:t>
            </a:r>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1)</a:t>
            </a:r>
            <a:endParaRPr sz="18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2)</a:t>
            </a:r>
            <a:endParaRPr sz="1800">
              <a:solidFill>
                <a:srgbClr val="0000FF"/>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431"/>
        <p:cNvGrpSpPr/>
        <p:nvPr/>
      </p:nvGrpSpPr>
      <p:grpSpPr>
        <a:xfrm>
          <a:off x="0" y="0"/>
          <a:ext cx="0" cy="0"/>
          <a:chOff x="0" y="0"/>
          <a:chExt cx="0" cy="0"/>
        </a:xfrm>
      </p:grpSpPr>
      <p:sp>
        <p:nvSpPr>
          <p:cNvPr id="2432" name="Google Shape;2432;p11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A/Q</a:t>
            </a:r>
            <a:endParaRPr/>
          </a:p>
        </p:txBody>
      </p:sp>
      <p:sp>
        <p:nvSpPr>
          <p:cNvPr id="2433" name="Google Shape;2433;p11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BFBFBF"/>
                </a:solidFill>
              </a:rPr>
              <a:t>	</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r>
              <a:rPr lang="en-US" sz="1200" dirty="0">
                <a:solidFill>
                  <a:srgbClr val="BFBFBF"/>
                </a:solidFill>
              </a:rPr>
              <a:t>	</a:t>
            </a:r>
            <a:endParaRPr sz="1800" b="1"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434" name="Google Shape;2434;p11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435" name="Google Shape;2435;p11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101</a:t>
            </a:fld>
            <a:endParaRPr sz="1000">
              <a:solidFill>
                <a:schemeClr val="dk1"/>
              </a:solidFill>
              <a:latin typeface="Arial"/>
              <a:ea typeface="Arial"/>
              <a:cs typeface="Arial"/>
              <a:sym typeface="Arial"/>
            </a:endParaRPr>
          </a:p>
        </p:txBody>
      </p:sp>
      <p:sp>
        <p:nvSpPr>
          <p:cNvPr id="2436" name="Google Shape;2436;p118"/>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1) </a:t>
            </a:r>
            <a:r>
              <a:rPr lang="en-US" sz="1200" b="1" dirty="0">
                <a:solidFill>
                  <a:srgbClr val="0000FF"/>
                </a:solidFill>
                <a:latin typeface="Arial"/>
                <a:ea typeface="Arial"/>
                <a:cs typeface="Arial"/>
                <a:sym typeface="Arial"/>
              </a:rPr>
              <a:t>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b="1"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3) </a:t>
            </a:r>
            <a:r>
              <a:rPr lang="en-US" sz="1200" dirty="0" err="1">
                <a:solidFill>
                  <a:srgbClr val="B2B2B2"/>
                </a:solidFill>
                <a:latin typeface="Arial"/>
                <a:ea typeface="Arial"/>
                <a:cs typeface="Arial"/>
                <a:sym typeface="Arial"/>
              </a:rPr>
              <a:t>Selektive</a:t>
            </a:r>
            <a:r>
              <a:rPr lang="en-US" sz="1200" dirty="0">
                <a:solidFill>
                  <a:srgbClr val="B2B2B2"/>
                </a:solidFill>
                <a:latin typeface="Arial"/>
                <a:ea typeface="Arial"/>
                <a:cs typeface="Arial"/>
                <a:sym typeface="Arial"/>
              </a:rPr>
              <a:t> </a:t>
            </a:r>
            <a:r>
              <a:rPr lang="en-US" sz="1200" dirty="0">
                <a:solidFill>
                  <a:srgbClr val="B2B2B2"/>
                </a:solidFill>
                <a:latin typeface="Noto Sans Symbols"/>
                <a:ea typeface="Noto Sans Symbols"/>
                <a:cs typeface="Noto Sans Symbols"/>
                <a:sym typeface="Noto Sans Symbols"/>
              </a:rPr>
              <a:t>alpha-</a:t>
            </a:r>
            <a:r>
              <a:rPr lang="en-US" sz="1200" dirty="0" err="1">
                <a:solidFill>
                  <a:srgbClr val="B2B2B2"/>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4) CAI</a:t>
            </a:r>
            <a:endParaRPr dirty="0"/>
          </a:p>
        </p:txBody>
      </p:sp>
      <p:cxnSp>
        <p:nvCxnSpPr>
          <p:cNvPr id="2437" name="Google Shape;2437;p118"/>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440" name="Google Shape;2440;p118"/>
          <p:cNvCxnSpPr/>
          <p:nvPr/>
        </p:nvCxnSpPr>
        <p:spPr>
          <a:xfrm rot="10800000">
            <a:off x="3698875" y="1981200"/>
            <a:ext cx="492125" cy="0"/>
          </a:xfrm>
          <a:prstGeom prst="straightConnector1">
            <a:avLst/>
          </a:prstGeom>
          <a:noFill/>
          <a:ln w="9525" cap="flat" cmpd="sng">
            <a:solidFill>
              <a:schemeClr val="dk1"/>
            </a:solidFill>
            <a:prstDash val="solid"/>
            <a:round/>
            <a:headEnd type="none" w="sm" len="sm"/>
            <a:tailEnd type="triangle" w="med" len="med"/>
          </a:ln>
        </p:spPr>
      </p:cxnSp>
      <p:sp>
        <p:nvSpPr>
          <p:cNvPr id="2441" name="Google Shape;2441;p118"/>
          <p:cNvSpPr txBox="1"/>
          <p:nvPr/>
        </p:nvSpPr>
        <p:spPr>
          <a:xfrm>
            <a:off x="3686175" y="3602038"/>
            <a:ext cx="52500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a:solidFill>
                  <a:schemeClr val="dk1"/>
                </a:solidFill>
              </a:rPr>
              <a:t>Nennen Sie zwei Gründe, warum PGAs den Betablockern überlegen sind:</a:t>
            </a:r>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1) </a:t>
            </a:r>
            <a:r>
              <a:rPr lang="en-US" sz="1200">
                <a:solidFill>
                  <a:srgbClr val="0000FF"/>
                </a:solidFill>
                <a:latin typeface="Arial"/>
                <a:ea typeface="Arial"/>
                <a:cs typeface="Arial"/>
                <a:sym typeface="Arial"/>
              </a:rPr>
              <a:t>Im Durchschnitt etwas </a:t>
            </a:r>
            <a:r>
              <a:rPr lang="en-US" sz="1200">
                <a:solidFill>
                  <a:srgbClr val="0000FF"/>
                </a:solidFill>
              </a:rPr>
              <a:t>stärkere</a:t>
            </a:r>
            <a:r>
              <a:rPr lang="en-US" sz="1200">
                <a:solidFill>
                  <a:srgbClr val="0000FF"/>
                </a:solidFill>
                <a:latin typeface="Arial"/>
                <a:ea typeface="Arial"/>
                <a:cs typeface="Arial"/>
                <a:sym typeface="Arial"/>
              </a:rPr>
              <a:t> Senkung des Augeninnendrucks</a:t>
            </a:r>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2) </a:t>
            </a:r>
            <a:r>
              <a:rPr lang="en-US" sz="1200">
                <a:solidFill>
                  <a:srgbClr val="0000FF"/>
                </a:solidFill>
              </a:rPr>
              <a:t>Bessere 24-Stunden-Kontrolle des Augeninnendrucks, da die Wirksamkeit von Betablockern während des Schlafs nachlässt.</a:t>
            </a:r>
            <a:endParaRPr sz="1200">
              <a:solidFill>
                <a:srgbClr val="0000FF"/>
              </a:solidFill>
            </a:endParaRPr>
          </a:p>
        </p:txBody>
      </p:sp>
      <p:sp>
        <p:nvSpPr>
          <p:cNvPr id="2442" name="Google Shape;2442;p118"/>
          <p:cNvSpPr/>
          <p:nvPr/>
        </p:nvSpPr>
        <p:spPr>
          <a:xfrm>
            <a:off x="6331638" y="4214038"/>
            <a:ext cx="1332123" cy="3048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lang="en-US" sz="1200" dirty="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1"/>
                </a:ext>
              </a:extLst>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2446"/>
        <p:cNvGrpSpPr/>
        <p:nvPr/>
      </p:nvGrpSpPr>
      <p:grpSpPr>
        <a:xfrm>
          <a:off x="0" y="0"/>
          <a:ext cx="0" cy="0"/>
          <a:chOff x="0" y="0"/>
          <a:chExt cx="0" cy="0"/>
        </a:xfrm>
      </p:grpSpPr>
      <p:sp>
        <p:nvSpPr>
          <p:cNvPr id="2447" name="Google Shape;2447;p11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448" name="Google Shape;2448;p11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BFBFBF"/>
                </a:solidFill>
              </a:rPr>
              <a:t>	</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r>
              <a:rPr lang="en-US" sz="1200" dirty="0">
                <a:solidFill>
                  <a:srgbClr val="BFBFBF"/>
                </a:solidFill>
              </a:rPr>
              <a:t>	</a:t>
            </a:r>
            <a:endParaRPr sz="1800" b="1"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449" name="Google Shape;2449;p11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450" name="Google Shape;2450;p11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102</a:t>
            </a:fld>
            <a:endParaRPr sz="1000">
              <a:solidFill>
                <a:schemeClr val="dk1"/>
              </a:solidFill>
              <a:latin typeface="Arial"/>
              <a:ea typeface="Arial"/>
              <a:cs typeface="Arial"/>
              <a:sym typeface="Arial"/>
            </a:endParaRPr>
          </a:p>
        </p:txBody>
      </p:sp>
      <p:sp>
        <p:nvSpPr>
          <p:cNvPr id="2451" name="Google Shape;2451;p119"/>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1) </a:t>
            </a:r>
            <a:r>
              <a:rPr lang="en-US" sz="1200" b="1" dirty="0">
                <a:solidFill>
                  <a:srgbClr val="0000FF"/>
                </a:solidFill>
                <a:latin typeface="Arial"/>
                <a:ea typeface="Arial"/>
                <a:cs typeface="Arial"/>
                <a:sym typeface="Arial"/>
              </a:rPr>
              <a:t>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b="1"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3) </a:t>
            </a:r>
            <a:r>
              <a:rPr lang="en-US" sz="1200" dirty="0" err="1">
                <a:solidFill>
                  <a:srgbClr val="B2B2B2"/>
                </a:solidFill>
                <a:latin typeface="Arial"/>
                <a:ea typeface="Arial"/>
                <a:cs typeface="Arial"/>
                <a:sym typeface="Arial"/>
              </a:rPr>
              <a:t>Selektive</a:t>
            </a:r>
            <a:r>
              <a:rPr lang="en-US" sz="1200" dirty="0">
                <a:solidFill>
                  <a:srgbClr val="B2B2B2"/>
                </a:solidFill>
                <a:latin typeface="Arial"/>
                <a:ea typeface="Arial"/>
                <a:cs typeface="Arial"/>
                <a:sym typeface="Arial"/>
              </a:rPr>
              <a:t> </a:t>
            </a:r>
            <a:r>
              <a:rPr lang="en-US" sz="1200" dirty="0">
                <a:solidFill>
                  <a:srgbClr val="B2B2B2"/>
                </a:solidFill>
                <a:latin typeface="Noto Sans Symbols"/>
                <a:ea typeface="Noto Sans Symbols"/>
                <a:cs typeface="Noto Sans Symbols"/>
                <a:sym typeface="Noto Sans Symbols"/>
              </a:rPr>
              <a:t>alpha-</a:t>
            </a:r>
            <a:r>
              <a:rPr lang="en-US" sz="1200" dirty="0" err="1">
                <a:solidFill>
                  <a:srgbClr val="B2B2B2"/>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4) CAI</a:t>
            </a:r>
            <a:endParaRPr dirty="0"/>
          </a:p>
        </p:txBody>
      </p:sp>
      <p:cxnSp>
        <p:nvCxnSpPr>
          <p:cNvPr id="2452" name="Google Shape;2452;p119"/>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455" name="Google Shape;2455;p119"/>
          <p:cNvCxnSpPr/>
          <p:nvPr/>
        </p:nvCxnSpPr>
        <p:spPr>
          <a:xfrm rot="10800000">
            <a:off x="3698875" y="1981200"/>
            <a:ext cx="492125" cy="0"/>
          </a:xfrm>
          <a:prstGeom prst="straightConnector1">
            <a:avLst/>
          </a:prstGeom>
          <a:noFill/>
          <a:ln w="9525" cap="flat" cmpd="sng">
            <a:solidFill>
              <a:schemeClr val="dk1"/>
            </a:solidFill>
            <a:prstDash val="solid"/>
            <a:round/>
            <a:headEnd type="none" w="sm" len="sm"/>
            <a:tailEnd type="triangle" w="med" len="med"/>
          </a:ln>
        </p:spPr>
      </p:cxnSp>
      <p:sp>
        <p:nvSpPr>
          <p:cNvPr id="2456" name="Google Shape;2456;p119"/>
          <p:cNvSpPr txBox="1"/>
          <p:nvPr/>
        </p:nvSpPr>
        <p:spPr>
          <a:xfrm>
            <a:off x="3686175" y="3602038"/>
            <a:ext cx="52500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a:solidFill>
                  <a:schemeClr val="dk1"/>
                </a:solidFill>
              </a:rPr>
              <a:t>Nennen Sie zwei Gründe, warum PGAs den Betablockern überlegen sind:</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1) </a:t>
            </a:r>
            <a:r>
              <a:rPr lang="en-US" sz="1200">
                <a:solidFill>
                  <a:srgbClr val="0000FF"/>
                </a:solidFill>
              </a:rPr>
              <a:t>Im Durchschnitt etwas stärkere Senkung des Augeninnendrucks</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2) </a:t>
            </a:r>
            <a:r>
              <a:rPr lang="en-US" sz="1200">
                <a:solidFill>
                  <a:srgbClr val="0000FF"/>
                </a:solidFill>
              </a:rPr>
              <a:t>Bessere 24-Stunden-Kontrolle des Augeninnendrucks, da die Wirksamkeit von Betablockern während des Schlafs nachlässt.</a:t>
            </a:r>
            <a:endParaRPr sz="1200">
              <a:solidFill>
                <a:schemeClr val="dk1"/>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460"/>
        <p:cNvGrpSpPr/>
        <p:nvPr/>
      </p:nvGrpSpPr>
      <p:grpSpPr>
        <a:xfrm>
          <a:off x="0" y="0"/>
          <a:ext cx="0" cy="0"/>
          <a:chOff x="0" y="0"/>
          <a:chExt cx="0" cy="0"/>
        </a:xfrm>
      </p:grpSpPr>
      <p:sp>
        <p:nvSpPr>
          <p:cNvPr id="2461" name="Google Shape;2461;p12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BFBFBF"/>
                </a:solidFill>
              </a:rPr>
              <a:t>	</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r>
              <a:rPr lang="en-US" sz="1200" dirty="0">
                <a:solidFill>
                  <a:srgbClr val="BFBFBF"/>
                </a:solidFill>
              </a:rPr>
              <a:t>	</a:t>
            </a:r>
            <a:endParaRPr sz="1800" b="1"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462" name="Google Shape;2462;p12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463" name="Google Shape;2463;p12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103</a:t>
            </a:fld>
            <a:endParaRPr sz="1000">
              <a:solidFill>
                <a:schemeClr val="dk1"/>
              </a:solidFill>
              <a:latin typeface="Arial"/>
              <a:ea typeface="Arial"/>
              <a:cs typeface="Arial"/>
              <a:sym typeface="Arial"/>
            </a:endParaRPr>
          </a:p>
        </p:txBody>
      </p:sp>
      <p:sp>
        <p:nvSpPr>
          <p:cNvPr id="2464" name="Google Shape;2464;p120"/>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1) </a:t>
            </a:r>
            <a:r>
              <a:rPr lang="en-US" sz="1200" b="1" dirty="0">
                <a:solidFill>
                  <a:srgbClr val="0000FF"/>
                </a:solidFill>
                <a:latin typeface="Arial"/>
                <a:ea typeface="Arial"/>
                <a:cs typeface="Arial"/>
                <a:sym typeface="Arial"/>
              </a:rPr>
              <a:t>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b="1"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3) </a:t>
            </a:r>
            <a:r>
              <a:rPr lang="en-US" sz="1200" dirty="0" err="1">
                <a:solidFill>
                  <a:srgbClr val="B2B2B2"/>
                </a:solidFill>
                <a:latin typeface="Arial"/>
                <a:ea typeface="Arial"/>
                <a:cs typeface="Arial"/>
                <a:sym typeface="Arial"/>
              </a:rPr>
              <a:t>Selektive</a:t>
            </a:r>
            <a:r>
              <a:rPr lang="en-US" sz="1200" dirty="0">
                <a:solidFill>
                  <a:srgbClr val="B2B2B2"/>
                </a:solidFill>
                <a:latin typeface="Arial"/>
                <a:ea typeface="Arial"/>
                <a:cs typeface="Arial"/>
                <a:sym typeface="Arial"/>
              </a:rPr>
              <a:t> </a:t>
            </a:r>
            <a:r>
              <a:rPr lang="en-US" sz="1200" dirty="0">
                <a:solidFill>
                  <a:srgbClr val="B2B2B2"/>
                </a:solidFill>
                <a:latin typeface="Noto Sans Symbols"/>
                <a:ea typeface="Noto Sans Symbols"/>
                <a:cs typeface="Noto Sans Symbols"/>
                <a:sym typeface="Noto Sans Symbols"/>
              </a:rPr>
              <a:t>alpha-</a:t>
            </a:r>
            <a:r>
              <a:rPr lang="en-US" sz="1200" dirty="0" err="1">
                <a:solidFill>
                  <a:srgbClr val="B2B2B2"/>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4) CAI</a:t>
            </a:r>
            <a:endParaRPr dirty="0"/>
          </a:p>
        </p:txBody>
      </p:sp>
      <p:cxnSp>
        <p:nvCxnSpPr>
          <p:cNvPr id="2465" name="Google Shape;2465;p120"/>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468" name="Google Shape;2468;p120"/>
          <p:cNvCxnSpPr/>
          <p:nvPr/>
        </p:nvCxnSpPr>
        <p:spPr>
          <a:xfrm rot="10800000">
            <a:off x="3698875" y="1981200"/>
            <a:ext cx="492125" cy="0"/>
          </a:xfrm>
          <a:prstGeom prst="straightConnector1">
            <a:avLst/>
          </a:prstGeom>
          <a:noFill/>
          <a:ln w="9525" cap="flat" cmpd="sng">
            <a:solidFill>
              <a:schemeClr val="dk1"/>
            </a:solidFill>
            <a:prstDash val="solid"/>
            <a:round/>
            <a:headEnd type="none" w="sm" len="sm"/>
            <a:tailEnd type="triangle" w="med" len="med"/>
          </a:ln>
        </p:spPr>
      </p:cxnSp>
      <p:sp>
        <p:nvSpPr>
          <p:cNvPr id="2469" name="Google Shape;2469;p120"/>
          <p:cNvSpPr txBox="1"/>
          <p:nvPr/>
        </p:nvSpPr>
        <p:spPr>
          <a:xfrm>
            <a:off x="3686175" y="3602038"/>
            <a:ext cx="54705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a:solidFill>
                  <a:srgbClr val="BFBFBF"/>
                </a:solidFill>
              </a:rPr>
              <a:t>Nennen Sie zwei Gründe, warum PGAs den Betablockern überlegen sind:</a:t>
            </a:r>
            <a:endParaRPr>
              <a:solidFill>
                <a:srgbClr val="BFBFBF"/>
              </a:solidFill>
            </a:endParaRPr>
          </a:p>
          <a:p>
            <a:pPr marL="0" lvl="0" indent="0" algn="l" rtl="0">
              <a:spcBef>
                <a:spcPts val="0"/>
              </a:spcBef>
              <a:spcAft>
                <a:spcPts val="0"/>
              </a:spcAft>
              <a:buClr>
                <a:schemeClr val="dk1"/>
              </a:buClr>
              <a:buSzPts val="1200"/>
              <a:buFont typeface="Noto Sans Symbols"/>
              <a:buNone/>
            </a:pPr>
            <a:r>
              <a:rPr lang="en-US" sz="1200">
                <a:solidFill>
                  <a:srgbClr val="BFBFBF"/>
                </a:solidFill>
              </a:rPr>
              <a:t>1) Im Durchschnitt etwas stärkere Senkung des Augeninnendrucks</a:t>
            </a:r>
            <a:endParaRPr>
              <a:solidFill>
                <a:srgbClr val="BFBFBF"/>
              </a:solidFill>
            </a:endParaRPr>
          </a:p>
          <a:p>
            <a:pPr marL="0" lvl="0" indent="0" algn="l" rtl="0">
              <a:spcBef>
                <a:spcPts val="0"/>
              </a:spcBef>
              <a:spcAft>
                <a:spcPts val="0"/>
              </a:spcAft>
              <a:buClr>
                <a:schemeClr val="dk1"/>
              </a:buClr>
              <a:buSzPts val="1200"/>
              <a:buFont typeface="Noto Sans Symbols"/>
              <a:buNone/>
            </a:pPr>
            <a:r>
              <a:rPr lang="en-US" sz="1200">
                <a:solidFill>
                  <a:srgbClr val="BFBFBF"/>
                </a:solidFill>
              </a:rPr>
              <a:t>2) Bessere 24-Stunden-Kontrolle des Augeninnendrucks, </a:t>
            </a:r>
            <a:r>
              <a:rPr lang="en-US" sz="1200">
                <a:solidFill>
                  <a:srgbClr val="0000FF"/>
                </a:solidFill>
              </a:rPr>
              <a:t>d</a:t>
            </a:r>
            <a:r>
              <a:rPr lang="en-US" sz="1200" b="1">
                <a:solidFill>
                  <a:srgbClr val="0000FF"/>
                </a:solidFill>
              </a:rPr>
              <a:t>a die Wirksamkeit von Betablockern während des Schlafs nachlässt.</a:t>
            </a:r>
            <a:endParaRPr sz="1200" b="1">
              <a:solidFill>
                <a:srgbClr val="BFBFBF"/>
              </a:solidFill>
            </a:endParaRPr>
          </a:p>
        </p:txBody>
      </p:sp>
      <p:sp>
        <p:nvSpPr>
          <p:cNvPr id="2470" name="Google Shape;2470;p120"/>
          <p:cNvSpPr txBox="1"/>
          <p:nvPr/>
        </p:nvSpPr>
        <p:spPr>
          <a:xfrm>
            <a:off x="4419600" y="4845557"/>
            <a:ext cx="4572000"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Deshalb sollte die zweite Dosis einige Stunden vor dem Schlafengehen verabreicht werden!</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2474"/>
        <p:cNvGrpSpPr/>
        <p:nvPr/>
      </p:nvGrpSpPr>
      <p:grpSpPr>
        <a:xfrm>
          <a:off x="0" y="0"/>
          <a:ext cx="0" cy="0"/>
          <a:chOff x="0" y="0"/>
          <a:chExt cx="0" cy="0"/>
        </a:xfrm>
      </p:grpSpPr>
      <p:sp>
        <p:nvSpPr>
          <p:cNvPr id="2475" name="Google Shape;2475;p12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476" name="Google Shape;2476;p12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BFBFBF"/>
                </a:solidFill>
              </a:rPr>
              <a:t>	</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r>
              <a:rPr lang="en-US" sz="1200" dirty="0">
                <a:solidFill>
                  <a:srgbClr val="BFBFBF"/>
                </a:solidFill>
              </a:rPr>
              <a:t>	</a:t>
            </a:r>
            <a:endParaRPr sz="1800" b="1"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477" name="Google Shape;2477;p12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478" name="Google Shape;2478;p12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104</a:t>
            </a:fld>
            <a:endParaRPr sz="1000">
              <a:solidFill>
                <a:schemeClr val="dk1"/>
              </a:solidFill>
              <a:latin typeface="Arial"/>
              <a:ea typeface="Arial"/>
              <a:cs typeface="Arial"/>
              <a:sym typeface="Arial"/>
            </a:endParaRPr>
          </a:p>
        </p:txBody>
      </p:sp>
      <p:sp>
        <p:nvSpPr>
          <p:cNvPr id="2479" name="Google Shape;2479;p121"/>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1) 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b="1"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3) </a:t>
            </a:r>
            <a:r>
              <a:rPr lang="en-US" sz="1200" b="1" dirty="0" err="1">
                <a:solidFill>
                  <a:srgbClr val="0000FF"/>
                </a:solidFill>
                <a:latin typeface="Arial"/>
                <a:ea typeface="Arial"/>
                <a:cs typeface="Arial"/>
                <a:sym typeface="Arial"/>
              </a:rPr>
              <a:t>Selektive</a:t>
            </a:r>
            <a:r>
              <a:rPr lang="en-US" sz="1200" b="1" dirty="0">
                <a:solidFill>
                  <a:srgbClr val="0000FF"/>
                </a:solidFill>
                <a:latin typeface="Arial"/>
                <a:ea typeface="Arial"/>
                <a:cs typeface="Arial"/>
                <a:sym typeface="Arial"/>
              </a:rPr>
              <a:t> </a:t>
            </a:r>
            <a:r>
              <a:rPr lang="en-US" sz="1200" b="1" dirty="0">
                <a:solidFill>
                  <a:srgbClr val="0000FF"/>
                </a:solidFill>
                <a:latin typeface="Noto Sans Symbols"/>
                <a:ea typeface="Noto Sans Symbols"/>
                <a:cs typeface="Noto Sans Symbols"/>
                <a:sym typeface="Noto Sans Symbols"/>
              </a:rPr>
              <a:t>alpha-</a:t>
            </a:r>
            <a:r>
              <a:rPr lang="en-US" sz="1200" b="1" dirty="0" err="1">
                <a:solidFill>
                  <a:srgbClr val="0000FF"/>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4) CAI</a:t>
            </a:r>
            <a:endParaRPr dirty="0"/>
          </a:p>
        </p:txBody>
      </p:sp>
      <p:cxnSp>
        <p:nvCxnSpPr>
          <p:cNvPr id="2480" name="Google Shape;2480;p121"/>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483" name="Google Shape;2483;p121"/>
          <p:cNvCxnSpPr/>
          <p:nvPr/>
        </p:nvCxnSpPr>
        <p:spPr>
          <a:xfrm rot="10800000">
            <a:off x="3698875" y="1981200"/>
            <a:ext cx="492125" cy="0"/>
          </a:xfrm>
          <a:prstGeom prst="straightConnector1">
            <a:avLst/>
          </a:prstGeom>
          <a:noFill/>
          <a:ln w="9525" cap="flat" cmpd="sng">
            <a:solidFill>
              <a:schemeClr val="dk1"/>
            </a:solidFill>
            <a:prstDash val="solid"/>
            <a:round/>
            <a:headEnd type="none" w="sm" len="sm"/>
            <a:tailEnd type="triangle" w="med" len="med"/>
          </a:ln>
        </p:spPr>
      </p:cxnSp>
      <p:sp>
        <p:nvSpPr>
          <p:cNvPr id="2484" name="Google Shape;2484;p121"/>
          <p:cNvSpPr txBox="1"/>
          <p:nvPr/>
        </p:nvSpPr>
        <p:spPr>
          <a:xfrm>
            <a:off x="3686175" y="3602038"/>
            <a:ext cx="5249863" cy="120015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a:t>
            </a:r>
            <a:r>
              <a:rPr lang="en-US" sz="1200">
                <a:solidFill>
                  <a:srgbClr val="BFBFBF"/>
                </a:solidFill>
                <a:latin typeface="Noto Sans Symbols"/>
                <a:ea typeface="Noto Sans Symbols"/>
                <a:cs typeface="Noto Sans Symbols"/>
                <a:sym typeface="Noto Sans Symbols"/>
              </a:rPr>
              <a:t>εννεν</a:t>
            </a:r>
            <a:r>
              <a:rPr lang="en-US" sz="1200">
                <a:solidFill>
                  <a:srgbClr val="BFBFBF"/>
                </a:solidFill>
                <a:latin typeface="Arial"/>
                <a:ea typeface="Arial"/>
                <a:cs typeface="Arial"/>
                <a:sym typeface="Arial"/>
              </a:rPr>
              <a:t> Sie zwei Gründe, warum PGAs den Betablockern überlegen sind:</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1) Im Durchschnitt etwas bessere Senkung des Augeninnendrucks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2) Bessere 24-</a:t>
            </a:r>
            <a:r>
              <a:rPr lang="en-US" sz="1200" baseline="30000">
                <a:solidFill>
                  <a:srgbClr val="BFBFBF"/>
                </a:solidFill>
                <a:latin typeface="Arial"/>
                <a:ea typeface="Arial"/>
                <a:cs typeface="Arial"/>
                <a:sym typeface="Arial"/>
              </a:rPr>
              <a:t>o</a:t>
            </a:r>
            <a:r>
              <a:rPr lang="en-US" sz="1200">
                <a:solidFill>
                  <a:srgbClr val="BFBFBF"/>
                </a:solidFill>
                <a:latin typeface="Arial"/>
                <a:ea typeface="Arial"/>
                <a:cs typeface="Arial"/>
                <a:sym typeface="Arial"/>
              </a:rPr>
              <a:t> e Augeninnendruckkontrolle (die Wirksamkeit </a:t>
            </a:r>
            <a:r>
              <a:rPr lang="en-US" sz="1200">
                <a:solidFill>
                  <a:srgbClr val="BFBFBF"/>
                </a:solidFill>
                <a:latin typeface="Noto Sans Symbols"/>
                <a:ea typeface="Noto Sans Symbols"/>
                <a:cs typeface="Noto Sans Symbols"/>
                <a:sym typeface="Noto Sans Symbols"/>
              </a:rPr>
              <a:t>ϖον </a:t>
            </a:r>
            <a:r>
              <a:rPr lang="en-US" sz="1200">
                <a:solidFill>
                  <a:srgbClr val="BFBFBF"/>
                </a:solidFill>
                <a:latin typeface="Arial"/>
                <a:ea typeface="Arial"/>
                <a:cs typeface="Arial"/>
                <a:sym typeface="Arial"/>
              </a:rPr>
              <a:t>Betablockern lässt</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während des </a:t>
            </a:r>
            <a:r>
              <a:rPr lang="en-US" sz="1200">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2"/>
                  </a:ext>
                </a:extLst>
              </a:rPr>
              <a:t>Schlafs</a:t>
            </a:r>
            <a:r>
              <a:rPr lang="en-US" sz="1200">
                <a:solidFill>
                  <a:srgbClr val="BFBFBF"/>
                </a:solidFill>
                <a:latin typeface="Arial"/>
                <a:ea typeface="Arial"/>
                <a:cs typeface="Arial"/>
                <a:sym typeface="Arial"/>
              </a:rPr>
              <a:t>)</a:t>
            </a:r>
            <a:endParaRPr/>
          </a:p>
        </p:txBody>
      </p:sp>
      <p:sp>
        <p:nvSpPr>
          <p:cNvPr id="2485" name="Google Shape;2485;p121"/>
          <p:cNvSpPr txBox="1"/>
          <p:nvPr/>
        </p:nvSpPr>
        <p:spPr>
          <a:xfrm>
            <a:off x="2148199" y="3326294"/>
            <a:ext cx="6791152" cy="764312"/>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OK, </a:t>
            </a:r>
            <a:r>
              <a:rPr lang="en-US" sz="1200" i="1" dirty="0" err="1">
                <a:solidFill>
                  <a:srgbClr val="0000FF"/>
                </a:solidFill>
                <a:latin typeface="Arial"/>
                <a:ea typeface="Arial"/>
                <a:cs typeface="Arial"/>
                <a:sym typeface="Arial"/>
              </a:rPr>
              <a:t>aber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stehen</a:t>
            </a:r>
            <a:r>
              <a:rPr lang="en-US" sz="1200" i="1" dirty="0">
                <a:solidFill>
                  <a:srgbClr val="0000FF"/>
                </a:solidFill>
                <a:latin typeface="Arial"/>
                <a:ea typeface="Arial"/>
                <a:cs typeface="Arial"/>
                <a:sym typeface="Arial"/>
              </a:rPr>
              <a:t> die </a:t>
            </a:r>
            <a:r>
              <a:rPr lang="en-US" sz="1200" i="1" dirty="0">
                <a:solidFill>
                  <a:srgbClr val="0000FF"/>
                </a:solidFill>
                <a:latin typeface="Noto Sans Symbols"/>
                <a:ea typeface="Noto Sans Symbols"/>
                <a:cs typeface="Noto Sans Symbols"/>
                <a:sym typeface="Noto Sans Symbols"/>
              </a:rPr>
              <a:t>β</a:t>
            </a:r>
            <a:r>
              <a:rPr lang="en-US" sz="1200" i="1" dirty="0">
                <a:solidFill>
                  <a:srgbClr val="0000FF"/>
                </a:solidFill>
                <a:latin typeface="Arial"/>
                <a:ea typeface="Arial"/>
                <a:cs typeface="Arial"/>
                <a:sym typeface="Arial"/>
              </a:rPr>
              <a:t>-Blocker </a:t>
            </a:r>
            <a:r>
              <a:rPr lang="en-US" sz="1200" i="1" dirty="0" err="1">
                <a:solidFill>
                  <a:srgbClr val="0000FF"/>
                </a:solidFill>
                <a:latin typeface="Arial"/>
                <a:ea typeface="Arial"/>
                <a:cs typeface="Arial"/>
                <a:sym typeface="Arial"/>
              </a:rPr>
              <a:t>vor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selektiven</a:t>
            </a:r>
            <a:r>
              <a:rPr lang="en-US" sz="1200" i="1" dirty="0">
                <a:solidFill>
                  <a:srgbClr val="0000FF"/>
                </a:solidFill>
                <a:latin typeface="Arial"/>
                <a:ea typeface="Arial"/>
                <a:cs typeface="Arial"/>
                <a:sym typeface="Arial"/>
              </a:rPr>
              <a:t> </a:t>
            </a:r>
            <a:r>
              <a:rPr lang="en-US" sz="1200" i="1" dirty="0">
                <a:solidFill>
                  <a:srgbClr val="0000FF"/>
                </a:solidFill>
                <a:latin typeface="Noto Sans Symbols"/>
                <a:ea typeface="Noto Sans Symbols"/>
                <a:cs typeface="Noto Sans Symbols"/>
                <a:sym typeface="Noto Sans Symbols"/>
              </a:rPr>
              <a:t>alpha-</a:t>
            </a:r>
            <a:r>
              <a:rPr lang="en-US" sz="1200" i="1" dirty="0" err="1">
                <a:solidFill>
                  <a:srgbClr val="0000FF"/>
                </a:solidFill>
                <a:latin typeface="Noto Sans Symbols"/>
                <a:ea typeface="Noto Sans Symbols"/>
                <a:cs typeface="Noto Sans Symbols"/>
                <a:sym typeface="Noto Sans Symbols"/>
              </a:rPr>
              <a:t>Agonisten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Soweit</a:t>
            </a:r>
            <a:r>
              <a:rPr lang="en-US" sz="1200" i="1" dirty="0">
                <a:solidFill>
                  <a:srgbClr val="0000FF"/>
                </a:solidFill>
                <a:latin typeface="Arial"/>
                <a:ea typeface="Arial"/>
                <a:cs typeface="Arial"/>
                <a:sym typeface="Arial"/>
              </a:rPr>
              <a:t> ich </a:t>
            </a:r>
            <a:r>
              <a:rPr lang="en-US" sz="1200" i="1" dirty="0" err="1">
                <a:solidFill>
                  <a:srgbClr val="0000FF"/>
                </a:solidFill>
                <a:latin typeface="Arial"/>
                <a:ea typeface="Arial"/>
                <a:cs typeface="Arial"/>
                <a:sym typeface="Arial"/>
              </a:rPr>
              <a:t>mich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erinnere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beide</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Bereich</a:t>
            </a:r>
            <a:r>
              <a:rPr lang="en-US" sz="1200" i="1" dirty="0">
                <a:solidFill>
                  <a:srgbClr val="0000FF"/>
                </a:solidFill>
                <a:latin typeface="Arial"/>
                <a:ea typeface="Arial"/>
                <a:cs typeface="Arial"/>
                <a:sym typeface="Arial"/>
              </a:rPr>
              <a:t> von 20–30 %.</a:t>
            </a:r>
            <a:endParaRPr sz="1600" i="1" dirty="0">
              <a:solidFill>
                <a:srgbClr val="FFFF00"/>
              </a:solidFill>
              <a:latin typeface="Arial"/>
              <a:ea typeface="Arial"/>
              <a:cs typeface="Arial"/>
              <a:sym typeface="Arial"/>
            </a:endParaRPr>
          </a:p>
          <a:p>
            <a:pPr marL="0" marR="0" lvl="0" indent="0" algn="l" rtl="0">
              <a:spcBef>
                <a:spcPts val="0"/>
              </a:spcBef>
              <a:spcAft>
                <a:spcPts val="0"/>
              </a:spcAft>
              <a:buNone/>
            </a:pPr>
            <a:r>
              <a:rPr lang="en-US" sz="1200" dirty="0">
                <a:solidFill>
                  <a:srgbClr val="FFFF00"/>
                </a:solidFill>
                <a:latin typeface="Arial"/>
                <a:ea typeface="Arial"/>
                <a:cs typeface="Arial"/>
                <a:sym typeface="Arial"/>
              </a:rPr>
              <a:t>Es </a:t>
            </a:r>
            <a:r>
              <a:rPr lang="en-US" sz="1200" dirty="0" err="1">
                <a:solidFill>
                  <a:srgbClr val="FFFF00"/>
                </a:solidFill>
                <a:latin typeface="Arial"/>
                <a:ea typeface="Arial"/>
                <a:cs typeface="Arial"/>
                <a:sym typeface="Arial"/>
              </a:rPr>
              <a:t>stimmt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ihre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Wirksamkeit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ist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gleich</a:t>
            </a:r>
            <a:r>
              <a:rPr lang="en-US" sz="1200" dirty="0">
                <a:solidFill>
                  <a:srgbClr val="FFFF00"/>
                </a:solidFill>
                <a:latin typeface="Arial"/>
                <a:ea typeface="Arial"/>
                <a:cs typeface="Arial"/>
                <a:sym typeface="Arial"/>
              </a:rPr>
              <a:t> – </a:t>
            </a:r>
            <a:r>
              <a:rPr lang="en-US" sz="1200" dirty="0" err="1">
                <a:solidFill>
                  <a:srgbClr val="FFFF00"/>
                </a:solidFill>
                <a:latin typeface="Arial"/>
                <a:ea typeface="Arial"/>
                <a:cs typeface="Arial"/>
                <a:sym typeface="Arial"/>
              </a:rPr>
              <a:t>im</a:t>
            </a:r>
            <a:r>
              <a:rPr lang="en-US" sz="1200" dirty="0">
                <a:solidFill>
                  <a:srgbClr val="FFFF00"/>
                </a:solidFill>
                <a:latin typeface="Arial"/>
                <a:ea typeface="Arial"/>
                <a:cs typeface="Arial"/>
                <a:sym typeface="Arial"/>
              </a:rPr>
              <a:t> </a:t>
            </a:r>
            <a:r>
              <a:rPr lang="en-US" sz="1200" b="1" dirty="0">
                <a:solidFill>
                  <a:srgbClr val="FFFF00"/>
                </a:solidFill>
                <a:latin typeface="Arial"/>
                <a:ea typeface="Arial"/>
                <a:cs typeface="Arial"/>
                <a:sym typeface="Arial"/>
              </a:rPr>
              <a:t> </a:t>
            </a:r>
            <a:r>
              <a:rPr lang="en-US" sz="1200" b="1" dirty="0" err="1">
                <a:solidFill>
                  <a:srgbClr val="FFFF00"/>
                </a:solidFill>
                <a:latin typeface="Arial"/>
                <a:ea typeface="Arial"/>
                <a:cs typeface="Arial"/>
                <a:sym typeface="Arial"/>
              </a:rPr>
              <a:t>Spitzenwert</a:t>
            </a:r>
            <a:r>
              <a:rPr lang="en-US" sz="1200" b="1" dirty="0">
                <a:solidFill>
                  <a:srgbClr val="FFFF00"/>
                </a:solidFill>
                <a:latin typeface="Arial"/>
                <a:ea typeface="Arial"/>
                <a:cs typeface="Arial"/>
                <a:sym typeface="Arial"/>
              </a:rPr>
              <a:t> </a:t>
            </a:r>
            <a:r>
              <a:rPr lang="en-US" sz="1200" dirty="0">
                <a:solidFill>
                  <a:srgbClr val="FFFF00"/>
                </a:solidFill>
                <a:latin typeface="Arial"/>
                <a:ea typeface="Arial"/>
                <a:cs typeface="Arial"/>
                <a:sym typeface="Arial"/>
              </a:rPr>
              <a:t>. Allerdings </a:t>
            </a:r>
            <a:r>
              <a:rPr lang="en-US" sz="1200" dirty="0" err="1">
                <a:solidFill>
                  <a:srgbClr val="FFFF00"/>
                </a:solidFill>
                <a:latin typeface="Arial"/>
                <a:ea typeface="Arial"/>
                <a:cs typeface="Arial"/>
                <a:sym typeface="Arial"/>
              </a:rPr>
              <a:t>sorgen</a:t>
            </a:r>
            <a:r>
              <a:rPr lang="en-US" sz="1200" dirty="0">
                <a:solidFill>
                  <a:srgbClr val="FFFF00"/>
                </a:solidFill>
                <a:latin typeface="Arial"/>
                <a:ea typeface="Arial"/>
                <a:cs typeface="Arial"/>
                <a:sym typeface="Arial"/>
              </a:rPr>
              <a:t> die Betablocker für </a:t>
            </a:r>
            <a:r>
              <a:rPr lang="en-US" sz="1200" dirty="0" err="1">
                <a:solidFill>
                  <a:srgbClr val="FFFF00"/>
                </a:solidFill>
                <a:latin typeface="Arial"/>
                <a:ea typeface="Arial"/>
                <a:cs typeface="Arial"/>
                <a:sym typeface="Arial"/>
              </a:rPr>
              <a:t>etwas</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bessere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Augeninnendruckwerte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im</a:t>
            </a:r>
            <a:r>
              <a:rPr lang="en-US" sz="1200" dirty="0">
                <a:solidFill>
                  <a:srgbClr val="FFFF00"/>
                </a:solidFill>
                <a:latin typeface="Arial"/>
                <a:ea typeface="Arial"/>
                <a:cs typeface="Arial"/>
                <a:sym typeface="Arial"/>
              </a:rPr>
              <a:t> </a:t>
            </a:r>
            <a:r>
              <a:rPr lang="en-US" sz="1200" b="1" dirty="0">
                <a:solidFill>
                  <a:srgbClr val="FFFF00"/>
                </a:solidFill>
                <a:latin typeface="Arial"/>
                <a:ea typeface="Arial"/>
                <a:cs typeface="Arial"/>
                <a:sym typeface="Arial"/>
              </a:rPr>
              <a:t> </a:t>
            </a:r>
            <a:r>
              <a:rPr lang="en-US" sz="1200" b="1" dirty="0" err="1">
                <a:solidFill>
                  <a:srgbClr val="FFFF00"/>
                </a:solidFill>
                <a:latin typeface="Arial"/>
                <a:ea typeface="Arial"/>
                <a:cs typeface="Arial"/>
                <a:sym typeface="Arial"/>
              </a:rPr>
              <a:t>Tiefstwert</a:t>
            </a:r>
            <a:r>
              <a:rPr lang="en-US" sz="1200" b="1" dirty="0">
                <a:solidFill>
                  <a:srgbClr val="FFFF00"/>
                </a:solidFill>
                <a:latin typeface="Arial"/>
                <a:ea typeface="Arial"/>
                <a:cs typeface="Arial"/>
                <a:sym typeface="Arial"/>
              </a:rPr>
              <a:t> </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daher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haben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sie</a:t>
            </a:r>
            <a:r>
              <a:rPr lang="en-US" sz="1200" dirty="0">
                <a:solidFill>
                  <a:srgbClr val="FFFF00"/>
                </a:solidFill>
                <a:latin typeface="Arial"/>
                <a:ea typeface="Arial"/>
                <a:cs typeface="Arial"/>
                <a:sym typeface="Arial"/>
              </a:rPr>
              <a:t> die Nase </a:t>
            </a:r>
            <a:r>
              <a:rPr lang="en-US" sz="1200" dirty="0" err="1">
                <a:solidFill>
                  <a:srgbClr val="FFFF00"/>
                </a:solidFill>
                <a:latin typeface="Arial"/>
                <a:ea typeface="Arial"/>
                <a:cs typeface="Arial"/>
                <a:sym typeface="Arial"/>
              </a:rPr>
              <a:t>vorn</a:t>
            </a:r>
            <a:r>
              <a:rPr lang="en-US" sz="1200" dirty="0">
                <a:solidFill>
                  <a:srgbClr val="FFFF00"/>
                </a:solidFill>
                <a:latin typeface="Arial"/>
                <a:ea typeface="Arial"/>
                <a:cs typeface="Arial"/>
                <a:sym typeface="Arial"/>
              </a:rPr>
              <a:t>.</a:t>
            </a:r>
            <a:endParaRP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2489"/>
        <p:cNvGrpSpPr/>
        <p:nvPr/>
      </p:nvGrpSpPr>
      <p:grpSpPr>
        <a:xfrm>
          <a:off x="0" y="0"/>
          <a:ext cx="0" cy="0"/>
          <a:chOff x="0" y="0"/>
          <a:chExt cx="0" cy="0"/>
        </a:xfrm>
      </p:grpSpPr>
      <p:sp>
        <p:nvSpPr>
          <p:cNvPr id="2490" name="Google Shape;2490;p12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2491" name="Google Shape;2491;p12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BFBFBF"/>
                </a:solidFill>
              </a:rPr>
              <a:t>	</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r>
              <a:rPr lang="en-US" sz="1200" dirty="0">
                <a:solidFill>
                  <a:srgbClr val="BFBFBF"/>
                </a:solidFill>
              </a:rPr>
              <a:t>	</a:t>
            </a:r>
            <a:endParaRPr sz="1800" b="1"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492" name="Google Shape;2492;p12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493" name="Google Shape;2493;p12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105</a:t>
            </a:fld>
            <a:endParaRPr sz="1000">
              <a:solidFill>
                <a:schemeClr val="dk1"/>
              </a:solidFill>
              <a:latin typeface="Arial"/>
              <a:ea typeface="Arial"/>
              <a:cs typeface="Arial"/>
              <a:sym typeface="Arial"/>
            </a:endParaRPr>
          </a:p>
        </p:txBody>
      </p:sp>
      <p:sp>
        <p:nvSpPr>
          <p:cNvPr id="2494" name="Google Shape;2494;p122"/>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1) 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b="1"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3) </a:t>
            </a:r>
            <a:r>
              <a:rPr lang="en-US" sz="1200" b="1" dirty="0" err="1">
                <a:solidFill>
                  <a:srgbClr val="0000FF"/>
                </a:solidFill>
                <a:latin typeface="Arial"/>
                <a:ea typeface="Arial"/>
                <a:cs typeface="Arial"/>
                <a:sym typeface="Arial"/>
              </a:rPr>
              <a:t>Selektive</a:t>
            </a:r>
            <a:r>
              <a:rPr lang="en-US" sz="1200" b="1" dirty="0">
                <a:solidFill>
                  <a:srgbClr val="0000FF"/>
                </a:solidFill>
                <a:latin typeface="Arial"/>
                <a:ea typeface="Arial"/>
                <a:cs typeface="Arial"/>
                <a:sym typeface="Arial"/>
              </a:rPr>
              <a:t> </a:t>
            </a:r>
            <a:r>
              <a:rPr lang="en-US" sz="1200" b="1" dirty="0">
                <a:solidFill>
                  <a:srgbClr val="0000FF"/>
                </a:solidFill>
                <a:latin typeface="Noto Sans Symbols"/>
                <a:ea typeface="Noto Sans Symbols"/>
                <a:cs typeface="Noto Sans Symbols"/>
                <a:sym typeface="Noto Sans Symbols"/>
              </a:rPr>
              <a:t>alpha-</a:t>
            </a:r>
            <a:r>
              <a:rPr lang="en-US" sz="1200" b="1" dirty="0" err="1">
                <a:solidFill>
                  <a:srgbClr val="0000FF"/>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4) CAI</a:t>
            </a:r>
            <a:endParaRPr dirty="0"/>
          </a:p>
        </p:txBody>
      </p:sp>
      <p:cxnSp>
        <p:nvCxnSpPr>
          <p:cNvPr id="2495" name="Google Shape;2495;p122"/>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498" name="Google Shape;2498;p122"/>
          <p:cNvCxnSpPr/>
          <p:nvPr/>
        </p:nvCxnSpPr>
        <p:spPr>
          <a:xfrm rot="10800000">
            <a:off x="3698875" y="1981200"/>
            <a:ext cx="492125" cy="0"/>
          </a:xfrm>
          <a:prstGeom prst="straightConnector1">
            <a:avLst/>
          </a:prstGeom>
          <a:noFill/>
          <a:ln w="9525" cap="flat" cmpd="sng">
            <a:solidFill>
              <a:schemeClr val="dk1"/>
            </a:solidFill>
            <a:prstDash val="solid"/>
            <a:round/>
            <a:headEnd type="none" w="sm" len="sm"/>
            <a:tailEnd type="triangle" w="med" len="med"/>
          </a:ln>
        </p:spPr>
      </p:cxnSp>
      <p:sp>
        <p:nvSpPr>
          <p:cNvPr id="2499" name="Google Shape;2499;p122"/>
          <p:cNvSpPr txBox="1"/>
          <p:nvPr/>
        </p:nvSpPr>
        <p:spPr>
          <a:xfrm>
            <a:off x="3686175" y="3602038"/>
            <a:ext cx="5249863" cy="120015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a:t>
            </a:r>
            <a:r>
              <a:rPr lang="en-US" sz="1200">
                <a:solidFill>
                  <a:srgbClr val="BFBFBF"/>
                </a:solidFill>
                <a:latin typeface="Noto Sans Symbols"/>
                <a:ea typeface="Noto Sans Symbols"/>
                <a:cs typeface="Noto Sans Symbols"/>
                <a:sym typeface="Noto Sans Symbols"/>
              </a:rPr>
              <a:t>εννεν</a:t>
            </a:r>
            <a:r>
              <a:rPr lang="en-US" sz="1200">
                <a:solidFill>
                  <a:srgbClr val="BFBFBF"/>
                </a:solidFill>
                <a:latin typeface="Arial"/>
                <a:ea typeface="Arial"/>
                <a:cs typeface="Arial"/>
                <a:sym typeface="Arial"/>
              </a:rPr>
              <a:t> Sie zwei Gründe, warum PGAs den Betablockern überlegen sind:</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1) Im Durchschnitt etwas bessere Senkung des Augeninnendrucks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2) Bessere 24-</a:t>
            </a:r>
            <a:r>
              <a:rPr lang="en-US" sz="1200" baseline="30000">
                <a:solidFill>
                  <a:srgbClr val="BFBFBF"/>
                </a:solidFill>
                <a:latin typeface="Arial"/>
                <a:ea typeface="Arial"/>
                <a:cs typeface="Arial"/>
                <a:sym typeface="Arial"/>
              </a:rPr>
              <a:t>o</a:t>
            </a:r>
            <a:r>
              <a:rPr lang="en-US" sz="1200">
                <a:solidFill>
                  <a:srgbClr val="BFBFBF"/>
                </a:solidFill>
                <a:latin typeface="Arial"/>
                <a:ea typeface="Arial"/>
                <a:cs typeface="Arial"/>
                <a:sym typeface="Arial"/>
              </a:rPr>
              <a:t> e Augeninnendruckkontrolle (die Wirksamkeit </a:t>
            </a:r>
            <a:r>
              <a:rPr lang="en-US" sz="1200">
                <a:solidFill>
                  <a:srgbClr val="BFBFBF"/>
                </a:solidFill>
                <a:latin typeface="Noto Sans Symbols"/>
                <a:ea typeface="Noto Sans Symbols"/>
                <a:cs typeface="Noto Sans Symbols"/>
                <a:sym typeface="Noto Sans Symbols"/>
              </a:rPr>
              <a:t>ϖον </a:t>
            </a:r>
            <a:r>
              <a:rPr lang="en-US" sz="1200">
                <a:solidFill>
                  <a:srgbClr val="BFBFBF"/>
                </a:solidFill>
                <a:latin typeface="Arial"/>
                <a:ea typeface="Arial"/>
                <a:cs typeface="Arial"/>
                <a:sym typeface="Arial"/>
              </a:rPr>
              <a:t>Betablockern lässt</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während des Schlafs)</a:t>
            </a:r>
            <a:endParaRPr/>
          </a:p>
        </p:txBody>
      </p:sp>
      <p:sp>
        <p:nvSpPr>
          <p:cNvPr id="2500" name="Google Shape;2500;p122"/>
          <p:cNvSpPr txBox="1"/>
          <p:nvPr/>
        </p:nvSpPr>
        <p:spPr>
          <a:xfrm>
            <a:off x="2148199" y="3326294"/>
            <a:ext cx="6791100" cy="949200"/>
          </a:xfrm>
          <a:prstGeom prst="rect">
            <a:avLst/>
          </a:prstGeom>
          <a:solidFill>
            <a:srgbClr val="FFFF00"/>
          </a:solidFill>
          <a:ln>
            <a:noFill/>
          </a:ln>
        </p:spPr>
        <p:txBody>
          <a:bodyPr spcFirstLastPara="1" wrap="square" lIns="25400" tIns="12700" rIns="25400" bIns="12700" anchor="t" anchorCtr="0">
            <a:spAutoFit/>
          </a:bodyPr>
          <a:lstStyle/>
          <a:p>
            <a:pPr lvl="0"/>
            <a:r>
              <a:rPr lang="en-US" sz="1200" i="1" dirty="0">
                <a:solidFill>
                  <a:srgbClr val="0000FF"/>
                </a:solidFill>
              </a:rPr>
              <a:t>OK, </a:t>
            </a:r>
            <a:r>
              <a:rPr lang="en-US" sz="1200" i="1" dirty="0" err="1">
                <a:solidFill>
                  <a:srgbClr val="0000FF"/>
                </a:solidFill>
              </a:rPr>
              <a:t>aber</a:t>
            </a:r>
            <a:r>
              <a:rPr lang="en-US" sz="1200" i="1" dirty="0">
                <a:solidFill>
                  <a:srgbClr val="0000FF"/>
                </a:solidFill>
              </a:rPr>
              <a:t> </a:t>
            </a:r>
            <a:r>
              <a:rPr lang="en-US" sz="1200" i="1" dirty="0" err="1">
                <a:solidFill>
                  <a:srgbClr val="0000FF"/>
                </a:solidFill>
              </a:rPr>
              <a:t>warum</a:t>
            </a:r>
            <a:r>
              <a:rPr lang="en-US" sz="1200" i="1" dirty="0">
                <a:solidFill>
                  <a:srgbClr val="0000FF"/>
                </a:solidFill>
              </a:rPr>
              <a:t> </a:t>
            </a:r>
            <a:r>
              <a:rPr lang="en-US" sz="1200" i="1" dirty="0" err="1">
                <a:solidFill>
                  <a:srgbClr val="0000FF"/>
                </a:solidFill>
              </a:rPr>
              <a:t>stehen</a:t>
            </a:r>
            <a:r>
              <a:rPr lang="en-US" sz="1200" i="1" dirty="0">
                <a:solidFill>
                  <a:srgbClr val="0000FF"/>
                </a:solidFill>
              </a:rPr>
              <a:t> die </a:t>
            </a:r>
            <a:r>
              <a:rPr lang="el-GR" sz="1200" i="1" dirty="0">
                <a:solidFill>
                  <a:srgbClr val="0000FF"/>
                </a:solidFill>
                <a:latin typeface="Noto Sans Symbols"/>
                <a:ea typeface="Noto Sans Symbols"/>
                <a:cs typeface="Noto Sans Symbols"/>
                <a:sym typeface="Noto Sans Symbols"/>
              </a:rPr>
              <a:t>β</a:t>
            </a:r>
            <a:r>
              <a:rPr lang="el-GR" sz="1200" i="1" dirty="0">
                <a:solidFill>
                  <a:srgbClr val="0000FF"/>
                </a:solidFill>
              </a:rPr>
              <a:t>-</a:t>
            </a:r>
            <a:r>
              <a:rPr lang="en-US" sz="1200" i="1" dirty="0">
                <a:solidFill>
                  <a:srgbClr val="0000FF"/>
                </a:solidFill>
              </a:rPr>
              <a:t>Blocker </a:t>
            </a:r>
            <a:r>
              <a:rPr lang="en-US" sz="1200" i="1" dirty="0" err="1">
                <a:solidFill>
                  <a:srgbClr val="0000FF"/>
                </a:solidFill>
              </a:rPr>
              <a:t>vor</a:t>
            </a:r>
            <a:r>
              <a:rPr lang="en-US" sz="1200" i="1" dirty="0">
                <a:solidFill>
                  <a:srgbClr val="0000FF"/>
                </a:solidFill>
              </a:rPr>
              <a:t> den </a:t>
            </a:r>
            <a:r>
              <a:rPr lang="en-US" sz="1200" i="1" dirty="0" err="1">
                <a:solidFill>
                  <a:srgbClr val="0000FF"/>
                </a:solidFill>
              </a:rPr>
              <a:t>selektiven</a:t>
            </a:r>
            <a:r>
              <a:rPr lang="en-US" sz="1200" i="1" dirty="0">
                <a:solidFill>
                  <a:srgbClr val="0000FF"/>
                </a:solidFill>
              </a:rPr>
              <a:t> </a:t>
            </a:r>
            <a:r>
              <a:rPr lang="en-US" sz="1200" i="1" dirty="0">
                <a:solidFill>
                  <a:srgbClr val="0000FF"/>
                </a:solidFill>
                <a:latin typeface="Noto Sans Symbols"/>
                <a:ea typeface="Noto Sans Symbols"/>
                <a:cs typeface="Noto Sans Symbols"/>
                <a:sym typeface="Noto Sans Symbols"/>
              </a:rPr>
              <a:t>alpha-</a:t>
            </a:r>
            <a:r>
              <a:rPr lang="en-US" sz="1200" i="1" dirty="0" err="1">
                <a:solidFill>
                  <a:srgbClr val="0000FF"/>
                </a:solidFill>
                <a:latin typeface="Noto Sans Symbols"/>
                <a:ea typeface="Noto Sans Symbols"/>
                <a:cs typeface="Noto Sans Symbols"/>
                <a:sym typeface="Noto Sans Symbols"/>
              </a:rPr>
              <a:t>Agonisten</a:t>
            </a:r>
            <a:r>
              <a:rPr lang="en-US" sz="1200" i="1" dirty="0">
                <a:solidFill>
                  <a:srgbClr val="0000FF"/>
                </a:solidFill>
              </a:rPr>
              <a:t>? </a:t>
            </a:r>
            <a:r>
              <a:rPr lang="en-US" sz="1200" i="1" dirty="0" err="1">
                <a:solidFill>
                  <a:srgbClr val="0000FF"/>
                </a:solidFill>
              </a:rPr>
              <a:t>Soweit</a:t>
            </a:r>
            <a:r>
              <a:rPr lang="en-US" sz="1200" i="1" dirty="0">
                <a:solidFill>
                  <a:srgbClr val="0000FF"/>
                </a:solidFill>
              </a:rPr>
              <a:t> ich </a:t>
            </a:r>
            <a:r>
              <a:rPr lang="en-US" sz="1200" i="1" dirty="0" err="1">
                <a:solidFill>
                  <a:srgbClr val="0000FF"/>
                </a:solidFill>
              </a:rPr>
              <a:t>mich</a:t>
            </a:r>
            <a:r>
              <a:rPr lang="en-US" sz="1200" i="1" dirty="0">
                <a:solidFill>
                  <a:srgbClr val="0000FF"/>
                </a:solidFill>
              </a:rPr>
              <a:t> </a:t>
            </a:r>
            <a:r>
              <a:rPr lang="en-US" sz="1200" i="1" dirty="0" err="1">
                <a:solidFill>
                  <a:srgbClr val="0000FF"/>
                </a:solidFill>
              </a:rPr>
              <a:t>erinnere</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beide</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im</a:t>
            </a:r>
            <a:r>
              <a:rPr lang="en-US" sz="1200" i="1" dirty="0">
                <a:solidFill>
                  <a:srgbClr val="0000FF"/>
                </a:solidFill>
              </a:rPr>
              <a:t> </a:t>
            </a:r>
            <a:r>
              <a:rPr lang="en-US" sz="1200" i="1" dirty="0" err="1">
                <a:solidFill>
                  <a:srgbClr val="0000FF"/>
                </a:solidFill>
              </a:rPr>
              <a:t>Bereich</a:t>
            </a:r>
            <a:r>
              <a:rPr lang="en-US" sz="1200" i="1" dirty="0">
                <a:solidFill>
                  <a:srgbClr val="0000FF"/>
                </a:solidFill>
              </a:rPr>
              <a:t> von 20–30 %.</a:t>
            </a:r>
            <a:endParaRPr lang="en-US" sz="1600" i="1" dirty="0">
              <a:solidFill>
                <a:srgbClr val="FFFF00"/>
              </a:solidFill>
            </a:endParaRPr>
          </a:p>
          <a:p>
            <a:pPr marL="0" marR="0" lvl="0" indent="0" algn="l" rtl="0">
              <a:spcBef>
                <a:spcPts val="0"/>
              </a:spcBef>
              <a:spcAft>
                <a:spcPts val="0"/>
              </a:spcAft>
              <a:buNone/>
            </a:pPr>
            <a:r>
              <a:rPr lang="en-US" sz="1200" dirty="0">
                <a:solidFill>
                  <a:srgbClr val="0000FF"/>
                </a:solidFill>
              </a:rPr>
              <a:t>Das </a:t>
            </a:r>
            <a:r>
              <a:rPr lang="en-US" sz="1200" dirty="0" err="1">
                <a:solidFill>
                  <a:srgbClr val="0000FF"/>
                </a:solidFill>
              </a:rPr>
              <a:t>stimmt</a:t>
            </a:r>
            <a:r>
              <a:rPr lang="en-US" sz="1200" dirty="0">
                <a:solidFill>
                  <a:srgbClr val="0000FF"/>
                </a:solidFill>
              </a:rPr>
              <a:t> – </a:t>
            </a:r>
            <a:r>
              <a:rPr lang="en-US" sz="1200" dirty="0" err="1">
                <a:solidFill>
                  <a:srgbClr val="0000FF"/>
                </a:solidFill>
              </a:rPr>
              <a:t>ihre</a:t>
            </a:r>
            <a:r>
              <a:rPr lang="en-US" sz="1200" dirty="0">
                <a:solidFill>
                  <a:srgbClr val="0000FF"/>
                </a:solidFill>
              </a:rPr>
              <a:t> </a:t>
            </a:r>
            <a:r>
              <a:rPr lang="en-US" sz="1200" dirty="0" err="1">
                <a:solidFill>
                  <a:srgbClr val="0000FF"/>
                </a:solidFill>
              </a:rPr>
              <a:t>Wirksamkeit</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zum</a:t>
            </a:r>
            <a:r>
              <a:rPr lang="en-US" sz="1200" dirty="0">
                <a:solidFill>
                  <a:srgbClr val="0000FF"/>
                </a:solidFill>
              </a:rPr>
              <a:t> </a:t>
            </a:r>
            <a:r>
              <a:rPr lang="en-US" sz="1200" dirty="0" err="1">
                <a:solidFill>
                  <a:srgbClr val="0000FF"/>
                </a:solidFill>
              </a:rPr>
              <a:t>Zeitpunkt</a:t>
            </a:r>
            <a:r>
              <a:rPr lang="en-US" sz="1200" dirty="0">
                <a:solidFill>
                  <a:srgbClr val="0000FF"/>
                </a:solidFill>
              </a:rPr>
              <a:t> der </a:t>
            </a:r>
            <a:r>
              <a:rPr lang="en-US" sz="1200" b="1" dirty="0" err="1">
                <a:solidFill>
                  <a:srgbClr val="0000FF"/>
                </a:solidFill>
              </a:rPr>
              <a:t>maximalen</a:t>
            </a:r>
            <a:r>
              <a:rPr lang="en-US" sz="1200" b="1" dirty="0">
                <a:solidFill>
                  <a:srgbClr val="0000FF"/>
                </a:solidFill>
              </a:rPr>
              <a:t> </a:t>
            </a:r>
            <a:r>
              <a:rPr lang="en-US" sz="1200" b="1" dirty="0" err="1">
                <a:solidFill>
                  <a:srgbClr val="0000FF"/>
                </a:solidFill>
              </a:rPr>
              <a:t>Wirkung</a:t>
            </a:r>
            <a:r>
              <a:rPr lang="en-US" sz="1200" b="1" dirty="0">
                <a:solidFill>
                  <a:srgbClr val="0000FF"/>
                </a:solidFill>
              </a:rPr>
              <a:t> (Peak)</a:t>
            </a:r>
            <a:r>
              <a:rPr lang="en-US" sz="1200" dirty="0">
                <a:solidFill>
                  <a:srgbClr val="0000FF"/>
                </a:solidFill>
              </a:rPr>
              <a:t> </a:t>
            </a:r>
            <a:r>
              <a:rPr lang="en-US" sz="1200" dirty="0" err="1">
                <a:solidFill>
                  <a:srgbClr val="0000FF"/>
                </a:solidFill>
              </a:rPr>
              <a:t>gleich</a:t>
            </a:r>
            <a:r>
              <a:rPr lang="en-US" sz="1200" dirty="0">
                <a:solidFill>
                  <a:srgbClr val="0000FF"/>
                </a:solidFill>
              </a:rPr>
              <a:t>. Zum </a:t>
            </a:r>
            <a:r>
              <a:rPr lang="en-US" sz="1200" b="1" dirty="0" err="1">
                <a:solidFill>
                  <a:srgbClr val="0000FF"/>
                </a:solidFill>
              </a:rPr>
              <a:t>Zeitpunkt</a:t>
            </a:r>
            <a:r>
              <a:rPr lang="en-US" sz="1200" b="1" dirty="0">
                <a:solidFill>
                  <a:srgbClr val="0000FF"/>
                </a:solidFill>
              </a:rPr>
              <a:t> der </a:t>
            </a:r>
            <a:r>
              <a:rPr lang="en-US" sz="1200" b="1" dirty="0" err="1">
                <a:solidFill>
                  <a:srgbClr val="0000FF"/>
                </a:solidFill>
              </a:rPr>
              <a:t>geringsten</a:t>
            </a:r>
            <a:r>
              <a:rPr lang="en-US" sz="1200" b="1" dirty="0">
                <a:solidFill>
                  <a:srgbClr val="0000FF"/>
                </a:solidFill>
              </a:rPr>
              <a:t> </a:t>
            </a:r>
            <a:r>
              <a:rPr lang="en-US" sz="1200" b="1" dirty="0" err="1">
                <a:solidFill>
                  <a:srgbClr val="0000FF"/>
                </a:solidFill>
              </a:rPr>
              <a:t>Wirkung</a:t>
            </a:r>
            <a:r>
              <a:rPr lang="en-US" sz="1200" b="1" dirty="0">
                <a:solidFill>
                  <a:srgbClr val="0000FF"/>
                </a:solidFill>
              </a:rPr>
              <a:t> </a:t>
            </a:r>
            <a:r>
              <a:rPr lang="en-US" sz="1200" dirty="0" err="1">
                <a:solidFill>
                  <a:srgbClr val="0000FF"/>
                </a:solidFill>
              </a:rPr>
              <a:t>vor</a:t>
            </a:r>
            <a:r>
              <a:rPr lang="en-US" sz="1200" dirty="0">
                <a:solidFill>
                  <a:srgbClr val="0000FF"/>
                </a:solidFill>
              </a:rPr>
              <a:t> der </a:t>
            </a:r>
            <a:r>
              <a:rPr lang="en-US" sz="1200" dirty="0" err="1">
                <a:solidFill>
                  <a:srgbClr val="0000FF"/>
                </a:solidFill>
              </a:rPr>
              <a:t>nächsten</a:t>
            </a:r>
            <a:r>
              <a:rPr lang="en-US" sz="1200" dirty="0">
                <a:solidFill>
                  <a:srgbClr val="0000FF"/>
                </a:solidFill>
              </a:rPr>
              <a:t> </a:t>
            </a:r>
            <a:r>
              <a:rPr lang="en-US" sz="1200" dirty="0" err="1">
                <a:solidFill>
                  <a:srgbClr val="0000FF"/>
                </a:solidFill>
              </a:rPr>
              <a:t>Dosis</a:t>
            </a:r>
            <a:r>
              <a:rPr lang="en-US" sz="1200" dirty="0">
                <a:solidFill>
                  <a:srgbClr val="0000FF"/>
                </a:solidFill>
              </a:rPr>
              <a:t> </a:t>
            </a:r>
            <a:r>
              <a:rPr lang="en-US" sz="1200" b="1" dirty="0">
                <a:solidFill>
                  <a:srgbClr val="0000FF"/>
                </a:solidFill>
              </a:rPr>
              <a:t>(Trough) </a:t>
            </a:r>
            <a:r>
              <a:rPr lang="en-US" sz="1200" dirty="0">
                <a:solidFill>
                  <a:srgbClr val="0000FF"/>
                </a:solidFill>
              </a:rPr>
              <a:t>(</a:t>
            </a:r>
            <a:r>
              <a:rPr lang="en-US" sz="1200" dirty="0" err="1">
                <a:solidFill>
                  <a:srgbClr val="0000FF"/>
                </a:solidFill>
              </a:rPr>
              <a:t>erzielen</a:t>
            </a:r>
            <a:r>
              <a:rPr lang="en-US" sz="1200" dirty="0">
                <a:solidFill>
                  <a:srgbClr val="0000FF"/>
                </a:solidFill>
              </a:rPr>
              <a:t> Betablocker </a:t>
            </a:r>
            <a:r>
              <a:rPr lang="en-US" sz="1200" dirty="0" err="1">
                <a:solidFill>
                  <a:srgbClr val="0000FF"/>
                </a:solidFill>
              </a:rPr>
              <a:t>jedoch</a:t>
            </a:r>
            <a:r>
              <a:rPr lang="en-US" sz="1200" dirty="0">
                <a:solidFill>
                  <a:srgbClr val="0000FF"/>
                </a:solidFill>
              </a:rPr>
              <a:t> </a:t>
            </a:r>
            <a:r>
              <a:rPr lang="en-US" sz="1200" dirty="0" err="1">
                <a:solidFill>
                  <a:srgbClr val="0000FF"/>
                </a:solidFill>
              </a:rPr>
              <a:t>etwas</a:t>
            </a:r>
            <a:r>
              <a:rPr lang="en-US" sz="1200" dirty="0">
                <a:solidFill>
                  <a:srgbClr val="0000FF"/>
                </a:solidFill>
              </a:rPr>
              <a:t> </a:t>
            </a:r>
            <a:r>
              <a:rPr lang="en-US" sz="1200" dirty="0" err="1">
                <a:solidFill>
                  <a:srgbClr val="0000FF"/>
                </a:solidFill>
              </a:rPr>
              <a:t>niedrigere</a:t>
            </a:r>
            <a:r>
              <a:rPr lang="en-US" sz="1200" dirty="0">
                <a:solidFill>
                  <a:srgbClr val="0000FF"/>
                </a:solidFill>
              </a:rPr>
              <a:t> </a:t>
            </a:r>
            <a:r>
              <a:rPr lang="en-US" sz="1200" dirty="0" err="1">
                <a:solidFill>
                  <a:srgbClr val="0000FF"/>
                </a:solidFill>
              </a:rPr>
              <a:t>Augeninnendruckwerte</a:t>
            </a:r>
            <a:r>
              <a:rPr lang="en-US" sz="1200" dirty="0">
                <a:solidFill>
                  <a:srgbClr val="0000FF"/>
                </a:solidFill>
              </a:rPr>
              <a:t> und </a:t>
            </a:r>
            <a:r>
              <a:rPr lang="en-US" sz="1200" dirty="0" err="1">
                <a:solidFill>
                  <a:srgbClr val="0000FF"/>
                </a:solidFill>
              </a:rPr>
              <a:t>sind</a:t>
            </a:r>
            <a:r>
              <a:rPr lang="en-US" sz="1200" dirty="0">
                <a:solidFill>
                  <a:srgbClr val="0000FF"/>
                </a:solidFill>
              </a:rPr>
              <a:t> </a:t>
            </a:r>
            <a:r>
              <a:rPr lang="en-US" sz="1200" dirty="0" err="1">
                <a:solidFill>
                  <a:srgbClr val="0000FF"/>
                </a:solidFill>
              </a:rPr>
              <a:t>daher</a:t>
            </a:r>
            <a:r>
              <a:rPr lang="en-US" sz="1200" dirty="0">
                <a:solidFill>
                  <a:srgbClr val="0000FF"/>
                </a:solidFill>
              </a:rPr>
              <a:t> in </a:t>
            </a:r>
            <a:r>
              <a:rPr lang="en-US" sz="1200" dirty="0" err="1">
                <a:solidFill>
                  <a:srgbClr val="0000FF"/>
                </a:solidFill>
              </a:rPr>
              <a:t>dieser</a:t>
            </a:r>
            <a:r>
              <a:rPr lang="en-US" sz="1200" dirty="0">
                <a:solidFill>
                  <a:srgbClr val="0000FF"/>
                </a:solidFill>
              </a:rPr>
              <a:t> </a:t>
            </a:r>
            <a:r>
              <a:rPr lang="en-US" sz="1200" dirty="0" err="1">
                <a:solidFill>
                  <a:srgbClr val="0000FF"/>
                </a:solidFill>
              </a:rPr>
              <a:t>Hinsicht</a:t>
            </a:r>
            <a:r>
              <a:rPr lang="en-US" sz="1200" dirty="0">
                <a:solidFill>
                  <a:srgbClr val="0000FF"/>
                </a:solidFill>
              </a:rPr>
              <a:t> </a:t>
            </a:r>
            <a:r>
              <a:rPr lang="en-US" sz="1200" dirty="0" err="1">
                <a:solidFill>
                  <a:srgbClr val="0000FF"/>
                </a:solidFill>
              </a:rPr>
              <a:t>überlegen</a:t>
            </a:r>
            <a:r>
              <a:rPr lang="en-US" sz="1200" dirty="0">
                <a:solidFill>
                  <a:srgbClr val="0000FF"/>
                </a:solidFill>
              </a:rPr>
              <a:t>.</a:t>
            </a:r>
            <a:endParaRPr dirty="0"/>
          </a:p>
        </p:txBody>
      </p:sp>
      <p:sp>
        <p:nvSpPr>
          <p:cNvPr id="2501" name="Google Shape;2501;p122"/>
          <p:cNvSpPr/>
          <p:nvPr/>
        </p:nvSpPr>
        <p:spPr>
          <a:xfrm>
            <a:off x="2220912" y="3896996"/>
            <a:ext cx="2409825" cy="19392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2502" name="Google Shape;2502;p122"/>
          <p:cNvSpPr/>
          <p:nvPr/>
        </p:nvSpPr>
        <p:spPr>
          <a:xfrm>
            <a:off x="5714999" y="3712683"/>
            <a:ext cx="1941723" cy="18431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506"/>
        <p:cNvGrpSpPr/>
        <p:nvPr/>
      </p:nvGrpSpPr>
      <p:grpSpPr>
        <a:xfrm>
          <a:off x="0" y="0"/>
          <a:ext cx="0" cy="0"/>
          <a:chOff x="0" y="0"/>
          <a:chExt cx="0" cy="0"/>
        </a:xfrm>
      </p:grpSpPr>
      <p:sp>
        <p:nvSpPr>
          <p:cNvPr id="2507" name="Google Shape;2507;p12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508" name="Google Shape;2508;p12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BFBFBF"/>
                </a:solidFill>
              </a:rPr>
              <a:t>	</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r>
              <a:rPr lang="en-US" sz="1200" dirty="0">
                <a:solidFill>
                  <a:srgbClr val="BFBFBF"/>
                </a:solidFill>
              </a:rPr>
              <a:t>	</a:t>
            </a:r>
            <a:endParaRPr sz="1800" b="1"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509" name="Google Shape;2509;p12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510" name="Google Shape;2510;p12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106</a:t>
            </a:fld>
            <a:endParaRPr sz="1000">
              <a:solidFill>
                <a:schemeClr val="dk1"/>
              </a:solidFill>
              <a:latin typeface="Arial"/>
              <a:ea typeface="Arial"/>
              <a:cs typeface="Arial"/>
              <a:sym typeface="Arial"/>
            </a:endParaRPr>
          </a:p>
        </p:txBody>
      </p:sp>
      <p:sp>
        <p:nvSpPr>
          <p:cNvPr id="2511" name="Google Shape;2511;p123"/>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1) 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b="1"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3) </a:t>
            </a:r>
            <a:r>
              <a:rPr lang="en-US" sz="1200" b="1" dirty="0" err="1">
                <a:solidFill>
                  <a:srgbClr val="0000FF"/>
                </a:solidFill>
                <a:latin typeface="Arial"/>
                <a:ea typeface="Arial"/>
                <a:cs typeface="Arial"/>
                <a:sym typeface="Arial"/>
              </a:rPr>
              <a:t>Selektive</a:t>
            </a:r>
            <a:r>
              <a:rPr lang="en-US" sz="1200" b="1" dirty="0">
                <a:solidFill>
                  <a:srgbClr val="0000FF"/>
                </a:solidFill>
                <a:latin typeface="Arial"/>
                <a:ea typeface="Arial"/>
                <a:cs typeface="Arial"/>
                <a:sym typeface="Arial"/>
              </a:rPr>
              <a:t> </a:t>
            </a:r>
            <a:r>
              <a:rPr lang="en-US" sz="1200" b="1" dirty="0">
                <a:solidFill>
                  <a:srgbClr val="0000FF"/>
                </a:solidFill>
                <a:latin typeface="Noto Sans Symbols"/>
                <a:ea typeface="Noto Sans Symbols"/>
                <a:cs typeface="Noto Sans Symbols"/>
                <a:sym typeface="Noto Sans Symbols"/>
              </a:rPr>
              <a:t>alpha-</a:t>
            </a:r>
            <a:r>
              <a:rPr lang="en-US" sz="1200" b="1" dirty="0" err="1">
                <a:solidFill>
                  <a:srgbClr val="0000FF"/>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rgbClr val="B2B2B2"/>
              </a:buClr>
              <a:buSzPts val="1200"/>
              <a:buFont typeface="Noto Sans Symbols"/>
              <a:buNone/>
            </a:pPr>
            <a:r>
              <a:rPr lang="en-US" sz="1200" dirty="0">
                <a:solidFill>
                  <a:srgbClr val="B2B2B2"/>
                </a:solidFill>
                <a:latin typeface="Arial"/>
                <a:ea typeface="Arial"/>
                <a:cs typeface="Arial"/>
                <a:sym typeface="Arial"/>
              </a:rPr>
              <a:t>4) CAI</a:t>
            </a:r>
            <a:endParaRPr dirty="0"/>
          </a:p>
        </p:txBody>
      </p:sp>
      <p:cxnSp>
        <p:nvCxnSpPr>
          <p:cNvPr id="2512" name="Google Shape;2512;p123"/>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515" name="Google Shape;2515;p123"/>
          <p:cNvCxnSpPr/>
          <p:nvPr/>
        </p:nvCxnSpPr>
        <p:spPr>
          <a:xfrm rot="10800000">
            <a:off x="3698875" y="1981200"/>
            <a:ext cx="492125" cy="0"/>
          </a:xfrm>
          <a:prstGeom prst="straightConnector1">
            <a:avLst/>
          </a:prstGeom>
          <a:noFill/>
          <a:ln w="9525" cap="flat" cmpd="sng">
            <a:solidFill>
              <a:schemeClr val="dk1"/>
            </a:solidFill>
            <a:prstDash val="solid"/>
            <a:round/>
            <a:headEnd type="none" w="sm" len="sm"/>
            <a:tailEnd type="triangle" w="med" len="med"/>
          </a:ln>
        </p:spPr>
      </p:cxnSp>
      <p:sp>
        <p:nvSpPr>
          <p:cNvPr id="2516" name="Google Shape;2516;p123"/>
          <p:cNvSpPr txBox="1"/>
          <p:nvPr/>
        </p:nvSpPr>
        <p:spPr>
          <a:xfrm>
            <a:off x="3686175" y="3602038"/>
            <a:ext cx="5249863" cy="120015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a:t>
            </a:r>
            <a:r>
              <a:rPr lang="en-US" sz="1200">
                <a:solidFill>
                  <a:srgbClr val="BFBFBF"/>
                </a:solidFill>
                <a:latin typeface="Noto Sans Symbols"/>
                <a:ea typeface="Noto Sans Symbols"/>
                <a:cs typeface="Noto Sans Symbols"/>
                <a:sym typeface="Noto Sans Symbols"/>
              </a:rPr>
              <a:t>εννεν</a:t>
            </a:r>
            <a:r>
              <a:rPr lang="en-US" sz="1200">
                <a:solidFill>
                  <a:srgbClr val="BFBFBF"/>
                </a:solidFill>
                <a:latin typeface="Arial"/>
                <a:ea typeface="Arial"/>
                <a:cs typeface="Arial"/>
                <a:sym typeface="Arial"/>
              </a:rPr>
              <a:t> Sie zwei Gründe, warum PGAs den Betablockern überlegen sind:</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1) Im Durchschnitt etwas bessere Senkung des Augeninnendrucks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2) Bessere 24-</a:t>
            </a:r>
            <a:r>
              <a:rPr lang="en-US" sz="1200" baseline="30000">
                <a:solidFill>
                  <a:srgbClr val="BFBFBF"/>
                </a:solidFill>
                <a:latin typeface="Arial"/>
                <a:ea typeface="Arial"/>
                <a:cs typeface="Arial"/>
                <a:sym typeface="Arial"/>
              </a:rPr>
              <a:t>o</a:t>
            </a:r>
            <a:r>
              <a:rPr lang="en-US" sz="1200">
                <a:solidFill>
                  <a:srgbClr val="BFBFBF"/>
                </a:solidFill>
                <a:latin typeface="Arial"/>
                <a:ea typeface="Arial"/>
                <a:cs typeface="Arial"/>
                <a:sym typeface="Arial"/>
              </a:rPr>
              <a:t> e Augeninnendruckkontrolle (die Wirksamkeit </a:t>
            </a:r>
            <a:r>
              <a:rPr lang="en-US" sz="1200">
                <a:solidFill>
                  <a:srgbClr val="BFBFBF"/>
                </a:solidFill>
                <a:latin typeface="Noto Sans Symbols"/>
                <a:ea typeface="Noto Sans Symbols"/>
                <a:cs typeface="Noto Sans Symbols"/>
                <a:sym typeface="Noto Sans Symbols"/>
              </a:rPr>
              <a:t>ϖον </a:t>
            </a:r>
            <a:r>
              <a:rPr lang="en-US" sz="1200">
                <a:solidFill>
                  <a:srgbClr val="BFBFBF"/>
                </a:solidFill>
                <a:latin typeface="Arial"/>
                <a:ea typeface="Arial"/>
                <a:cs typeface="Arial"/>
                <a:sym typeface="Arial"/>
              </a:rPr>
              <a:t>Betablockern lässt</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während des Schlafs)</a:t>
            </a:r>
            <a:endParaRPr/>
          </a:p>
        </p:txBody>
      </p:sp>
      <p:sp>
        <p:nvSpPr>
          <p:cNvPr id="2517" name="Google Shape;2517;p123"/>
          <p:cNvSpPr txBox="1"/>
          <p:nvPr/>
        </p:nvSpPr>
        <p:spPr>
          <a:xfrm>
            <a:off x="2148199" y="3326294"/>
            <a:ext cx="6791100" cy="948978"/>
          </a:xfrm>
          <a:prstGeom prst="rect">
            <a:avLst/>
          </a:prstGeom>
          <a:solidFill>
            <a:srgbClr val="FFFF00"/>
          </a:solidFill>
          <a:ln>
            <a:noFill/>
          </a:ln>
        </p:spPr>
        <p:txBody>
          <a:bodyPr spcFirstLastPara="1" wrap="square" lIns="25400" tIns="12700" rIns="25400" bIns="12700" anchor="t" anchorCtr="0">
            <a:spAutoFit/>
          </a:bodyPr>
          <a:lstStyle/>
          <a:p>
            <a:pPr lvl="0"/>
            <a:r>
              <a:rPr lang="en-US" sz="1200" i="1" dirty="0">
                <a:solidFill>
                  <a:srgbClr val="0000FF"/>
                </a:solidFill>
              </a:rPr>
              <a:t>OK, </a:t>
            </a:r>
            <a:r>
              <a:rPr lang="en-US" sz="1200" i="1" dirty="0" err="1">
                <a:solidFill>
                  <a:srgbClr val="0000FF"/>
                </a:solidFill>
              </a:rPr>
              <a:t>aber</a:t>
            </a:r>
            <a:r>
              <a:rPr lang="en-US" sz="1200" i="1" dirty="0">
                <a:solidFill>
                  <a:srgbClr val="0000FF"/>
                </a:solidFill>
              </a:rPr>
              <a:t> </a:t>
            </a:r>
            <a:r>
              <a:rPr lang="en-US" sz="1200" i="1" dirty="0" err="1">
                <a:solidFill>
                  <a:srgbClr val="0000FF"/>
                </a:solidFill>
              </a:rPr>
              <a:t>warum</a:t>
            </a:r>
            <a:r>
              <a:rPr lang="en-US" sz="1200" i="1" dirty="0">
                <a:solidFill>
                  <a:srgbClr val="0000FF"/>
                </a:solidFill>
              </a:rPr>
              <a:t> </a:t>
            </a:r>
            <a:r>
              <a:rPr lang="en-US" sz="1200" i="1" dirty="0" err="1">
                <a:solidFill>
                  <a:srgbClr val="0000FF"/>
                </a:solidFill>
              </a:rPr>
              <a:t>stehen</a:t>
            </a:r>
            <a:r>
              <a:rPr lang="en-US" sz="1200" i="1" dirty="0">
                <a:solidFill>
                  <a:srgbClr val="0000FF"/>
                </a:solidFill>
              </a:rPr>
              <a:t> die </a:t>
            </a:r>
            <a:r>
              <a:rPr lang="el-GR" sz="1200" i="1" dirty="0">
                <a:solidFill>
                  <a:srgbClr val="0000FF"/>
                </a:solidFill>
                <a:latin typeface="Noto Sans Symbols"/>
                <a:ea typeface="Noto Sans Symbols"/>
                <a:cs typeface="Noto Sans Symbols"/>
                <a:sym typeface="Noto Sans Symbols"/>
              </a:rPr>
              <a:t>β</a:t>
            </a:r>
            <a:r>
              <a:rPr lang="el-GR" sz="1200" i="1" dirty="0">
                <a:solidFill>
                  <a:srgbClr val="0000FF"/>
                </a:solidFill>
              </a:rPr>
              <a:t>-</a:t>
            </a:r>
            <a:r>
              <a:rPr lang="en-US" sz="1200" i="1" dirty="0">
                <a:solidFill>
                  <a:srgbClr val="0000FF"/>
                </a:solidFill>
              </a:rPr>
              <a:t>Blocker </a:t>
            </a:r>
            <a:r>
              <a:rPr lang="en-US" sz="1200" i="1" dirty="0" err="1">
                <a:solidFill>
                  <a:srgbClr val="0000FF"/>
                </a:solidFill>
              </a:rPr>
              <a:t>vor</a:t>
            </a:r>
            <a:r>
              <a:rPr lang="en-US" sz="1200" i="1" dirty="0">
                <a:solidFill>
                  <a:srgbClr val="0000FF"/>
                </a:solidFill>
              </a:rPr>
              <a:t> den </a:t>
            </a:r>
            <a:r>
              <a:rPr lang="en-US" sz="1200" i="1" dirty="0" err="1">
                <a:solidFill>
                  <a:srgbClr val="0000FF"/>
                </a:solidFill>
              </a:rPr>
              <a:t>selektiven</a:t>
            </a:r>
            <a:r>
              <a:rPr lang="en-US" sz="1200" i="1" dirty="0">
                <a:solidFill>
                  <a:srgbClr val="0000FF"/>
                </a:solidFill>
              </a:rPr>
              <a:t> </a:t>
            </a:r>
            <a:r>
              <a:rPr lang="en-US" sz="1200" i="1" dirty="0">
                <a:solidFill>
                  <a:srgbClr val="0000FF"/>
                </a:solidFill>
                <a:latin typeface="Noto Sans Symbols"/>
                <a:ea typeface="Noto Sans Symbols"/>
                <a:cs typeface="Noto Sans Symbols"/>
                <a:sym typeface="Noto Sans Symbols"/>
              </a:rPr>
              <a:t>alpha-</a:t>
            </a:r>
            <a:r>
              <a:rPr lang="en-US" sz="1200" i="1" dirty="0" err="1">
                <a:solidFill>
                  <a:srgbClr val="0000FF"/>
                </a:solidFill>
                <a:latin typeface="Noto Sans Symbols"/>
                <a:ea typeface="Noto Sans Symbols"/>
                <a:cs typeface="Noto Sans Symbols"/>
                <a:sym typeface="Noto Sans Symbols"/>
              </a:rPr>
              <a:t>Agonisten</a:t>
            </a:r>
            <a:r>
              <a:rPr lang="en-US" sz="1200" i="1" dirty="0">
                <a:solidFill>
                  <a:srgbClr val="0000FF"/>
                </a:solidFill>
              </a:rPr>
              <a:t>? </a:t>
            </a:r>
            <a:r>
              <a:rPr lang="en-US" sz="1200" i="1" dirty="0" err="1">
                <a:solidFill>
                  <a:srgbClr val="0000FF"/>
                </a:solidFill>
              </a:rPr>
              <a:t>Soweit</a:t>
            </a:r>
            <a:r>
              <a:rPr lang="en-US" sz="1200" i="1" dirty="0">
                <a:solidFill>
                  <a:srgbClr val="0000FF"/>
                </a:solidFill>
              </a:rPr>
              <a:t> ich </a:t>
            </a:r>
            <a:r>
              <a:rPr lang="en-US" sz="1200" i="1" dirty="0" err="1">
                <a:solidFill>
                  <a:srgbClr val="0000FF"/>
                </a:solidFill>
              </a:rPr>
              <a:t>mich</a:t>
            </a:r>
            <a:r>
              <a:rPr lang="en-US" sz="1200" i="1" dirty="0">
                <a:solidFill>
                  <a:srgbClr val="0000FF"/>
                </a:solidFill>
              </a:rPr>
              <a:t> </a:t>
            </a:r>
            <a:r>
              <a:rPr lang="en-US" sz="1200" i="1" dirty="0" err="1">
                <a:solidFill>
                  <a:srgbClr val="0000FF"/>
                </a:solidFill>
              </a:rPr>
              <a:t>erinnere</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beide</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im</a:t>
            </a:r>
            <a:r>
              <a:rPr lang="en-US" sz="1200" i="1" dirty="0">
                <a:solidFill>
                  <a:srgbClr val="0000FF"/>
                </a:solidFill>
              </a:rPr>
              <a:t> </a:t>
            </a:r>
            <a:r>
              <a:rPr lang="en-US" sz="1200" i="1" dirty="0" err="1">
                <a:solidFill>
                  <a:srgbClr val="0000FF"/>
                </a:solidFill>
              </a:rPr>
              <a:t>Bereich</a:t>
            </a:r>
            <a:r>
              <a:rPr lang="en-US" sz="1200" i="1" dirty="0">
                <a:solidFill>
                  <a:srgbClr val="0000FF"/>
                </a:solidFill>
              </a:rPr>
              <a:t> von 20–30 %.</a:t>
            </a:r>
            <a:endParaRPr lang="en-US" sz="1600" i="1" dirty="0">
              <a:solidFill>
                <a:srgbClr val="FFFF00"/>
              </a:solidFill>
            </a:endParaRPr>
          </a:p>
          <a:p>
            <a:pPr lvl="0"/>
            <a:r>
              <a:rPr lang="en-US" sz="1200" dirty="0">
                <a:solidFill>
                  <a:srgbClr val="0000FF"/>
                </a:solidFill>
              </a:rPr>
              <a:t>Das </a:t>
            </a:r>
            <a:r>
              <a:rPr lang="en-US" sz="1200" dirty="0" err="1">
                <a:solidFill>
                  <a:srgbClr val="0000FF"/>
                </a:solidFill>
              </a:rPr>
              <a:t>stimmt</a:t>
            </a:r>
            <a:r>
              <a:rPr lang="en-US" sz="1200" dirty="0">
                <a:solidFill>
                  <a:srgbClr val="0000FF"/>
                </a:solidFill>
              </a:rPr>
              <a:t> – </a:t>
            </a:r>
            <a:r>
              <a:rPr lang="en-US" sz="1200" dirty="0" err="1">
                <a:solidFill>
                  <a:srgbClr val="0000FF"/>
                </a:solidFill>
              </a:rPr>
              <a:t>ihre</a:t>
            </a:r>
            <a:r>
              <a:rPr lang="en-US" sz="1200" dirty="0">
                <a:solidFill>
                  <a:srgbClr val="0000FF"/>
                </a:solidFill>
              </a:rPr>
              <a:t> </a:t>
            </a:r>
            <a:r>
              <a:rPr lang="en-US" sz="1200" dirty="0" err="1">
                <a:solidFill>
                  <a:srgbClr val="0000FF"/>
                </a:solidFill>
              </a:rPr>
              <a:t>Wirksamkeit</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zum</a:t>
            </a:r>
            <a:r>
              <a:rPr lang="en-US" sz="1200" dirty="0">
                <a:solidFill>
                  <a:srgbClr val="0000FF"/>
                </a:solidFill>
              </a:rPr>
              <a:t> </a:t>
            </a:r>
            <a:r>
              <a:rPr lang="en-US" sz="1200" dirty="0" err="1">
                <a:solidFill>
                  <a:srgbClr val="0000FF"/>
                </a:solidFill>
              </a:rPr>
              <a:t>Zeitpunkt</a:t>
            </a:r>
            <a:r>
              <a:rPr lang="en-US" sz="1200" dirty="0">
                <a:solidFill>
                  <a:srgbClr val="0000FF"/>
                </a:solidFill>
              </a:rPr>
              <a:t> der </a:t>
            </a:r>
            <a:r>
              <a:rPr lang="en-US" sz="1200" b="1" dirty="0" err="1">
                <a:solidFill>
                  <a:srgbClr val="0000FF"/>
                </a:solidFill>
              </a:rPr>
              <a:t>maximalen</a:t>
            </a:r>
            <a:r>
              <a:rPr lang="en-US" sz="1200" b="1" dirty="0">
                <a:solidFill>
                  <a:srgbClr val="0000FF"/>
                </a:solidFill>
              </a:rPr>
              <a:t> </a:t>
            </a:r>
            <a:r>
              <a:rPr lang="en-US" sz="1200" b="1" dirty="0" err="1">
                <a:solidFill>
                  <a:srgbClr val="0000FF"/>
                </a:solidFill>
              </a:rPr>
              <a:t>Wirkung</a:t>
            </a:r>
            <a:r>
              <a:rPr lang="en-US" sz="1200" b="1" dirty="0">
                <a:solidFill>
                  <a:srgbClr val="0000FF"/>
                </a:solidFill>
              </a:rPr>
              <a:t> (Peak)</a:t>
            </a:r>
            <a:r>
              <a:rPr lang="en-US" sz="1200" dirty="0">
                <a:solidFill>
                  <a:srgbClr val="0000FF"/>
                </a:solidFill>
              </a:rPr>
              <a:t> </a:t>
            </a:r>
            <a:r>
              <a:rPr lang="en-US" sz="1200" dirty="0" err="1">
                <a:solidFill>
                  <a:srgbClr val="0000FF"/>
                </a:solidFill>
              </a:rPr>
              <a:t>gleich</a:t>
            </a:r>
            <a:r>
              <a:rPr lang="en-US" sz="1200" dirty="0">
                <a:solidFill>
                  <a:srgbClr val="0000FF"/>
                </a:solidFill>
              </a:rPr>
              <a:t>. Zum </a:t>
            </a:r>
            <a:r>
              <a:rPr lang="en-US" sz="1200" b="1" dirty="0" err="1">
                <a:solidFill>
                  <a:srgbClr val="0000FF"/>
                </a:solidFill>
              </a:rPr>
              <a:t>Zeitpunkt</a:t>
            </a:r>
            <a:r>
              <a:rPr lang="en-US" sz="1200" b="1" dirty="0">
                <a:solidFill>
                  <a:srgbClr val="0000FF"/>
                </a:solidFill>
              </a:rPr>
              <a:t> der </a:t>
            </a:r>
            <a:r>
              <a:rPr lang="en-US" sz="1200" b="1" dirty="0" err="1">
                <a:solidFill>
                  <a:srgbClr val="0000FF"/>
                </a:solidFill>
              </a:rPr>
              <a:t>geringsten</a:t>
            </a:r>
            <a:r>
              <a:rPr lang="en-US" sz="1200" b="1" dirty="0">
                <a:solidFill>
                  <a:srgbClr val="0000FF"/>
                </a:solidFill>
              </a:rPr>
              <a:t> </a:t>
            </a:r>
            <a:r>
              <a:rPr lang="en-US" sz="1200" b="1" dirty="0" err="1">
                <a:solidFill>
                  <a:srgbClr val="0000FF"/>
                </a:solidFill>
              </a:rPr>
              <a:t>Wirkung</a:t>
            </a:r>
            <a:r>
              <a:rPr lang="en-US" sz="1200" b="1" dirty="0">
                <a:solidFill>
                  <a:srgbClr val="0000FF"/>
                </a:solidFill>
              </a:rPr>
              <a:t> </a:t>
            </a:r>
            <a:r>
              <a:rPr lang="en-US" sz="1200" dirty="0" err="1">
                <a:solidFill>
                  <a:srgbClr val="0000FF"/>
                </a:solidFill>
              </a:rPr>
              <a:t>vor</a:t>
            </a:r>
            <a:r>
              <a:rPr lang="en-US" sz="1200" dirty="0">
                <a:solidFill>
                  <a:srgbClr val="0000FF"/>
                </a:solidFill>
              </a:rPr>
              <a:t> der </a:t>
            </a:r>
            <a:r>
              <a:rPr lang="en-US" sz="1200" dirty="0" err="1">
                <a:solidFill>
                  <a:srgbClr val="0000FF"/>
                </a:solidFill>
              </a:rPr>
              <a:t>nächsten</a:t>
            </a:r>
            <a:r>
              <a:rPr lang="en-US" sz="1200" dirty="0">
                <a:solidFill>
                  <a:srgbClr val="0000FF"/>
                </a:solidFill>
              </a:rPr>
              <a:t> </a:t>
            </a:r>
            <a:r>
              <a:rPr lang="en-US" sz="1200" dirty="0" err="1">
                <a:solidFill>
                  <a:srgbClr val="0000FF"/>
                </a:solidFill>
              </a:rPr>
              <a:t>Dosis</a:t>
            </a:r>
            <a:r>
              <a:rPr lang="en-US" sz="1200" dirty="0">
                <a:solidFill>
                  <a:srgbClr val="0000FF"/>
                </a:solidFill>
              </a:rPr>
              <a:t> </a:t>
            </a:r>
            <a:r>
              <a:rPr lang="en-US" sz="1200" b="1" dirty="0">
                <a:solidFill>
                  <a:srgbClr val="0000FF"/>
                </a:solidFill>
              </a:rPr>
              <a:t>(Trough) </a:t>
            </a:r>
            <a:r>
              <a:rPr lang="en-US" sz="1200" dirty="0">
                <a:solidFill>
                  <a:srgbClr val="0000FF"/>
                </a:solidFill>
              </a:rPr>
              <a:t>(</a:t>
            </a:r>
            <a:r>
              <a:rPr lang="en-US" sz="1200" dirty="0" err="1">
                <a:solidFill>
                  <a:srgbClr val="0000FF"/>
                </a:solidFill>
              </a:rPr>
              <a:t>erzielen</a:t>
            </a:r>
            <a:r>
              <a:rPr lang="en-US" sz="1200" dirty="0">
                <a:solidFill>
                  <a:srgbClr val="0000FF"/>
                </a:solidFill>
              </a:rPr>
              <a:t> Betablocker </a:t>
            </a:r>
            <a:r>
              <a:rPr lang="en-US" sz="1200" dirty="0" err="1">
                <a:solidFill>
                  <a:srgbClr val="0000FF"/>
                </a:solidFill>
              </a:rPr>
              <a:t>jedoch</a:t>
            </a:r>
            <a:r>
              <a:rPr lang="en-US" sz="1200" dirty="0">
                <a:solidFill>
                  <a:srgbClr val="0000FF"/>
                </a:solidFill>
              </a:rPr>
              <a:t> </a:t>
            </a:r>
            <a:r>
              <a:rPr lang="en-US" sz="1200" dirty="0" err="1">
                <a:solidFill>
                  <a:srgbClr val="0000FF"/>
                </a:solidFill>
              </a:rPr>
              <a:t>etwas</a:t>
            </a:r>
            <a:r>
              <a:rPr lang="en-US" sz="1200" dirty="0">
                <a:solidFill>
                  <a:srgbClr val="0000FF"/>
                </a:solidFill>
              </a:rPr>
              <a:t> </a:t>
            </a:r>
            <a:r>
              <a:rPr lang="en-US" sz="1200" dirty="0" err="1">
                <a:solidFill>
                  <a:srgbClr val="0000FF"/>
                </a:solidFill>
              </a:rPr>
              <a:t>niedrigere</a:t>
            </a:r>
            <a:r>
              <a:rPr lang="en-US" sz="1200" dirty="0">
                <a:solidFill>
                  <a:srgbClr val="0000FF"/>
                </a:solidFill>
              </a:rPr>
              <a:t> </a:t>
            </a:r>
            <a:r>
              <a:rPr lang="en-US" sz="1200" dirty="0" err="1">
                <a:solidFill>
                  <a:srgbClr val="0000FF"/>
                </a:solidFill>
              </a:rPr>
              <a:t>Augeninnendruckwerte</a:t>
            </a:r>
            <a:r>
              <a:rPr lang="en-US" sz="1200" dirty="0">
                <a:solidFill>
                  <a:srgbClr val="0000FF"/>
                </a:solidFill>
              </a:rPr>
              <a:t> und </a:t>
            </a:r>
            <a:r>
              <a:rPr lang="en-US" sz="1200" dirty="0" err="1">
                <a:solidFill>
                  <a:srgbClr val="0000FF"/>
                </a:solidFill>
              </a:rPr>
              <a:t>sind</a:t>
            </a:r>
            <a:r>
              <a:rPr lang="en-US" sz="1200" dirty="0">
                <a:solidFill>
                  <a:srgbClr val="0000FF"/>
                </a:solidFill>
              </a:rPr>
              <a:t> </a:t>
            </a:r>
            <a:r>
              <a:rPr lang="en-US" sz="1200" dirty="0" err="1">
                <a:solidFill>
                  <a:srgbClr val="0000FF"/>
                </a:solidFill>
              </a:rPr>
              <a:t>daher</a:t>
            </a:r>
            <a:r>
              <a:rPr lang="en-US" sz="1200" dirty="0">
                <a:solidFill>
                  <a:srgbClr val="0000FF"/>
                </a:solidFill>
              </a:rPr>
              <a:t> in </a:t>
            </a:r>
            <a:r>
              <a:rPr lang="en-US" sz="1200" dirty="0" err="1">
                <a:solidFill>
                  <a:srgbClr val="0000FF"/>
                </a:solidFill>
              </a:rPr>
              <a:t>dieser</a:t>
            </a:r>
            <a:r>
              <a:rPr lang="en-US" sz="1200" dirty="0">
                <a:solidFill>
                  <a:srgbClr val="0000FF"/>
                </a:solidFill>
              </a:rPr>
              <a:t> </a:t>
            </a:r>
            <a:r>
              <a:rPr lang="en-US" sz="1200" dirty="0" err="1">
                <a:solidFill>
                  <a:srgbClr val="0000FF"/>
                </a:solidFill>
              </a:rPr>
              <a:t>Hinsicht</a:t>
            </a:r>
            <a:r>
              <a:rPr lang="en-US" sz="1200" dirty="0">
                <a:solidFill>
                  <a:srgbClr val="0000FF"/>
                </a:solidFill>
              </a:rPr>
              <a:t> </a:t>
            </a:r>
            <a:r>
              <a:rPr lang="en-US" sz="1200" dirty="0" err="1">
                <a:solidFill>
                  <a:srgbClr val="0000FF"/>
                </a:solidFill>
              </a:rPr>
              <a:t>überlegen</a:t>
            </a:r>
            <a:r>
              <a:rPr lang="en-US" sz="1200" dirty="0">
                <a:solidFill>
                  <a:srgbClr val="0000FF"/>
                </a:solidFill>
              </a:rPr>
              <a:t>.</a:t>
            </a:r>
            <a:endParaRPr lang="en-US" sz="12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2521"/>
        <p:cNvGrpSpPr/>
        <p:nvPr/>
      </p:nvGrpSpPr>
      <p:grpSpPr>
        <a:xfrm>
          <a:off x="0" y="0"/>
          <a:ext cx="0" cy="0"/>
          <a:chOff x="0" y="0"/>
          <a:chExt cx="0" cy="0"/>
        </a:xfrm>
      </p:grpSpPr>
      <p:sp>
        <p:nvSpPr>
          <p:cNvPr id="2522" name="Google Shape;2522;p124"/>
          <p:cNvSpPr txBox="1">
            <a:spLocks noGrp="1"/>
          </p:cNvSpPr>
          <p:nvPr>
            <p:ph type="body" idx="1"/>
          </p:nvPr>
        </p:nvSpPr>
        <p:spPr>
          <a:xfrm>
            <a:off x="457200" y="762000"/>
            <a:ext cx="8229600" cy="6019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2523" name="Google Shape;2523;p12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524" name="Google Shape;2524;p12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107</a:t>
            </a:fld>
            <a:endParaRPr sz="1000">
              <a:solidFill>
                <a:schemeClr val="dk1"/>
              </a:solidFill>
              <a:latin typeface="Arial"/>
              <a:ea typeface="Arial"/>
              <a:cs typeface="Arial"/>
              <a:sym typeface="Arial"/>
            </a:endParaRPr>
          </a:p>
        </p:txBody>
      </p:sp>
      <p:sp>
        <p:nvSpPr>
          <p:cNvPr id="2525" name="Google Shape;2525;p124"/>
          <p:cNvSpPr txBox="1"/>
          <p:nvPr/>
        </p:nvSpPr>
        <p:spPr>
          <a:xfrm>
            <a:off x="2547938" y="533400"/>
            <a:ext cx="6062700" cy="395100"/>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dirty="0" err="1">
                <a:solidFill>
                  <a:schemeClr val="lt1"/>
                </a:solidFill>
              </a:rPr>
              <a:t>Einige</a:t>
            </a:r>
            <a:r>
              <a:rPr lang="en-US" sz="1200" dirty="0">
                <a:solidFill>
                  <a:schemeClr val="lt1"/>
                </a:solidFill>
              </a:rPr>
              <a:t> Arzneimittel </a:t>
            </a:r>
            <a:r>
              <a:rPr lang="en-US" sz="1200" dirty="0" err="1">
                <a:solidFill>
                  <a:schemeClr val="lt1"/>
                </a:solidFill>
              </a:rPr>
              <a:t>sind</a:t>
            </a:r>
            <a:r>
              <a:rPr lang="en-US" sz="1200" dirty="0">
                <a:solidFill>
                  <a:schemeClr val="lt1"/>
                </a:solidFill>
              </a:rPr>
              <a:t> </a:t>
            </a:r>
            <a:r>
              <a:rPr lang="en-US" sz="1200" dirty="0" err="1">
                <a:solidFill>
                  <a:schemeClr val="lt1"/>
                </a:solidFill>
              </a:rPr>
              <a:t>als</a:t>
            </a:r>
            <a:r>
              <a:rPr lang="en-US" sz="1200" dirty="0">
                <a:solidFill>
                  <a:schemeClr val="lt1"/>
                </a:solidFill>
              </a:rPr>
              <a:t> </a:t>
            </a:r>
            <a:r>
              <a:rPr lang="en-US" sz="1200" dirty="0" err="1">
                <a:solidFill>
                  <a:schemeClr val="lt1"/>
                </a:solidFill>
              </a:rPr>
              <a:t>Fixkombinationen</a:t>
            </a:r>
            <a:r>
              <a:rPr lang="en-US" sz="1200" dirty="0">
                <a:solidFill>
                  <a:schemeClr val="lt1"/>
                </a:solidFill>
              </a:rPr>
              <a:t> </a:t>
            </a:r>
            <a:r>
              <a:rPr lang="en-US" sz="1200" dirty="0" err="1">
                <a:solidFill>
                  <a:schemeClr val="lt1"/>
                </a:solidFill>
              </a:rPr>
              <a:t>erhältlich</a:t>
            </a:r>
            <a:r>
              <a:rPr lang="en-US" sz="1200" dirty="0">
                <a:solidFill>
                  <a:schemeClr val="lt1"/>
                </a:solidFill>
              </a:rPr>
              <a:t>. Dabei </a:t>
            </a:r>
            <a:r>
              <a:rPr lang="en-US" sz="1200" dirty="0" err="1">
                <a:solidFill>
                  <a:schemeClr val="lt1"/>
                </a:solidFill>
              </a:rPr>
              <a:t>werden</a:t>
            </a:r>
            <a:r>
              <a:rPr lang="en-US" sz="1200" dirty="0">
                <a:solidFill>
                  <a:schemeClr val="lt1"/>
                </a:solidFill>
              </a:rPr>
              <a:t> </a:t>
            </a:r>
            <a:r>
              <a:rPr lang="en-US" sz="1200" dirty="0" err="1">
                <a:solidFill>
                  <a:schemeClr val="lt1"/>
                </a:solidFill>
              </a:rPr>
              <a:t>folgende</a:t>
            </a:r>
            <a:r>
              <a:rPr lang="en-US" sz="1200" dirty="0">
                <a:solidFill>
                  <a:schemeClr val="lt1"/>
                </a:solidFill>
              </a:rPr>
              <a:t> </a:t>
            </a:r>
            <a:r>
              <a:rPr lang="en-US" sz="1200" dirty="0" err="1">
                <a:solidFill>
                  <a:schemeClr val="lt1"/>
                </a:solidFill>
              </a:rPr>
              <a:t>Wirkstoffe</a:t>
            </a:r>
            <a:r>
              <a:rPr lang="en-US" sz="1200" dirty="0">
                <a:solidFill>
                  <a:schemeClr val="lt1"/>
                </a:solidFill>
              </a:rPr>
              <a:t> </a:t>
            </a:r>
            <a:r>
              <a:rPr lang="en-US" sz="1200" dirty="0" err="1">
                <a:solidFill>
                  <a:schemeClr val="lt1"/>
                </a:solidFill>
              </a:rPr>
              <a:t>bzw</a:t>
            </a:r>
            <a:r>
              <a:rPr lang="en-US" sz="1200" dirty="0">
                <a:solidFill>
                  <a:schemeClr val="lt1"/>
                </a:solidFill>
              </a:rPr>
              <a:t>. </a:t>
            </a:r>
            <a:r>
              <a:rPr lang="en-US" sz="1200" dirty="0" err="1">
                <a:solidFill>
                  <a:schemeClr val="lt1"/>
                </a:solidFill>
              </a:rPr>
              <a:t>Wirkstoffklassen</a:t>
            </a:r>
            <a:r>
              <a:rPr lang="en-US" sz="1200" dirty="0">
                <a:solidFill>
                  <a:schemeClr val="lt1"/>
                </a:solidFill>
              </a:rPr>
              <a:t> </a:t>
            </a:r>
            <a:r>
              <a:rPr lang="en-US" sz="1200" dirty="0" err="1">
                <a:solidFill>
                  <a:schemeClr val="lt1"/>
                </a:solidFill>
              </a:rPr>
              <a:t>miteinander</a:t>
            </a:r>
            <a:r>
              <a:rPr lang="en-US" sz="1200" dirty="0">
                <a:solidFill>
                  <a:schemeClr val="lt1"/>
                </a:solidFill>
              </a:rPr>
              <a:t> </a:t>
            </a:r>
            <a:r>
              <a:rPr lang="en-US" sz="1200" dirty="0" err="1">
                <a:solidFill>
                  <a:schemeClr val="lt1"/>
                </a:solidFill>
              </a:rPr>
              <a:t>kombiniert</a:t>
            </a:r>
            <a:r>
              <a:rPr lang="en-US" sz="1200" dirty="0">
                <a:solidFill>
                  <a:schemeClr val="lt1"/>
                </a:solidFill>
                <a:latin typeface="Arial"/>
                <a:ea typeface="Arial"/>
                <a:cs typeface="Arial"/>
                <a:sym typeface="Arial"/>
              </a:rPr>
              <a:t>:</a:t>
            </a:r>
            <a:endParaRPr dirty="0"/>
          </a:p>
        </p:txBody>
      </p:sp>
      <p:sp>
        <p:nvSpPr>
          <p:cNvPr id="2526" name="Google Shape;2526;p124"/>
          <p:cNvSpPr txBox="1"/>
          <p:nvPr/>
        </p:nvSpPr>
        <p:spPr>
          <a:xfrm>
            <a:off x="5691188" y="1428750"/>
            <a:ext cx="1287462"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dirty="0" err="1">
                <a:solidFill>
                  <a:schemeClr val="dk1"/>
                </a:solidFill>
                <a:latin typeface="Arial"/>
                <a:ea typeface="Arial"/>
                <a:cs typeface="Arial"/>
                <a:sym typeface="Arial"/>
              </a:rPr>
              <a:t>Wirkstoffklasse</a:t>
            </a:r>
            <a:r>
              <a:rPr lang="en-US" sz="1200" b="1" i="1" dirty="0">
                <a:solidFill>
                  <a:schemeClr val="dk1"/>
                </a:solidFill>
                <a:latin typeface="Arial"/>
                <a:ea typeface="Arial"/>
                <a:cs typeface="Arial"/>
                <a:sym typeface="Arial"/>
              </a:rPr>
              <a:t>?</a:t>
            </a:r>
            <a:endParaRPr dirty="0"/>
          </a:p>
        </p:txBody>
      </p:sp>
      <p:sp>
        <p:nvSpPr>
          <p:cNvPr id="2527" name="Google Shape;2527;p124"/>
          <p:cNvSpPr txBox="1"/>
          <p:nvPr/>
        </p:nvSpPr>
        <p:spPr>
          <a:xfrm>
            <a:off x="3886200" y="3486150"/>
            <a:ext cx="9414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rPr>
              <a:t>Medikament</a:t>
            </a:r>
            <a:r>
              <a:rPr lang="en-US" sz="1200" b="1" i="1">
                <a:solidFill>
                  <a:schemeClr val="dk1"/>
                </a:solidFill>
                <a:latin typeface="Arial"/>
                <a:ea typeface="Arial"/>
                <a:cs typeface="Arial"/>
                <a:sym typeface="Arial"/>
              </a:rPr>
              <a:t>?</a:t>
            </a:r>
            <a:endParaRPr/>
          </a:p>
        </p:txBody>
      </p:sp>
      <p:sp>
        <p:nvSpPr>
          <p:cNvPr id="2528" name="Google Shape;2528;p124"/>
          <p:cNvSpPr txBox="1"/>
          <p:nvPr/>
        </p:nvSpPr>
        <p:spPr>
          <a:xfrm>
            <a:off x="7646988" y="3486150"/>
            <a:ext cx="941387" cy="40005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Medikament?</a:t>
            </a:r>
            <a:endParaRPr/>
          </a:p>
        </p:txBody>
      </p:sp>
      <p:sp>
        <p:nvSpPr>
          <p:cNvPr id="2529" name="Google Shape;2529;p12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Q</a:t>
            </a:r>
            <a:endParaRPr dirty="0"/>
          </a:p>
        </p:txBody>
      </p:sp>
      <p:sp>
        <p:nvSpPr>
          <p:cNvPr id="2530" name="Google Shape;2530;p124"/>
          <p:cNvSpPr txBox="1"/>
          <p:nvPr/>
        </p:nvSpPr>
        <p:spPr>
          <a:xfrm>
            <a:off x="3886200" y="4781550"/>
            <a:ext cx="9414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rPr>
              <a:t>Medikament</a:t>
            </a:r>
            <a:r>
              <a:rPr lang="en-US" sz="1200" b="1" i="1">
                <a:solidFill>
                  <a:schemeClr val="dk1"/>
                </a:solidFill>
                <a:latin typeface="Arial"/>
                <a:ea typeface="Arial"/>
                <a:cs typeface="Arial"/>
                <a:sym typeface="Arial"/>
              </a:rPr>
              <a:t>?</a:t>
            </a:r>
            <a:endParaRPr/>
          </a:p>
        </p:txBody>
      </p:sp>
      <p:sp>
        <p:nvSpPr>
          <p:cNvPr id="2531" name="Google Shape;2531;p124"/>
          <p:cNvSpPr txBox="1"/>
          <p:nvPr/>
        </p:nvSpPr>
        <p:spPr>
          <a:xfrm>
            <a:off x="7646988" y="4781550"/>
            <a:ext cx="9414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rPr>
              <a:t>Medikament</a:t>
            </a:r>
            <a:r>
              <a:rPr lang="en-US" sz="1200" b="1" i="1">
                <a:solidFill>
                  <a:schemeClr val="dk1"/>
                </a:solidFill>
                <a:latin typeface="Arial"/>
                <a:ea typeface="Arial"/>
                <a:cs typeface="Arial"/>
                <a:sym typeface="Arial"/>
              </a:rPr>
              <a:t>?</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2535"/>
        <p:cNvGrpSpPr/>
        <p:nvPr/>
      </p:nvGrpSpPr>
      <p:grpSpPr>
        <a:xfrm>
          <a:off x="0" y="0"/>
          <a:ext cx="0" cy="0"/>
          <a:chOff x="0" y="0"/>
          <a:chExt cx="0" cy="0"/>
        </a:xfrm>
      </p:grpSpPr>
      <p:sp>
        <p:nvSpPr>
          <p:cNvPr id="2536" name="Google Shape;2536;p12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5"/>
                  </a:ext>
                </a:extLst>
              </a:rPr>
              <a:t>Apraclonidin</a:t>
            </a:r>
            <a:r>
              <a:rPr lang="en-US" sz="1200" dirty="0">
                <a:solidFill>
                  <a:srgbClr val="B2B2B2"/>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537" name="Google Shape;2537;p12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538" name="Google Shape;2538;p12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108</a:t>
            </a:fld>
            <a:endParaRPr sz="1000">
              <a:solidFill>
                <a:schemeClr val="dk1"/>
              </a:solidFill>
              <a:latin typeface="Arial"/>
              <a:ea typeface="Arial"/>
              <a:cs typeface="Arial"/>
              <a:sym typeface="Arial"/>
            </a:endParaRPr>
          </a:p>
        </p:txBody>
      </p:sp>
      <p:sp>
        <p:nvSpPr>
          <p:cNvPr id="2539" name="Google Shape;2539;p125"/>
          <p:cNvSpPr txBox="1"/>
          <p:nvPr/>
        </p:nvSpPr>
        <p:spPr>
          <a:xfrm>
            <a:off x="2547938" y="533400"/>
            <a:ext cx="6062662" cy="394980"/>
          </a:xfrm>
          <a:prstGeom prst="rect">
            <a:avLst/>
          </a:prstGeom>
          <a:solidFill>
            <a:srgbClr val="0000FF"/>
          </a:solidFill>
          <a:ln>
            <a:noFill/>
          </a:ln>
        </p:spPr>
        <p:txBody>
          <a:bodyPr spcFirstLastPara="1" wrap="square" lIns="25400" tIns="12700" rIns="25400" bIns="12700" anchor="t" anchorCtr="0">
            <a:spAutoFit/>
          </a:bodyPr>
          <a:lstStyle/>
          <a:p>
            <a:pPr lvl="0">
              <a:buClr>
                <a:schemeClr val="lt1"/>
              </a:buClr>
              <a:buSzPts val="1200"/>
            </a:pPr>
            <a:r>
              <a:rPr lang="en-US" sz="1200" dirty="0" err="1">
                <a:solidFill>
                  <a:schemeClr val="lt1"/>
                </a:solidFill>
              </a:rPr>
              <a:t>Einige</a:t>
            </a:r>
            <a:r>
              <a:rPr lang="en-US" sz="1200" dirty="0">
                <a:solidFill>
                  <a:schemeClr val="lt1"/>
                </a:solidFill>
              </a:rPr>
              <a:t> Arzneimittel </a:t>
            </a:r>
            <a:r>
              <a:rPr lang="en-US" sz="1200" dirty="0" err="1">
                <a:solidFill>
                  <a:schemeClr val="lt1"/>
                </a:solidFill>
              </a:rPr>
              <a:t>sind</a:t>
            </a:r>
            <a:r>
              <a:rPr lang="en-US" sz="1200" dirty="0">
                <a:solidFill>
                  <a:schemeClr val="lt1"/>
                </a:solidFill>
              </a:rPr>
              <a:t> </a:t>
            </a:r>
            <a:r>
              <a:rPr lang="en-US" sz="1200" dirty="0" err="1">
                <a:solidFill>
                  <a:schemeClr val="lt1"/>
                </a:solidFill>
              </a:rPr>
              <a:t>als</a:t>
            </a:r>
            <a:r>
              <a:rPr lang="en-US" sz="1200" dirty="0">
                <a:solidFill>
                  <a:schemeClr val="lt1"/>
                </a:solidFill>
              </a:rPr>
              <a:t> </a:t>
            </a:r>
            <a:r>
              <a:rPr lang="en-US" sz="1200" dirty="0" err="1">
                <a:solidFill>
                  <a:schemeClr val="lt1"/>
                </a:solidFill>
              </a:rPr>
              <a:t>Fixkombinationen</a:t>
            </a:r>
            <a:r>
              <a:rPr lang="en-US" sz="1200" dirty="0">
                <a:solidFill>
                  <a:schemeClr val="lt1"/>
                </a:solidFill>
              </a:rPr>
              <a:t> </a:t>
            </a:r>
            <a:r>
              <a:rPr lang="en-US" sz="1200" dirty="0" err="1">
                <a:solidFill>
                  <a:schemeClr val="lt1"/>
                </a:solidFill>
              </a:rPr>
              <a:t>erhältlich</a:t>
            </a:r>
            <a:r>
              <a:rPr lang="en-US" sz="1200" dirty="0">
                <a:solidFill>
                  <a:schemeClr val="lt1"/>
                </a:solidFill>
              </a:rPr>
              <a:t>. Dabei </a:t>
            </a:r>
            <a:r>
              <a:rPr lang="en-US" sz="1200" dirty="0" err="1">
                <a:solidFill>
                  <a:schemeClr val="lt1"/>
                </a:solidFill>
              </a:rPr>
              <a:t>werden</a:t>
            </a:r>
            <a:r>
              <a:rPr lang="en-US" sz="1200" dirty="0">
                <a:solidFill>
                  <a:schemeClr val="lt1"/>
                </a:solidFill>
              </a:rPr>
              <a:t> </a:t>
            </a:r>
            <a:r>
              <a:rPr lang="en-US" sz="1200" dirty="0" err="1">
                <a:solidFill>
                  <a:schemeClr val="lt1"/>
                </a:solidFill>
              </a:rPr>
              <a:t>folgende</a:t>
            </a:r>
            <a:r>
              <a:rPr lang="en-US" sz="1200" dirty="0">
                <a:solidFill>
                  <a:schemeClr val="lt1"/>
                </a:solidFill>
              </a:rPr>
              <a:t> </a:t>
            </a:r>
            <a:r>
              <a:rPr lang="en-US" sz="1200" dirty="0" err="1">
                <a:solidFill>
                  <a:schemeClr val="lt1"/>
                </a:solidFill>
              </a:rPr>
              <a:t>Wirkstoffe</a:t>
            </a:r>
            <a:r>
              <a:rPr lang="en-US" sz="1200" dirty="0">
                <a:solidFill>
                  <a:schemeClr val="lt1"/>
                </a:solidFill>
              </a:rPr>
              <a:t> </a:t>
            </a:r>
            <a:r>
              <a:rPr lang="en-US" sz="1200" dirty="0" err="1">
                <a:solidFill>
                  <a:schemeClr val="lt1"/>
                </a:solidFill>
              </a:rPr>
              <a:t>bzw</a:t>
            </a:r>
            <a:r>
              <a:rPr lang="en-US" sz="1200" dirty="0">
                <a:solidFill>
                  <a:schemeClr val="lt1"/>
                </a:solidFill>
              </a:rPr>
              <a:t>. </a:t>
            </a:r>
            <a:r>
              <a:rPr lang="en-US" sz="1200" dirty="0" err="1">
                <a:solidFill>
                  <a:schemeClr val="lt1"/>
                </a:solidFill>
              </a:rPr>
              <a:t>Wirkstoffklassen</a:t>
            </a:r>
            <a:r>
              <a:rPr lang="en-US" sz="1200" dirty="0">
                <a:solidFill>
                  <a:schemeClr val="lt1"/>
                </a:solidFill>
              </a:rPr>
              <a:t> </a:t>
            </a:r>
            <a:r>
              <a:rPr lang="en-US" sz="1200" dirty="0" err="1">
                <a:solidFill>
                  <a:schemeClr val="lt1"/>
                </a:solidFill>
              </a:rPr>
              <a:t>miteinander</a:t>
            </a:r>
            <a:r>
              <a:rPr lang="en-US" sz="1200" dirty="0">
                <a:solidFill>
                  <a:schemeClr val="lt1"/>
                </a:solidFill>
              </a:rPr>
              <a:t> </a:t>
            </a:r>
            <a:r>
              <a:rPr lang="en-US" sz="1200" dirty="0" err="1">
                <a:solidFill>
                  <a:schemeClr val="lt1"/>
                </a:solidFill>
              </a:rPr>
              <a:t>kombiniert</a:t>
            </a:r>
            <a:r>
              <a:rPr lang="en-US" sz="1200" dirty="0">
                <a:solidFill>
                  <a:schemeClr val="lt1"/>
                </a:solidFill>
              </a:rPr>
              <a:t>:</a:t>
            </a:r>
            <a:endParaRPr lang="en-US" sz="1200" dirty="0"/>
          </a:p>
        </p:txBody>
      </p:sp>
      <p:sp>
        <p:nvSpPr>
          <p:cNvPr id="2540" name="Google Shape;2540;p125"/>
          <p:cNvSpPr txBox="1"/>
          <p:nvPr/>
        </p:nvSpPr>
        <p:spPr>
          <a:xfrm>
            <a:off x="7615238" y="3516313"/>
            <a:ext cx="100171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Timolol</a:t>
            </a:r>
            <a:endParaRPr/>
          </a:p>
        </p:txBody>
      </p:sp>
      <p:sp>
        <p:nvSpPr>
          <p:cNvPr id="2541" name="Google Shape;2541;p125"/>
          <p:cNvSpPr txBox="1"/>
          <p:nvPr/>
        </p:nvSpPr>
        <p:spPr>
          <a:xfrm>
            <a:off x="3657600" y="3516313"/>
            <a:ext cx="1531938"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Brimonidin</a:t>
            </a:r>
            <a:endParaRPr/>
          </a:p>
        </p:txBody>
      </p:sp>
      <p:sp>
        <p:nvSpPr>
          <p:cNvPr id="2542" name="Google Shape;2542;p125"/>
          <p:cNvSpPr txBox="1"/>
          <p:nvPr/>
        </p:nvSpPr>
        <p:spPr>
          <a:xfrm>
            <a:off x="3751263" y="1458914"/>
            <a:ext cx="3863975" cy="39498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dirty="0">
                <a:solidFill>
                  <a:schemeClr val="dk1"/>
                </a:solidFill>
                <a:latin typeface="Arial"/>
                <a:ea typeface="Arial"/>
                <a:cs typeface="Arial"/>
                <a:sym typeface="Arial"/>
              </a:rPr>
              <a:t>CAI</a:t>
            </a:r>
            <a:endParaRPr dirty="0"/>
          </a:p>
          <a:p>
            <a:pPr marL="0" marR="0" lvl="0" indent="0" algn="ctr"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a:t>
            </a:r>
            <a:r>
              <a:rPr lang="en-US" sz="1200" dirty="0" err="1">
                <a:solidFill>
                  <a:schemeClr val="dk1"/>
                </a:solidFill>
                <a:latin typeface="Arial"/>
                <a:ea typeface="Arial"/>
                <a:cs typeface="Arial"/>
                <a:sym typeface="Arial"/>
              </a:rPr>
              <a:t>als</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Brinzolamid</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als</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Dorzolamid</a:t>
            </a:r>
            <a:r>
              <a:rPr lang="en-US" sz="1200" dirty="0">
                <a:solidFill>
                  <a:schemeClr val="dk1"/>
                </a:solidFill>
                <a:latin typeface="Arial"/>
                <a:ea typeface="Arial"/>
                <a:cs typeface="Arial"/>
                <a:sym typeface="Arial"/>
              </a:rPr>
              <a:t>)</a:t>
            </a:r>
            <a:endParaRPr dirty="0"/>
          </a:p>
        </p:txBody>
      </p:sp>
      <p:sp>
        <p:nvSpPr>
          <p:cNvPr id="2543" name="Google Shape;2543;p12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544" name="Google Shape;2544;p125"/>
          <p:cNvSpPr txBox="1"/>
          <p:nvPr/>
        </p:nvSpPr>
        <p:spPr>
          <a:xfrm>
            <a:off x="7266104" y="4811714"/>
            <a:ext cx="1313180"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Netarsudil</a:t>
            </a:r>
            <a:endParaRPr sz="1800" b="1">
              <a:solidFill>
                <a:schemeClr val="dk1"/>
              </a:solidFill>
              <a:latin typeface="Arial"/>
              <a:ea typeface="Arial"/>
              <a:cs typeface="Arial"/>
              <a:sym typeface="Arial"/>
            </a:endParaRPr>
          </a:p>
        </p:txBody>
      </p:sp>
      <p:sp>
        <p:nvSpPr>
          <p:cNvPr id="2545" name="Google Shape;2545;p125"/>
          <p:cNvSpPr txBox="1"/>
          <p:nvPr/>
        </p:nvSpPr>
        <p:spPr>
          <a:xfrm>
            <a:off x="3606304" y="4811714"/>
            <a:ext cx="15054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rPr>
              <a:t>Latanoprost</a:t>
            </a:r>
            <a:endParaRPr sz="1800" b="1">
              <a:solidFill>
                <a:schemeClr val="dk1"/>
              </a:solidFill>
              <a:latin typeface="Arial"/>
              <a:ea typeface="Arial"/>
              <a:cs typeface="Arial"/>
              <a:sym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2549"/>
        <p:cNvGrpSpPr/>
        <p:nvPr/>
      </p:nvGrpSpPr>
      <p:grpSpPr>
        <a:xfrm>
          <a:off x="0" y="0"/>
          <a:ext cx="0" cy="0"/>
          <a:chOff x="0" y="0"/>
          <a:chExt cx="0" cy="0"/>
        </a:xfrm>
      </p:grpSpPr>
      <p:sp>
        <p:nvSpPr>
          <p:cNvPr id="2550" name="Google Shape;2550;p12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551" name="Google Shape;2551;p12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552" name="Google Shape;2552;p12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109</a:t>
            </a:fld>
            <a:endParaRPr sz="1000">
              <a:solidFill>
                <a:schemeClr val="dk1"/>
              </a:solidFill>
              <a:latin typeface="Arial"/>
              <a:ea typeface="Arial"/>
              <a:cs typeface="Arial"/>
              <a:sym typeface="Arial"/>
            </a:endParaRPr>
          </a:p>
        </p:txBody>
      </p:sp>
      <p:sp>
        <p:nvSpPr>
          <p:cNvPr id="2553" name="Google Shape;2553;p126"/>
          <p:cNvSpPr txBox="1"/>
          <p:nvPr/>
        </p:nvSpPr>
        <p:spPr>
          <a:xfrm>
            <a:off x="7615238" y="3516313"/>
            <a:ext cx="1000125"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Timolol</a:t>
            </a:r>
            <a:endParaRPr/>
          </a:p>
        </p:txBody>
      </p:sp>
      <p:sp>
        <p:nvSpPr>
          <p:cNvPr id="2554" name="Google Shape;2554;p126"/>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555" name="Google Shape;2555;p126"/>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t>
            </a:r>
            <a:r>
              <a:rPr lang="en-US" sz="1200">
                <a:solidFill>
                  <a:schemeClr val="dk1"/>
                </a:solidFill>
                <a:latin typeface="Arial"/>
                <a:ea typeface="Arial"/>
                <a:cs typeface="Arial"/>
                <a:sym typeface="Arial"/>
              </a:rPr>
              <a:t>              (als Dorzolamid)</a:t>
            </a:r>
            <a:endParaRPr/>
          </a:p>
        </p:txBody>
      </p:sp>
      <p:sp>
        <p:nvSpPr>
          <p:cNvPr id="2556" name="Google Shape;2556;p126"/>
          <p:cNvSpPr/>
          <p:nvPr/>
        </p:nvSpPr>
        <p:spPr>
          <a:xfrm rot="-2592707">
            <a:off x="6515100" y="800100"/>
            <a:ext cx="1570038" cy="3624263"/>
          </a:xfrm>
          <a:prstGeom prst="ellipse">
            <a:avLst/>
          </a:prstGeom>
          <a:no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57" name="Google Shape;2557;p126"/>
          <p:cNvSpPr txBox="1"/>
          <p:nvPr/>
        </p:nvSpPr>
        <p:spPr>
          <a:xfrm rot="2764786">
            <a:off x="6448816" y="2391975"/>
            <a:ext cx="1981241" cy="119536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Wie lautet der Markenname der </a:t>
            </a:r>
            <a:r>
              <a:rPr lang="en-US" sz="1200">
                <a:solidFill>
                  <a:srgbClr val="0000FF"/>
                </a:solidFill>
              </a:rPr>
              <a:t>Augentropfen-Kombination von</a:t>
            </a:r>
            <a:r>
              <a:rPr lang="en-US" sz="1200">
                <a:solidFill>
                  <a:srgbClr val="0000FF"/>
                </a:solidFill>
                <a:latin typeface="Arial"/>
                <a:ea typeface="Arial"/>
                <a:cs typeface="Arial"/>
                <a:sym typeface="Arial"/>
              </a:rPr>
              <a:t> Timolol und </a:t>
            </a:r>
            <a:r>
              <a:rPr lang="en-US" sz="120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6"/>
                  </a:ext>
                </a:extLst>
              </a:rPr>
              <a:t>Dorzolamid</a:t>
            </a:r>
            <a:r>
              <a:rPr lang="en-US" sz="1200">
                <a:solidFill>
                  <a:srgbClr val="0000FF"/>
                </a:solidFill>
                <a:latin typeface="Arial"/>
                <a:ea typeface="Arial"/>
                <a:cs typeface="Arial"/>
                <a:sym typeface="Arial"/>
              </a:rPr>
              <a:t>?</a:t>
            </a:r>
            <a:endParaRPr/>
          </a:p>
          <a:p>
            <a:pPr marL="0" marR="0" lvl="0" indent="0" algn="l" rtl="0">
              <a:spcBef>
                <a:spcPts val="0"/>
              </a:spcBef>
              <a:spcAft>
                <a:spcPts val="0"/>
              </a:spcAft>
              <a:buClr>
                <a:schemeClr val="dk1"/>
              </a:buClr>
              <a:buSzPts val="1600"/>
              <a:buFont typeface="Noto Sans Symbols"/>
              <a:buNone/>
            </a:pPr>
            <a:endParaRPr sz="1600" b="1">
              <a:solidFill>
                <a:srgbClr val="0000FF"/>
              </a:solidFill>
              <a:latin typeface="Arial"/>
              <a:ea typeface="Arial"/>
              <a:cs typeface="Arial"/>
              <a:sym typeface="Arial"/>
            </a:endParaRPr>
          </a:p>
        </p:txBody>
      </p:sp>
      <p:sp>
        <p:nvSpPr>
          <p:cNvPr id="2558" name="Google Shape;2558;p12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559" name="Google Shape;2559;p126"/>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560" name="Google Shape;2560;p126"/>
          <p:cNvSpPr txBox="1"/>
          <p:nvPr/>
        </p:nvSpPr>
        <p:spPr>
          <a:xfrm>
            <a:off x="3657600" y="4811714"/>
            <a:ext cx="1402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rPr>
              <a:t>Latanoprost</a:t>
            </a:r>
            <a:endParaRPr sz="1800">
              <a:solidFill>
                <a:srgbClr val="BFBFBF"/>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latin typeface="Noto Sans Symbols"/>
                <a:ea typeface="Noto Sans Symbols"/>
                <a:cs typeface="Noto Sans Symbols"/>
                <a:sym typeface="Noto Sans Symbols"/>
              </a:rPr>
              <a:t>α/β</a:t>
            </a:r>
            <a:r>
              <a:rPr lang="en-US" sz="1200" b="1" i="1" dirty="0"/>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p:txBody>
      </p:sp>
      <p:sp>
        <p:nvSpPr>
          <p:cNvPr id="290" name="Google Shape;290;p11"/>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Augenhypotensive: Nennen Sie die gängigen Wirkstoffe</a:t>
            </a:r>
            <a:endParaRPr/>
          </a:p>
        </p:txBody>
      </p:sp>
      <p:sp>
        <p:nvSpPr>
          <p:cNvPr id="291" name="Google Shape;291;p11"/>
          <p:cNvSpPr/>
          <p:nvPr/>
        </p:nvSpPr>
        <p:spPr>
          <a:xfrm>
            <a:off x="533400" y="4114800"/>
            <a:ext cx="533400" cy="236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292" name="Google Shape;292;p1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a:t>
            </a:fld>
            <a:endParaRPr sz="1000">
              <a:solidFill>
                <a:schemeClr val="dk1"/>
              </a:solidFill>
              <a:latin typeface="Arial"/>
              <a:ea typeface="Arial"/>
              <a:cs typeface="Arial"/>
              <a:sym typeface="Arial"/>
            </a:endParaRPr>
          </a:p>
        </p:txBody>
      </p:sp>
      <p:sp>
        <p:nvSpPr>
          <p:cNvPr id="293" name="Google Shape;293;p11"/>
          <p:cNvSpPr txBox="1"/>
          <p:nvPr/>
        </p:nvSpPr>
        <p:spPr>
          <a:xfrm>
            <a:off x="3664503" y="1090136"/>
            <a:ext cx="4724400" cy="7644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a:t>
            </a:r>
            <a:r>
              <a:rPr lang="en-US" sz="1200" dirty="0">
                <a:solidFill>
                  <a:schemeClr val="dk1"/>
                </a:solidFill>
              </a:rPr>
              <a:t>Das hat </a:t>
            </a:r>
            <a:r>
              <a:rPr lang="en-US" sz="1200" dirty="0" err="1">
                <a:solidFill>
                  <a:schemeClr val="dk1"/>
                </a:solidFill>
              </a:rPr>
              <a:t>mich</a:t>
            </a:r>
            <a:r>
              <a:rPr lang="en-US" sz="1200" dirty="0">
                <a:solidFill>
                  <a:schemeClr val="dk1"/>
                </a:solidFill>
              </a:rPr>
              <a:t> </a:t>
            </a:r>
            <a:r>
              <a:rPr lang="en-US" sz="1200" dirty="0" err="1">
                <a:solidFill>
                  <a:schemeClr val="dk1"/>
                </a:solidFill>
              </a:rPr>
              <a:t>im</a:t>
            </a:r>
            <a:r>
              <a:rPr lang="en-US" sz="1200" dirty="0">
                <a:solidFill>
                  <a:schemeClr val="dk1"/>
                </a:solidFill>
              </a:rPr>
              <a:t> </a:t>
            </a:r>
            <a:r>
              <a:rPr lang="en-US" sz="1200" dirty="0" err="1">
                <a:solidFill>
                  <a:schemeClr val="dk1"/>
                </a:solidFill>
              </a:rPr>
              <a:t>Medizinstudium</a:t>
            </a:r>
            <a:r>
              <a:rPr lang="en-US" sz="1200" dirty="0">
                <a:solidFill>
                  <a:schemeClr val="dk1"/>
                </a:solidFill>
              </a:rPr>
              <a:t> fast </a:t>
            </a:r>
            <a:r>
              <a:rPr lang="en-US" sz="1200" b="1" dirty="0" err="1">
                <a:solidFill>
                  <a:schemeClr val="dk1"/>
                </a:solidFill>
              </a:rPr>
              <a:t>verrückt</a:t>
            </a:r>
            <a:r>
              <a:rPr lang="en-US" sz="1200" dirty="0">
                <a:solidFill>
                  <a:schemeClr val="dk1"/>
                </a:solidFill>
              </a:rPr>
              <a:t> </a:t>
            </a:r>
            <a:r>
              <a:rPr lang="en-US" sz="1200" dirty="0" err="1">
                <a:solidFill>
                  <a:schemeClr val="dk1"/>
                </a:solidFill>
              </a:rPr>
              <a:t>gemacht</a:t>
            </a:r>
            <a:r>
              <a:rPr lang="en-US" sz="1200" dirty="0">
                <a:solidFill>
                  <a:schemeClr val="dk1"/>
                </a:solidFill>
              </a:rPr>
              <a:t>. Wie </a:t>
            </a:r>
            <a:r>
              <a:rPr lang="en-US" sz="1200" dirty="0" err="1">
                <a:solidFill>
                  <a:schemeClr val="dk1"/>
                </a:solidFill>
              </a:rPr>
              <a:t>konnte</a:t>
            </a:r>
            <a:r>
              <a:rPr lang="en-US" sz="1200" dirty="0">
                <a:solidFill>
                  <a:schemeClr val="dk1"/>
                </a:solidFill>
              </a:rPr>
              <a:t> </a:t>
            </a:r>
            <a:r>
              <a:rPr lang="en-US" sz="1200" dirty="0" err="1">
                <a:solidFill>
                  <a:schemeClr val="dk1"/>
                </a:solidFill>
              </a:rPr>
              <a:t>dieselbe</a:t>
            </a:r>
            <a:r>
              <a:rPr lang="en-US" sz="1200" dirty="0">
                <a:solidFill>
                  <a:schemeClr val="dk1"/>
                </a:solidFill>
              </a:rPr>
              <a:t> </a:t>
            </a:r>
            <a:r>
              <a:rPr lang="en-US" sz="1200" dirty="0" err="1">
                <a:solidFill>
                  <a:schemeClr val="dk1"/>
                </a:solidFill>
              </a:rPr>
              <a:t>Krankheit</a:t>
            </a:r>
            <a:r>
              <a:rPr lang="en-US" sz="1200" dirty="0">
                <a:solidFill>
                  <a:schemeClr val="dk1"/>
                </a:solidFill>
              </a:rPr>
              <a:t> </a:t>
            </a:r>
            <a:r>
              <a:rPr lang="en-US" sz="1200" dirty="0" err="1">
                <a:solidFill>
                  <a:schemeClr val="dk1"/>
                </a:solidFill>
              </a:rPr>
              <a:t>mit</a:t>
            </a:r>
            <a:r>
              <a:rPr lang="en-US" sz="1200" dirty="0">
                <a:solidFill>
                  <a:schemeClr val="dk1"/>
                </a:solidFill>
              </a:rPr>
              <a:t> </a:t>
            </a:r>
            <a:r>
              <a:rPr lang="en-US" sz="1200" dirty="0" err="1">
                <a:solidFill>
                  <a:schemeClr val="dk1"/>
                </a:solidFill>
              </a:rPr>
              <a:t>zwei</a:t>
            </a:r>
            <a:r>
              <a:rPr lang="en-US" sz="1200" dirty="0">
                <a:solidFill>
                  <a:schemeClr val="dk1"/>
                </a:solidFill>
              </a:rPr>
              <a:t> </a:t>
            </a:r>
            <a:r>
              <a:rPr lang="en-US" sz="1200" dirty="0" err="1">
                <a:solidFill>
                  <a:schemeClr val="dk1"/>
                </a:solidFill>
              </a:rPr>
              <a:t>Medikamenten</a:t>
            </a:r>
            <a:r>
              <a:rPr lang="en-US" sz="1200" dirty="0">
                <a:solidFill>
                  <a:schemeClr val="dk1"/>
                </a:solidFill>
              </a:rPr>
              <a:t> </a:t>
            </a:r>
            <a:r>
              <a:rPr lang="en-US" sz="1200" dirty="0" err="1">
                <a:solidFill>
                  <a:schemeClr val="dk1"/>
                </a:solidFill>
              </a:rPr>
              <a:t>behandelt</a:t>
            </a:r>
            <a:r>
              <a:rPr lang="en-US" sz="1200" dirty="0">
                <a:solidFill>
                  <a:schemeClr val="dk1"/>
                </a:solidFill>
              </a:rPr>
              <a:t> </a:t>
            </a:r>
            <a:r>
              <a:rPr lang="en-US" sz="1200" dirty="0" err="1">
                <a:solidFill>
                  <a:schemeClr val="dk1"/>
                </a:solidFill>
              </a:rPr>
              <a:t>werden</a:t>
            </a:r>
            <a:r>
              <a:rPr lang="en-US" sz="1200" dirty="0">
                <a:solidFill>
                  <a:schemeClr val="dk1"/>
                </a:solidFill>
              </a:rPr>
              <a:t>, die </a:t>
            </a:r>
            <a:r>
              <a:rPr lang="en-US" sz="1200" dirty="0" err="1">
                <a:solidFill>
                  <a:schemeClr val="dk1"/>
                </a:solidFill>
              </a:rPr>
              <a:t>genau</a:t>
            </a:r>
            <a:r>
              <a:rPr lang="en-US" sz="1200" dirty="0">
                <a:solidFill>
                  <a:schemeClr val="dk1"/>
                </a:solidFill>
              </a:rPr>
              <a:t> das </a:t>
            </a:r>
            <a:r>
              <a:rPr lang="en-US" sz="1200" dirty="0" err="1">
                <a:solidFill>
                  <a:schemeClr val="dk1"/>
                </a:solidFill>
              </a:rPr>
              <a:t>Gegenteil</a:t>
            </a:r>
            <a:r>
              <a:rPr lang="en-US" sz="1200" dirty="0">
                <a:solidFill>
                  <a:schemeClr val="dk1"/>
                </a:solidFill>
              </a:rPr>
              <a:t> </a:t>
            </a:r>
            <a:r>
              <a:rPr lang="en-US" sz="1200" dirty="0" err="1">
                <a:solidFill>
                  <a:schemeClr val="dk1"/>
                </a:solidFill>
              </a:rPr>
              <a:t>voneinander</a:t>
            </a:r>
            <a:r>
              <a:rPr lang="en-US" sz="1200" dirty="0">
                <a:solidFill>
                  <a:schemeClr val="dk1"/>
                </a:solidFill>
              </a:rPr>
              <a:t> </a:t>
            </a:r>
            <a:r>
              <a:rPr lang="en-US" sz="1200" dirty="0" err="1">
                <a:solidFill>
                  <a:schemeClr val="dk1"/>
                </a:solidFill>
              </a:rPr>
              <a:t>bewirken</a:t>
            </a:r>
            <a:r>
              <a:rPr lang="en-US" sz="1200" dirty="0">
                <a:solidFill>
                  <a:schemeClr val="dk1"/>
                </a:solidFill>
              </a:rPr>
              <a:t>? Als </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ich</a:t>
            </a:r>
            <a:r>
              <a:rPr lang="en-US" sz="1200" dirty="0">
                <a:solidFill>
                  <a:schemeClr val="dk1"/>
                </a:solidFill>
              </a:rPr>
              <a:t> das </a:t>
            </a:r>
            <a:r>
              <a:rPr lang="en-US" sz="1200" dirty="0" err="1">
                <a:solidFill>
                  <a:schemeClr val="dk1"/>
                </a:solidFill>
              </a:rPr>
              <a:t>zum</a:t>
            </a:r>
            <a:r>
              <a:rPr lang="en-US" sz="1200" dirty="0">
                <a:solidFill>
                  <a:schemeClr val="dk1"/>
                </a:solidFill>
              </a:rPr>
              <a:t> </a:t>
            </a:r>
            <a:r>
              <a:rPr lang="en-US" sz="1200" dirty="0" err="1">
                <a:solidFill>
                  <a:schemeClr val="dk1"/>
                </a:solidFill>
              </a:rPr>
              <a:t>ersten</a:t>
            </a:r>
            <a:r>
              <a:rPr lang="en-US" sz="1200" dirty="0">
                <a:solidFill>
                  <a:schemeClr val="dk1"/>
                </a:solidFill>
              </a:rPr>
              <a:t> Mal </a:t>
            </a:r>
            <a:r>
              <a:rPr lang="en-US" sz="1200" dirty="0" err="1">
                <a:solidFill>
                  <a:schemeClr val="dk1"/>
                </a:solidFill>
              </a:rPr>
              <a:t>gelesen</a:t>
            </a:r>
            <a:r>
              <a:rPr lang="en-US" sz="1200" dirty="0">
                <a:solidFill>
                  <a:schemeClr val="dk1"/>
                </a:solidFill>
              </a:rPr>
              <a:t> </a:t>
            </a:r>
            <a:r>
              <a:rPr lang="en-US" sz="1200" dirty="0" err="1">
                <a:solidFill>
                  <a:schemeClr val="dk1"/>
                </a:solidFill>
              </a:rPr>
              <a:t>habe</a:t>
            </a:r>
            <a:r>
              <a:rPr lang="en-US" sz="1200" dirty="0">
                <a:solidFill>
                  <a:schemeClr val="dk1"/>
                </a:solidFill>
              </a:rPr>
              <a:t>, war ich </a:t>
            </a:r>
            <a:r>
              <a:rPr lang="en-US" sz="1200" dirty="0" err="1">
                <a:solidFill>
                  <a:schemeClr val="dk1"/>
                </a:solidFill>
              </a:rPr>
              <a:t>sicher</a:t>
            </a:r>
            <a:r>
              <a:rPr lang="en-US" sz="1200" dirty="0">
                <a:solidFill>
                  <a:schemeClr val="dk1"/>
                </a:solidFill>
              </a:rPr>
              <a:t>, </a:t>
            </a:r>
            <a:r>
              <a:rPr lang="en-US" sz="1200" dirty="0" err="1">
                <a:solidFill>
                  <a:schemeClr val="dk1"/>
                </a:solidFill>
              </a:rPr>
              <a:t>dass</a:t>
            </a:r>
            <a:r>
              <a:rPr lang="en-US" sz="1200" dirty="0">
                <a:solidFill>
                  <a:schemeClr val="dk1"/>
                </a:solidFill>
              </a:rPr>
              <a:t> es </a:t>
            </a:r>
            <a:r>
              <a:rPr lang="en-US" sz="1200" dirty="0" err="1">
                <a:solidFill>
                  <a:schemeClr val="dk1"/>
                </a:solidFill>
              </a:rPr>
              <a:t>ein</a:t>
            </a:r>
            <a:r>
              <a:rPr lang="en-US" sz="1200" dirty="0">
                <a:solidFill>
                  <a:schemeClr val="dk1"/>
                </a:solidFill>
              </a:rPr>
              <a:t> </a:t>
            </a:r>
            <a:r>
              <a:rPr lang="en-US" sz="1200" dirty="0" err="1">
                <a:solidFill>
                  <a:schemeClr val="dk1"/>
                </a:solidFill>
              </a:rPr>
              <a:t>Druckfehler</a:t>
            </a:r>
            <a:r>
              <a:rPr lang="en-US" sz="1200" dirty="0">
                <a:solidFill>
                  <a:schemeClr val="dk1"/>
                </a:solidFill>
              </a:rPr>
              <a:t> war.</a:t>
            </a:r>
            <a:r>
              <a:rPr lang="en-US" sz="1200" dirty="0">
                <a:solidFill>
                  <a:schemeClr val="dk1"/>
                </a:solidFill>
                <a:latin typeface="Arial"/>
                <a:ea typeface="Arial"/>
                <a:cs typeface="Arial"/>
                <a:sym typeface="Arial"/>
              </a:rPr>
              <a:t>)</a:t>
            </a:r>
            <a:endParaRPr dirty="0"/>
          </a:p>
        </p:txBody>
      </p:sp>
      <p:cxnSp>
        <p:nvCxnSpPr>
          <p:cNvPr id="294" name="Google Shape;294;p11"/>
          <p:cNvCxnSpPr>
            <a:cxnSpLocks/>
            <a:stCxn id="293" idx="1"/>
          </p:cNvCxnSpPr>
          <p:nvPr/>
        </p:nvCxnSpPr>
        <p:spPr>
          <a:xfrm flipH="1" flipV="1">
            <a:off x="1728216" y="841248"/>
            <a:ext cx="1936287" cy="631088"/>
          </a:xfrm>
          <a:prstGeom prst="straightConnector1">
            <a:avLst/>
          </a:prstGeom>
          <a:noFill/>
          <a:ln w="9525" cap="flat" cmpd="sng">
            <a:solidFill>
              <a:schemeClr val="dk1"/>
            </a:solidFill>
            <a:prstDash val="solid"/>
            <a:round/>
            <a:headEnd type="none" w="sm" len="sm"/>
            <a:tailEnd type="triangle" w="med" len="med"/>
          </a:ln>
        </p:spPr>
      </p:cxnSp>
      <p:cxnSp>
        <p:nvCxnSpPr>
          <p:cNvPr id="295" name="Google Shape;295;p11"/>
          <p:cNvCxnSpPr>
            <a:cxnSpLocks/>
            <a:stCxn id="293" idx="1"/>
          </p:cNvCxnSpPr>
          <p:nvPr/>
        </p:nvCxnSpPr>
        <p:spPr>
          <a:xfrm flipH="1">
            <a:off x="2898648" y="1472336"/>
            <a:ext cx="765855" cy="731368"/>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2564"/>
        <p:cNvGrpSpPr/>
        <p:nvPr/>
      </p:nvGrpSpPr>
      <p:grpSpPr>
        <a:xfrm>
          <a:off x="0" y="0"/>
          <a:ext cx="0" cy="0"/>
          <a:chOff x="0" y="0"/>
          <a:chExt cx="0" cy="0"/>
        </a:xfrm>
      </p:grpSpPr>
      <p:sp>
        <p:nvSpPr>
          <p:cNvPr id="2565" name="Google Shape;2565;p12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566" name="Google Shape;2566;p12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567" name="Google Shape;2567;p12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110</a:t>
            </a:fld>
            <a:endParaRPr sz="1000">
              <a:solidFill>
                <a:schemeClr val="dk1"/>
              </a:solidFill>
              <a:latin typeface="Arial"/>
              <a:ea typeface="Arial"/>
              <a:cs typeface="Arial"/>
              <a:sym typeface="Arial"/>
            </a:endParaRPr>
          </a:p>
        </p:txBody>
      </p:sp>
      <p:sp>
        <p:nvSpPr>
          <p:cNvPr id="2568" name="Google Shape;2568;p127"/>
          <p:cNvSpPr txBox="1"/>
          <p:nvPr/>
        </p:nvSpPr>
        <p:spPr>
          <a:xfrm>
            <a:off x="7615238" y="3516313"/>
            <a:ext cx="1000125"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Timolol</a:t>
            </a:r>
            <a:endParaRPr/>
          </a:p>
        </p:txBody>
      </p:sp>
      <p:sp>
        <p:nvSpPr>
          <p:cNvPr id="2569" name="Google Shape;2569;p127"/>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570" name="Google Shape;2570;p127"/>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t>
            </a:r>
            <a:r>
              <a:rPr lang="en-US" sz="1200">
                <a:solidFill>
                  <a:schemeClr val="dk1"/>
                </a:solidFill>
                <a:latin typeface="Arial"/>
                <a:ea typeface="Arial"/>
                <a:cs typeface="Arial"/>
                <a:sym typeface="Arial"/>
              </a:rPr>
              <a:t>              (als Dorzolamid)</a:t>
            </a:r>
            <a:endParaRPr/>
          </a:p>
        </p:txBody>
      </p:sp>
      <p:sp>
        <p:nvSpPr>
          <p:cNvPr id="2571" name="Google Shape;2571;p127"/>
          <p:cNvSpPr/>
          <p:nvPr/>
        </p:nvSpPr>
        <p:spPr>
          <a:xfrm rot="-2592707">
            <a:off x="6515100" y="800100"/>
            <a:ext cx="1570038" cy="3624263"/>
          </a:xfrm>
          <a:prstGeom prst="ellipse">
            <a:avLst/>
          </a:prstGeom>
          <a:no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72" name="Google Shape;2572;p127"/>
          <p:cNvSpPr txBox="1"/>
          <p:nvPr/>
        </p:nvSpPr>
        <p:spPr>
          <a:xfrm rot="2764786">
            <a:off x="6470866" y="2401333"/>
            <a:ext cx="1981241" cy="1134048"/>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a:solidFill>
                  <a:srgbClr val="0000FF"/>
                </a:solidFill>
              </a:rPr>
              <a:t>Wie lautet der Markenname der Augentropfen-Kombination von Timolol und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7"/>
                  </a:ext>
                </a:extLst>
              </a:rPr>
              <a:t>Dorzolamid</a:t>
            </a:r>
            <a:r>
              <a:rPr lang="en-US" sz="1200">
                <a:solidFill>
                  <a:srgbClr val="0000FF"/>
                </a:solidFill>
              </a:rPr>
              <a:t>?</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Cosopt</a:t>
            </a:r>
            <a:endParaRPr/>
          </a:p>
        </p:txBody>
      </p:sp>
      <p:sp>
        <p:nvSpPr>
          <p:cNvPr id="2573" name="Google Shape;2573;p12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574" name="Google Shape;2574;p127"/>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575" name="Google Shape;2575;p127"/>
          <p:cNvSpPr txBox="1"/>
          <p:nvPr/>
        </p:nvSpPr>
        <p:spPr>
          <a:xfrm>
            <a:off x="3657600" y="4811714"/>
            <a:ext cx="1402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rPr>
              <a:t>Latanoprost</a:t>
            </a:r>
            <a:endParaRPr sz="1800">
              <a:solidFill>
                <a:srgbClr val="BFBFBF"/>
              </a:solidFill>
              <a:latin typeface="Arial"/>
              <a:ea typeface="Arial"/>
              <a:cs typeface="Arial"/>
              <a:sym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2579"/>
        <p:cNvGrpSpPr/>
        <p:nvPr/>
      </p:nvGrpSpPr>
      <p:grpSpPr>
        <a:xfrm>
          <a:off x="0" y="0"/>
          <a:ext cx="0" cy="0"/>
          <a:chOff x="0" y="0"/>
          <a:chExt cx="0" cy="0"/>
        </a:xfrm>
      </p:grpSpPr>
      <p:sp>
        <p:nvSpPr>
          <p:cNvPr id="2580" name="Google Shape;2580;p12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2B2B2"/>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581" name="Google Shape;2581;p12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582" name="Google Shape;2582;p12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111</a:t>
            </a:fld>
            <a:endParaRPr sz="1000">
              <a:solidFill>
                <a:schemeClr val="dk1"/>
              </a:solidFill>
              <a:latin typeface="Arial"/>
              <a:ea typeface="Arial"/>
              <a:cs typeface="Arial"/>
              <a:sym typeface="Arial"/>
            </a:endParaRPr>
          </a:p>
        </p:txBody>
      </p:sp>
      <p:sp>
        <p:nvSpPr>
          <p:cNvPr id="2583" name="Google Shape;2583;p128"/>
          <p:cNvSpPr txBox="1"/>
          <p:nvPr/>
        </p:nvSpPr>
        <p:spPr>
          <a:xfrm>
            <a:off x="7615238" y="3516313"/>
            <a:ext cx="100171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Timolol</a:t>
            </a:r>
            <a:endParaRPr/>
          </a:p>
        </p:txBody>
      </p:sp>
      <p:sp>
        <p:nvSpPr>
          <p:cNvPr id="2584" name="Google Shape;2584;p128"/>
          <p:cNvSpPr txBox="1"/>
          <p:nvPr/>
        </p:nvSpPr>
        <p:spPr>
          <a:xfrm>
            <a:off x="3657600" y="3516313"/>
            <a:ext cx="1531938"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Brimonidin</a:t>
            </a:r>
            <a:endParaRPr/>
          </a:p>
        </p:txBody>
      </p:sp>
      <p:sp>
        <p:nvSpPr>
          <p:cNvPr id="2585" name="Google Shape;2585;p128"/>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586" name="Google Shape;2586;p128"/>
          <p:cNvSpPr/>
          <p:nvPr/>
        </p:nvSpPr>
        <p:spPr>
          <a:xfrm rot="-5400000">
            <a:off x="5676106" y="1029494"/>
            <a:ext cx="960438" cy="5302250"/>
          </a:xfrm>
          <a:prstGeom prst="ellipse">
            <a:avLst/>
          </a:prstGeom>
          <a:noFill/>
          <a:ln w="25400" cap="flat" cmpd="sng">
            <a:solidFill>
              <a:srgbClr val="CC00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87" name="Google Shape;2587;p12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588" name="Google Shape;2588;p128"/>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589" name="Google Shape;2589;p128"/>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90" name="Google Shape;2590;p128"/>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591" name="Google Shape;2591;p128"/>
          <p:cNvSpPr txBox="1"/>
          <p:nvPr/>
        </p:nvSpPr>
        <p:spPr>
          <a:xfrm>
            <a:off x="3657600" y="4811714"/>
            <a:ext cx="1402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rPr>
              <a:t>Latanoprost</a:t>
            </a:r>
            <a:endParaRPr sz="1800">
              <a:solidFill>
                <a:srgbClr val="BFBFBF"/>
              </a:solidFill>
              <a:latin typeface="Arial"/>
              <a:ea typeface="Arial"/>
              <a:cs typeface="Arial"/>
              <a:sym typeface="Arial"/>
            </a:endParaRPr>
          </a:p>
        </p:txBody>
      </p:sp>
      <p:sp>
        <p:nvSpPr>
          <p:cNvPr id="2592" name="Google Shape;2592;p128"/>
          <p:cNvSpPr txBox="1"/>
          <p:nvPr/>
        </p:nvSpPr>
        <p:spPr>
          <a:xfrm>
            <a:off x="5141913" y="3276600"/>
            <a:ext cx="25542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CC0099"/>
              </a:buClr>
              <a:buSzPts val="1200"/>
              <a:buFont typeface="Noto Sans Symbols"/>
              <a:buNone/>
            </a:pPr>
            <a:r>
              <a:rPr lang="en-US" sz="1200">
                <a:solidFill>
                  <a:srgbClr val="CC0099"/>
                </a:solidFill>
                <a:latin typeface="Arial"/>
                <a:ea typeface="Arial"/>
                <a:cs typeface="Arial"/>
                <a:sym typeface="Arial"/>
              </a:rPr>
              <a:t>Wie lautet der Markenname der Augentropfen-Kombination </a:t>
            </a:r>
            <a:r>
              <a:rPr lang="en-US" sz="1200">
                <a:solidFill>
                  <a:srgbClr val="CC0099"/>
                </a:solidFill>
              </a:rPr>
              <a:t>von</a:t>
            </a:r>
            <a:r>
              <a:rPr lang="en-US" sz="1200">
                <a:solidFill>
                  <a:srgbClr val="CC0099"/>
                </a:solidFill>
                <a:latin typeface="Arial"/>
                <a:ea typeface="Arial"/>
                <a:cs typeface="Arial"/>
                <a:sym typeface="Arial"/>
              </a:rPr>
              <a:t> Brimonidin</a:t>
            </a:r>
            <a:r>
              <a:rPr lang="en-US" sz="1200">
                <a:solidFill>
                  <a:srgbClr val="CC0099"/>
                </a:solidFill>
              </a:rPr>
              <a:t> und </a:t>
            </a:r>
            <a:r>
              <a:rPr lang="en-US" sz="1200">
                <a:solidFill>
                  <a:srgbClr val="CC0099"/>
                </a:solidFill>
                <a:latin typeface="Arial"/>
                <a:ea typeface="Arial"/>
                <a:cs typeface="Arial"/>
                <a:sym typeface="Arial"/>
              </a:rPr>
              <a:t>Timolol</a:t>
            </a:r>
            <a:r>
              <a:rPr lang="en-US" sz="1200">
                <a:solidFill>
                  <a:srgbClr val="CC0099"/>
                </a:solidFill>
              </a:rPr>
              <a:t>?</a:t>
            </a:r>
            <a:endParaRPr sz="1600" b="1">
              <a:solidFill>
                <a:srgbClr val="CC0099"/>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2596"/>
        <p:cNvGrpSpPr/>
        <p:nvPr/>
      </p:nvGrpSpPr>
      <p:grpSpPr>
        <a:xfrm>
          <a:off x="0" y="0"/>
          <a:ext cx="0" cy="0"/>
          <a:chOff x="0" y="0"/>
          <a:chExt cx="0" cy="0"/>
        </a:xfrm>
      </p:grpSpPr>
      <p:sp>
        <p:nvSpPr>
          <p:cNvPr id="2597" name="Google Shape;2597;p129"/>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2B2B2"/>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598" name="Google Shape;2598;p12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599" name="Google Shape;2599;p12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112</a:t>
            </a:fld>
            <a:endParaRPr sz="1000">
              <a:solidFill>
                <a:schemeClr val="dk1"/>
              </a:solidFill>
              <a:latin typeface="Arial"/>
              <a:ea typeface="Arial"/>
              <a:cs typeface="Arial"/>
              <a:sym typeface="Arial"/>
            </a:endParaRPr>
          </a:p>
        </p:txBody>
      </p:sp>
      <p:sp>
        <p:nvSpPr>
          <p:cNvPr id="2600" name="Google Shape;2600;p129"/>
          <p:cNvSpPr txBox="1"/>
          <p:nvPr/>
        </p:nvSpPr>
        <p:spPr>
          <a:xfrm>
            <a:off x="7615238" y="3516313"/>
            <a:ext cx="100171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Timolol</a:t>
            </a:r>
            <a:endParaRPr/>
          </a:p>
        </p:txBody>
      </p:sp>
      <p:sp>
        <p:nvSpPr>
          <p:cNvPr id="2601" name="Google Shape;2601;p129"/>
          <p:cNvSpPr txBox="1"/>
          <p:nvPr/>
        </p:nvSpPr>
        <p:spPr>
          <a:xfrm>
            <a:off x="3657600" y="3516313"/>
            <a:ext cx="1531938"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Brimonidin</a:t>
            </a:r>
            <a:endParaRPr/>
          </a:p>
        </p:txBody>
      </p:sp>
      <p:sp>
        <p:nvSpPr>
          <p:cNvPr id="2602" name="Google Shape;2602;p129"/>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603" name="Google Shape;2603;p129"/>
          <p:cNvSpPr/>
          <p:nvPr/>
        </p:nvSpPr>
        <p:spPr>
          <a:xfrm rot="-5400000">
            <a:off x="5676106" y="1029494"/>
            <a:ext cx="960438" cy="5302250"/>
          </a:xfrm>
          <a:prstGeom prst="ellipse">
            <a:avLst/>
          </a:prstGeom>
          <a:noFill/>
          <a:ln w="25400" cap="flat" cmpd="sng">
            <a:solidFill>
              <a:srgbClr val="CC00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04" name="Google Shape;2604;p12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605" name="Google Shape;2605;p129"/>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606" name="Google Shape;2606;p129"/>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07" name="Google Shape;2607;p129"/>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608" name="Google Shape;2608;p129"/>
          <p:cNvSpPr txBox="1"/>
          <p:nvPr/>
        </p:nvSpPr>
        <p:spPr>
          <a:xfrm>
            <a:off x="3657600" y="4811714"/>
            <a:ext cx="1402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rPr>
              <a:t>Latanoprost</a:t>
            </a:r>
            <a:endParaRPr sz="1800">
              <a:solidFill>
                <a:srgbClr val="BFBFBF"/>
              </a:solidFill>
              <a:latin typeface="Arial"/>
              <a:ea typeface="Arial"/>
              <a:cs typeface="Arial"/>
              <a:sym typeface="Arial"/>
            </a:endParaRPr>
          </a:p>
        </p:txBody>
      </p:sp>
      <p:sp>
        <p:nvSpPr>
          <p:cNvPr id="2609" name="Google Shape;2609;p129"/>
          <p:cNvSpPr txBox="1"/>
          <p:nvPr/>
        </p:nvSpPr>
        <p:spPr>
          <a:xfrm>
            <a:off x="5141913" y="3276600"/>
            <a:ext cx="2554200" cy="764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CC0099"/>
              </a:buClr>
              <a:buSzPts val="1200"/>
              <a:buFont typeface="Noto Sans Symbols"/>
              <a:buNone/>
            </a:pPr>
            <a:r>
              <a:rPr lang="en-US" sz="1200">
                <a:solidFill>
                  <a:srgbClr val="CC0099"/>
                </a:solidFill>
                <a:latin typeface="Arial"/>
                <a:ea typeface="Arial"/>
                <a:cs typeface="Arial"/>
                <a:sym typeface="Arial"/>
              </a:rPr>
              <a:t>W</a:t>
            </a:r>
            <a:r>
              <a:rPr lang="en-US" sz="1200">
                <a:solidFill>
                  <a:srgbClr val="CC0099"/>
                </a:solidFill>
              </a:rPr>
              <a:t>ie lautet der Markenname der Augentropfen-Kombination von Brimonidin und Timolol?</a:t>
            </a:r>
            <a:endParaRPr sz="1200">
              <a:solidFill>
                <a:srgbClr val="CC0099"/>
              </a:solidFill>
            </a:endParaRPr>
          </a:p>
          <a:p>
            <a:pPr marL="0" marR="0" lvl="0" indent="0" algn="l" rtl="0">
              <a:spcBef>
                <a:spcPts val="0"/>
              </a:spcBef>
              <a:spcAft>
                <a:spcPts val="0"/>
              </a:spcAft>
              <a:buClr>
                <a:srgbClr val="CC0099"/>
              </a:buClr>
              <a:buSzPts val="1200"/>
              <a:buFont typeface="Noto Sans Symbols"/>
              <a:buNone/>
            </a:pPr>
            <a:r>
              <a:rPr lang="en-US" sz="1200" b="1">
                <a:solidFill>
                  <a:srgbClr val="CC0099"/>
                </a:solidFill>
                <a:latin typeface="Arial"/>
                <a:ea typeface="Arial"/>
                <a:cs typeface="Arial"/>
                <a:sym typeface="Arial"/>
              </a:rPr>
              <a:t>        Combigan</a:t>
            </a:r>
            <a:endParaRPr sz="1600" b="1">
              <a:solidFill>
                <a:srgbClr val="CC0099"/>
              </a:solidFill>
              <a:latin typeface="Arial"/>
              <a:ea typeface="Arial"/>
              <a:cs typeface="Arial"/>
              <a:sym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2613"/>
        <p:cNvGrpSpPr/>
        <p:nvPr/>
      </p:nvGrpSpPr>
      <p:grpSpPr>
        <a:xfrm>
          <a:off x="0" y="0"/>
          <a:ext cx="0" cy="0"/>
          <a:chOff x="0" y="0"/>
          <a:chExt cx="0" cy="0"/>
        </a:xfrm>
      </p:grpSpPr>
      <p:sp>
        <p:nvSpPr>
          <p:cNvPr id="2614" name="Google Shape;2614;p130"/>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2B2B2"/>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615" name="Google Shape;2615;p13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616" name="Google Shape;2616;p13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113</a:t>
            </a:fld>
            <a:endParaRPr sz="1000">
              <a:solidFill>
                <a:schemeClr val="dk1"/>
              </a:solidFill>
              <a:latin typeface="Arial"/>
              <a:ea typeface="Arial"/>
              <a:cs typeface="Arial"/>
              <a:sym typeface="Arial"/>
            </a:endParaRPr>
          </a:p>
        </p:txBody>
      </p:sp>
      <p:sp>
        <p:nvSpPr>
          <p:cNvPr id="2617" name="Google Shape;2617;p130"/>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618" name="Google Shape;2618;p130"/>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CAI</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(als Brinzolamid) </a:t>
            </a:r>
            <a:r>
              <a:rPr lang="en-US" sz="1200">
                <a:solidFill>
                  <a:srgbClr val="B2B2B2"/>
                </a:solidFill>
                <a:latin typeface="Arial"/>
                <a:ea typeface="Arial"/>
                <a:cs typeface="Arial"/>
                <a:sym typeface="Arial"/>
              </a:rPr>
              <a:t>              (</a:t>
            </a:r>
            <a:r>
              <a:rPr lang="en-US" sz="1200">
                <a:solidFill>
                  <a:srgbClr val="BFBFBF"/>
                </a:solidFill>
                <a:latin typeface="Arial"/>
                <a:ea typeface="Arial"/>
                <a:cs typeface="Arial"/>
                <a:sym typeface="Arial"/>
              </a:rPr>
              <a:t>als Dorzolamid)</a:t>
            </a:r>
            <a:endParaRPr/>
          </a:p>
        </p:txBody>
      </p:sp>
      <p:sp>
        <p:nvSpPr>
          <p:cNvPr id="2619" name="Google Shape;2619;p130"/>
          <p:cNvSpPr/>
          <p:nvPr/>
        </p:nvSpPr>
        <p:spPr>
          <a:xfrm rot="2543852">
            <a:off x="4297363" y="781050"/>
            <a:ext cx="1570037" cy="3771900"/>
          </a:xfrm>
          <a:prstGeom prst="ellipse">
            <a:avLst/>
          </a:prstGeom>
          <a:noFill/>
          <a:ln w="25400" cap="flat" cmpd="sng">
            <a:solidFill>
              <a:srgbClr val="C8C8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20" name="Google Shape;2620;p130"/>
          <p:cNvSpPr txBox="1"/>
          <p:nvPr/>
        </p:nvSpPr>
        <p:spPr>
          <a:xfrm>
            <a:off x="3657600" y="3516313"/>
            <a:ext cx="1531938"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Brimonidin</a:t>
            </a:r>
            <a:endParaRPr/>
          </a:p>
        </p:txBody>
      </p:sp>
      <p:sp>
        <p:nvSpPr>
          <p:cNvPr id="2621" name="Google Shape;2621;p13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622" name="Google Shape;2622;p130"/>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623" name="Google Shape;2623;p130"/>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24" name="Google Shape;2624;p130"/>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625" name="Google Shape;2625;p130"/>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26" name="Google Shape;2626;p130"/>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627" name="Google Shape;2627;p130"/>
          <p:cNvSpPr txBox="1"/>
          <p:nvPr/>
        </p:nvSpPr>
        <p:spPr>
          <a:xfrm>
            <a:off x="3657600" y="4811714"/>
            <a:ext cx="1402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rPr>
              <a:t>Latanoprost</a:t>
            </a:r>
            <a:endParaRPr sz="1800">
              <a:solidFill>
                <a:srgbClr val="BFBFBF"/>
              </a:solidFill>
              <a:latin typeface="Arial"/>
              <a:ea typeface="Arial"/>
              <a:cs typeface="Arial"/>
              <a:sym typeface="Arial"/>
            </a:endParaRPr>
          </a:p>
        </p:txBody>
      </p:sp>
      <p:sp>
        <p:nvSpPr>
          <p:cNvPr id="2628" name="Google Shape;2628;p130"/>
          <p:cNvSpPr txBox="1"/>
          <p:nvPr/>
        </p:nvSpPr>
        <p:spPr>
          <a:xfrm rot="-2993757">
            <a:off x="4159958" y="1989015"/>
            <a:ext cx="1762247" cy="119548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88862E"/>
                </a:solidFill>
                <a:latin typeface="Arial"/>
                <a:ea typeface="Arial"/>
                <a:cs typeface="Arial"/>
                <a:sym typeface="Arial"/>
              </a:rPr>
              <a:t>Wie lautet der Markenname der </a:t>
            </a:r>
            <a:r>
              <a:rPr lang="en-US" sz="1200">
                <a:solidFill>
                  <a:srgbClr val="88862E"/>
                </a:solidFill>
              </a:rPr>
              <a:t>Augentropfen-Kombination von</a:t>
            </a:r>
            <a:r>
              <a:rPr lang="en-US" sz="1200">
                <a:solidFill>
                  <a:srgbClr val="88862E"/>
                </a:solidFill>
                <a:latin typeface="Arial"/>
                <a:ea typeface="Arial"/>
                <a:cs typeface="Arial"/>
                <a:sym typeface="Arial"/>
              </a:rPr>
              <a:t> Brimonidin und Brinzolamid?</a:t>
            </a:r>
            <a:endParaRPr/>
          </a:p>
          <a:p>
            <a:pPr marL="0" marR="0" lvl="0" indent="0" algn="l" rtl="0">
              <a:spcBef>
                <a:spcPts val="0"/>
              </a:spcBef>
              <a:spcAft>
                <a:spcPts val="0"/>
              </a:spcAft>
              <a:buNone/>
            </a:pPr>
            <a:endParaRPr sz="1600" b="1">
              <a:solidFill>
                <a:srgbClr val="88862E"/>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2632"/>
        <p:cNvGrpSpPr/>
        <p:nvPr/>
      </p:nvGrpSpPr>
      <p:grpSpPr>
        <a:xfrm>
          <a:off x="0" y="0"/>
          <a:ext cx="0" cy="0"/>
          <a:chOff x="0" y="0"/>
          <a:chExt cx="0" cy="0"/>
        </a:xfrm>
      </p:grpSpPr>
      <p:sp>
        <p:nvSpPr>
          <p:cNvPr id="2633" name="Google Shape;2633;p131"/>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2B2B2"/>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634" name="Google Shape;2634;p13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635" name="Google Shape;2635;p13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114</a:t>
            </a:fld>
            <a:endParaRPr sz="1000">
              <a:solidFill>
                <a:schemeClr val="dk1"/>
              </a:solidFill>
              <a:latin typeface="Arial"/>
              <a:ea typeface="Arial"/>
              <a:cs typeface="Arial"/>
              <a:sym typeface="Arial"/>
            </a:endParaRPr>
          </a:p>
        </p:txBody>
      </p:sp>
      <p:sp>
        <p:nvSpPr>
          <p:cNvPr id="2636" name="Google Shape;2636;p131"/>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637" name="Google Shape;2637;p131"/>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CAI</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(als Brinzolamid) </a:t>
            </a:r>
            <a:r>
              <a:rPr lang="en-US" sz="1200">
                <a:solidFill>
                  <a:srgbClr val="B2B2B2"/>
                </a:solidFill>
                <a:latin typeface="Arial"/>
                <a:ea typeface="Arial"/>
                <a:cs typeface="Arial"/>
                <a:sym typeface="Arial"/>
              </a:rPr>
              <a:t>              (</a:t>
            </a:r>
            <a:r>
              <a:rPr lang="en-US" sz="1200">
                <a:solidFill>
                  <a:srgbClr val="BFBFBF"/>
                </a:solidFill>
                <a:latin typeface="Arial"/>
                <a:ea typeface="Arial"/>
                <a:cs typeface="Arial"/>
                <a:sym typeface="Arial"/>
              </a:rPr>
              <a:t>als Dorzolamid)</a:t>
            </a:r>
            <a:endParaRPr/>
          </a:p>
        </p:txBody>
      </p:sp>
      <p:sp>
        <p:nvSpPr>
          <p:cNvPr id="2638" name="Google Shape;2638;p131"/>
          <p:cNvSpPr/>
          <p:nvPr/>
        </p:nvSpPr>
        <p:spPr>
          <a:xfrm rot="2543852">
            <a:off x="4297363" y="781050"/>
            <a:ext cx="1570037" cy="3771900"/>
          </a:xfrm>
          <a:prstGeom prst="ellipse">
            <a:avLst/>
          </a:prstGeom>
          <a:noFill/>
          <a:ln w="25400" cap="flat" cmpd="sng">
            <a:solidFill>
              <a:srgbClr val="C8C8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39" name="Google Shape;2639;p131"/>
          <p:cNvSpPr txBox="1"/>
          <p:nvPr/>
        </p:nvSpPr>
        <p:spPr>
          <a:xfrm>
            <a:off x="3657600" y="3516313"/>
            <a:ext cx="1531938"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Brimonidin</a:t>
            </a:r>
            <a:endParaRPr/>
          </a:p>
        </p:txBody>
      </p:sp>
      <p:sp>
        <p:nvSpPr>
          <p:cNvPr id="2640" name="Google Shape;2640;p13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641" name="Google Shape;2641;p131"/>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642" name="Google Shape;2642;p131"/>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43" name="Google Shape;2643;p131"/>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644" name="Google Shape;2644;p131"/>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45" name="Google Shape;2645;p131"/>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646" name="Google Shape;2646;p131"/>
          <p:cNvSpPr txBox="1"/>
          <p:nvPr/>
        </p:nvSpPr>
        <p:spPr>
          <a:xfrm>
            <a:off x="3657600" y="4811714"/>
            <a:ext cx="1402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rPr>
              <a:t>Latanoprost</a:t>
            </a:r>
            <a:endParaRPr sz="1800">
              <a:solidFill>
                <a:srgbClr val="BFBFBF"/>
              </a:solidFill>
              <a:latin typeface="Arial"/>
              <a:ea typeface="Arial"/>
              <a:cs typeface="Arial"/>
              <a:sym typeface="Arial"/>
            </a:endParaRPr>
          </a:p>
        </p:txBody>
      </p:sp>
      <p:sp>
        <p:nvSpPr>
          <p:cNvPr id="2647" name="Google Shape;2647;p131"/>
          <p:cNvSpPr txBox="1"/>
          <p:nvPr/>
        </p:nvSpPr>
        <p:spPr>
          <a:xfrm rot="-2993757">
            <a:off x="4136408" y="1999982"/>
            <a:ext cx="1762247" cy="1133949"/>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88862E"/>
                </a:solidFill>
              </a:rPr>
              <a:t>Wie lautet der Markenname der Augentropfen-Kombination von Brimonidin und Brinzolamid?</a:t>
            </a:r>
            <a:endParaRPr/>
          </a:p>
          <a:p>
            <a:pPr marL="0" marR="0" lvl="0" indent="0" algn="l" rtl="0">
              <a:spcBef>
                <a:spcPts val="0"/>
              </a:spcBef>
              <a:spcAft>
                <a:spcPts val="0"/>
              </a:spcAft>
              <a:buNone/>
            </a:pPr>
            <a:r>
              <a:rPr lang="en-US" sz="1200" b="1">
                <a:solidFill>
                  <a:srgbClr val="88862E"/>
                </a:solidFill>
                <a:latin typeface="Arial"/>
                <a:ea typeface="Arial"/>
                <a:cs typeface="Arial"/>
                <a:sym typeface="Arial"/>
              </a:rPr>
              <a:t>Simbrinza</a:t>
            </a:r>
            <a:endParaRPr sz="1600" b="1">
              <a:solidFill>
                <a:srgbClr val="88862E"/>
              </a:solidFill>
              <a:latin typeface="Arial"/>
              <a:ea typeface="Arial"/>
              <a:cs typeface="Arial"/>
              <a:sym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2651"/>
        <p:cNvGrpSpPr/>
        <p:nvPr/>
      </p:nvGrpSpPr>
      <p:grpSpPr>
        <a:xfrm>
          <a:off x="0" y="0"/>
          <a:ext cx="0" cy="0"/>
          <a:chOff x="0" y="0"/>
          <a:chExt cx="0" cy="0"/>
        </a:xfrm>
      </p:grpSpPr>
      <p:sp>
        <p:nvSpPr>
          <p:cNvPr id="2652" name="Google Shape;2652;p13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653" name="Google Shape;2653;p13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654" name="Google Shape;2654;p13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115</a:t>
            </a:fld>
            <a:endParaRPr sz="1000">
              <a:solidFill>
                <a:schemeClr val="dk1"/>
              </a:solidFill>
              <a:latin typeface="Arial"/>
              <a:ea typeface="Arial"/>
              <a:cs typeface="Arial"/>
              <a:sym typeface="Arial"/>
            </a:endParaRPr>
          </a:p>
        </p:txBody>
      </p:sp>
      <p:sp>
        <p:nvSpPr>
          <p:cNvPr id="2655" name="Google Shape;2655;p132"/>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656" name="Google Shape;2656;p132"/>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657" name="Google Shape;2657;p132"/>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58" name="Google Shape;2658;p132"/>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659" name="Google Shape;2659;p132"/>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60" name="Google Shape;2660;p132"/>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661" name="Google Shape;2661;p132"/>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62" name="Google Shape;2662;p132"/>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663" name="Google Shape;2663;p13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664" name="Google Shape;2664;p132"/>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Netarsudil</a:t>
            </a:r>
            <a:endParaRPr sz="1800">
              <a:solidFill>
                <a:schemeClr val="dk1"/>
              </a:solidFill>
              <a:latin typeface="Arial"/>
              <a:ea typeface="Arial"/>
              <a:cs typeface="Arial"/>
              <a:sym typeface="Arial"/>
            </a:endParaRPr>
          </a:p>
        </p:txBody>
      </p:sp>
      <p:sp>
        <p:nvSpPr>
          <p:cNvPr id="2665" name="Google Shape;2665;p132"/>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Latanoprost</a:t>
            </a:r>
            <a:endParaRPr sz="1800" dirty="0">
              <a:solidFill>
                <a:schemeClr val="dk1"/>
              </a:solidFill>
              <a:latin typeface="Arial"/>
              <a:ea typeface="Arial"/>
              <a:cs typeface="Arial"/>
              <a:sym typeface="Arial"/>
            </a:endParaRPr>
          </a:p>
        </p:txBody>
      </p:sp>
      <p:sp>
        <p:nvSpPr>
          <p:cNvPr id="2666" name="Google Shape;2666;p132"/>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67" name="Google Shape;2667;p132"/>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668" name="Google Shape;2668;p132"/>
          <p:cNvSpPr txBox="1"/>
          <p:nvPr/>
        </p:nvSpPr>
        <p:spPr>
          <a:xfrm>
            <a:off x="5103902" y="4544798"/>
            <a:ext cx="25542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7030A0"/>
              </a:buClr>
              <a:buSzPts val="1200"/>
              <a:buFont typeface="Noto Sans Symbols"/>
              <a:buNone/>
            </a:pPr>
            <a:r>
              <a:rPr lang="en-US" sz="1200" i="1" dirty="0">
                <a:solidFill>
                  <a:srgbClr val="7030A0"/>
                </a:solidFill>
                <a:latin typeface="Arial"/>
                <a:ea typeface="Arial"/>
                <a:cs typeface="Arial"/>
                <a:sym typeface="Arial"/>
              </a:rPr>
              <a:t>Wie </a:t>
            </a:r>
            <a:r>
              <a:rPr lang="en-US" sz="1200" i="1" dirty="0" err="1">
                <a:solidFill>
                  <a:srgbClr val="7030A0"/>
                </a:solidFill>
                <a:latin typeface="Arial"/>
                <a:ea typeface="Arial"/>
                <a:cs typeface="Arial"/>
                <a:sym typeface="Arial"/>
              </a:rPr>
              <a:t>lautet</a:t>
            </a:r>
            <a:r>
              <a:rPr lang="en-US" sz="1200" i="1" dirty="0">
                <a:solidFill>
                  <a:srgbClr val="7030A0"/>
                </a:solidFill>
                <a:latin typeface="Arial"/>
                <a:ea typeface="Arial"/>
                <a:cs typeface="Arial"/>
                <a:sym typeface="Arial"/>
              </a:rPr>
              <a:t> der </a:t>
            </a:r>
            <a:r>
              <a:rPr lang="en-US" sz="1200" i="1" dirty="0" err="1">
                <a:solidFill>
                  <a:srgbClr val="7030A0"/>
                </a:solidFill>
                <a:latin typeface="Arial"/>
                <a:ea typeface="Arial"/>
                <a:cs typeface="Arial"/>
                <a:sym typeface="Arial"/>
              </a:rPr>
              <a:t>Markenname</a:t>
            </a:r>
            <a:r>
              <a:rPr lang="en-US" sz="1200" i="1" dirty="0">
                <a:solidFill>
                  <a:srgbClr val="7030A0"/>
                </a:solidFill>
                <a:latin typeface="Arial"/>
                <a:ea typeface="Arial"/>
                <a:cs typeface="Arial"/>
                <a:sym typeface="Arial"/>
              </a:rPr>
              <a:t> der </a:t>
            </a:r>
            <a:r>
              <a:rPr lang="en-US" sz="1200" i="1" dirty="0" err="1">
                <a:solidFill>
                  <a:srgbClr val="7030A0"/>
                </a:solidFill>
              </a:rPr>
              <a:t>Augentropfen-Kombination</a:t>
            </a:r>
            <a:r>
              <a:rPr lang="en-US" sz="1200" i="1" dirty="0">
                <a:solidFill>
                  <a:srgbClr val="7030A0"/>
                </a:solidFill>
                <a:latin typeface="Arial"/>
                <a:ea typeface="Arial"/>
                <a:cs typeface="Arial"/>
                <a:sym typeface="Arial"/>
              </a:rPr>
              <a:t> </a:t>
            </a:r>
            <a:r>
              <a:rPr lang="en-US" sz="1200" i="1" dirty="0">
                <a:solidFill>
                  <a:srgbClr val="7030A0"/>
                </a:solidFill>
              </a:rPr>
              <a:t>von</a:t>
            </a:r>
            <a:r>
              <a:rPr lang="en-US" sz="1200" i="1" dirty="0">
                <a:solidFill>
                  <a:srgbClr val="7030A0"/>
                </a:solidFill>
                <a:latin typeface="Arial"/>
                <a:ea typeface="Arial"/>
                <a:cs typeface="Arial"/>
                <a:sym typeface="Arial"/>
              </a:rPr>
              <a:t> </a:t>
            </a:r>
            <a:r>
              <a:rPr lang="en-US" sz="1200" i="1" dirty="0">
                <a:solidFill>
                  <a:srgbClr val="7030A0"/>
                </a:solidFill>
              </a:rPr>
              <a:t>Latanoprost</a:t>
            </a:r>
            <a:r>
              <a:rPr lang="en-US" sz="1200" i="1" dirty="0">
                <a:solidFill>
                  <a:srgbClr val="7030A0"/>
                </a:solidFill>
                <a:latin typeface="Arial"/>
                <a:ea typeface="Arial"/>
                <a:cs typeface="Arial"/>
                <a:sym typeface="Arial"/>
              </a:rPr>
              <a:t> und </a:t>
            </a:r>
            <a:r>
              <a:rPr lang="en-US" sz="1200" i="1" dirty="0" err="1">
                <a:solidFill>
                  <a:srgbClr val="7030A0"/>
                </a:solidFill>
                <a:latin typeface="Arial"/>
                <a:ea typeface="Arial"/>
                <a:cs typeface="Arial"/>
                <a:sym typeface="Arial"/>
              </a:rPr>
              <a:t>Netarsudil</a:t>
            </a:r>
            <a:r>
              <a:rPr lang="en-US" sz="1200" i="1" dirty="0">
                <a:solidFill>
                  <a:srgbClr val="7030A0"/>
                </a:solidFill>
                <a:latin typeface="Arial"/>
                <a:ea typeface="Arial"/>
                <a:cs typeface="Arial"/>
                <a:sym typeface="Arial"/>
              </a:rPr>
              <a:t>? </a:t>
            </a:r>
            <a:r>
              <a:rPr lang="en-US" sz="1200" b="1" i="1" dirty="0">
                <a:solidFill>
                  <a:srgbClr val="7030A0"/>
                </a:solidFill>
                <a:latin typeface="Arial"/>
                <a:ea typeface="Arial"/>
                <a:cs typeface="Arial"/>
                <a:sym typeface="Arial"/>
              </a:rPr>
              <a:t> </a:t>
            </a:r>
            <a:endParaRPr sz="1600" b="1" dirty="0">
              <a:solidFill>
                <a:srgbClr val="7030A0"/>
              </a:solidFill>
              <a:latin typeface="Arial"/>
              <a:ea typeface="Arial"/>
              <a:cs typeface="Arial"/>
              <a:sym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2672"/>
        <p:cNvGrpSpPr/>
        <p:nvPr/>
      </p:nvGrpSpPr>
      <p:grpSpPr>
        <a:xfrm>
          <a:off x="0" y="0"/>
          <a:ext cx="0" cy="0"/>
          <a:chOff x="0" y="0"/>
          <a:chExt cx="0" cy="0"/>
        </a:xfrm>
      </p:grpSpPr>
      <p:sp>
        <p:nvSpPr>
          <p:cNvPr id="2673" name="Google Shape;2673;p13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674" name="Google Shape;2674;p13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675" name="Google Shape;2675;p13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116</a:t>
            </a:fld>
            <a:endParaRPr sz="1000">
              <a:solidFill>
                <a:schemeClr val="dk1"/>
              </a:solidFill>
              <a:latin typeface="Arial"/>
              <a:ea typeface="Arial"/>
              <a:cs typeface="Arial"/>
              <a:sym typeface="Arial"/>
            </a:endParaRPr>
          </a:p>
        </p:txBody>
      </p:sp>
      <p:sp>
        <p:nvSpPr>
          <p:cNvPr id="2676" name="Google Shape;2676;p133"/>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677" name="Google Shape;2677;p133"/>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678" name="Google Shape;2678;p133"/>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79" name="Google Shape;2679;p133"/>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680" name="Google Shape;2680;p133"/>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81" name="Google Shape;2681;p133"/>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682" name="Google Shape;2682;p133"/>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83" name="Google Shape;2683;p133"/>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684" name="Google Shape;2684;p13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685" name="Google Shape;2685;p133"/>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Netarsudil</a:t>
            </a:r>
            <a:endParaRPr sz="1800">
              <a:solidFill>
                <a:schemeClr val="dk1"/>
              </a:solidFill>
              <a:latin typeface="Arial"/>
              <a:ea typeface="Arial"/>
              <a:cs typeface="Arial"/>
              <a:sym typeface="Arial"/>
            </a:endParaRPr>
          </a:p>
        </p:txBody>
      </p:sp>
      <p:sp>
        <p:nvSpPr>
          <p:cNvPr id="2686" name="Google Shape;2686;p133"/>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Latanoprost</a:t>
            </a:r>
            <a:endParaRPr sz="1800" dirty="0">
              <a:solidFill>
                <a:schemeClr val="dk1"/>
              </a:solidFill>
              <a:latin typeface="Arial"/>
              <a:ea typeface="Arial"/>
              <a:cs typeface="Arial"/>
              <a:sym typeface="Arial"/>
            </a:endParaRPr>
          </a:p>
        </p:txBody>
      </p:sp>
      <p:sp>
        <p:nvSpPr>
          <p:cNvPr id="2687" name="Google Shape;2687;p133"/>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88" name="Google Shape;2688;p133"/>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689" name="Google Shape;2689;p133"/>
          <p:cNvSpPr txBox="1"/>
          <p:nvPr/>
        </p:nvSpPr>
        <p:spPr>
          <a:xfrm>
            <a:off x="5103902" y="4544798"/>
            <a:ext cx="2554200" cy="764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7030A0"/>
              </a:buClr>
              <a:buSzPts val="1200"/>
              <a:buFont typeface="Noto Sans Symbols"/>
              <a:buNone/>
            </a:pPr>
            <a:r>
              <a:rPr lang="en-US" sz="1200" i="1">
                <a:solidFill>
                  <a:srgbClr val="7030A0"/>
                </a:solidFill>
              </a:rPr>
              <a:t>Wie lautet der Markenname der Augentropfen-Kombination von Latanoprost und Netarsudil? </a:t>
            </a:r>
            <a:r>
              <a:rPr lang="en-US" sz="1200" b="1">
                <a:solidFill>
                  <a:srgbClr val="7030A0"/>
                </a:solidFill>
                <a:latin typeface="Arial"/>
                <a:ea typeface="Arial"/>
                <a:cs typeface="Arial"/>
                <a:sym typeface="Arial"/>
              </a:rPr>
              <a:t> Rocklatan</a:t>
            </a:r>
            <a:endParaRPr sz="1600" b="1">
              <a:solidFill>
                <a:srgbClr val="7030A0"/>
              </a:solidFill>
              <a:latin typeface="Arial"/>
              <a:ea typeface="Arial"/>
              <a:cs typeface="Arial"/>
              <a:sym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2693"/>
        <p:cNvGrpSpPr/>
        <p:nvPr/>
      </p:nvGrpSpPr>
      <p:grpSpPr>
        <a:xfrm>
          <a:off x="0" y="0"/>
          <a:ext cx="0" cy="0"/>
          <a:chOff x="0" y="0"/>
          <a:chExt cx="0" cy="0"/>
        </a:xfrm>
      </p:grpSpPr>
      <p:sp>
        <p:nvSpPr>
          <p:cNvPr id="2694" name="Google Shape;2694;p134"/>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95" name="Google Shape;2695;p134"/>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Netarsudil</a:t>
            </a:r>
            <a:endParaRPr sz="1800">
              <a:solidFill>
                <a:schemeClr val="dk1"/>
              </a:solidFill>
              <a:latin typeface="Arial"/>
              <a:ea typeface="Arial"/>
              <a:cs typeface="Arial"/>
              <a:sym typeface="Arial"/>
            </a:endParaRPr>
          </a:p>
        </p:txBody>
      </p:sp>
      <p:sp>
        <p:nvSpPr>
          <p:cNvPr id="2696" name="Google Shape;2696;p134"/>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Latanoprost</a:t>
            </a:r>
            <a:endParaRPr sz="1800" dirty="0">
              <a:solidFill>
                <a:schemeClr val="dk1"/>
              </a:solidFill>
              <a:latin typeface="Arial"/>
              <a:ea typeface="Arial"/>
              <a:cs typeface="Arial"/>
              <a:sym typeface="Arial"/>
            </a:endParaRPr>
          </a:p>
        </p:txBody>
      </p:sp>
      <p:sp>
        <p:nvSpPr>
          <p:cNvPr id="2697" name="Google Shape;2697;p134"/>
          <p:cNvSpPr txBox="1"/>
          <p:nvPr/>
        </p:nvSpPr>
        <p:spPr>
          <a:xfrm>
            <a:off x="5638800" y="4800601"/>
            <a:ext cx="1276350" cy="338138"/>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Roclatan</a:t>
            </a:r>
            <a:endParaRPr sz="1600" b="1">
              <a:solidFill>
                <a:srgbClr val="FF0000"/>
              </a:solidFill>
              <a:latin typeface="Arial"/>
              <a:ea typeface="Arial"/>
              <a:cs typeface="Arial"/>
              <a:sym typeface="Arial"/>
            </a:endParaRPr>
          </a:p>
        </p:txBody>
      </p:sp>
      <p:sp>
        <p:nvSpPr>
          <p:cNvPr id="2698" name="Google Shape;2698;p13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2B2B2"/>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699" name="Google Shape;2699;p13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700" name="Google Shape;2700;p13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117</a:t>
            </a:fld>
            <a:endParaRPr sz="1000">
              <a:solidFill>
                <a:schemeClr val="dk1"/>
              </a:solidFill>
              <a:latin typeface="Arial"/>
              <a:ea typeface="Arial"/>
              <a:cs typeface="Arial"/>
              <a:sym typeface="Arial"/>
            </a:endParaRPr>
          </a:p>
        </p:txBody>
      </p:sp>
      <p:sp>
        <p:nvSpPr>
          <p:cNvPr id="2701" name="Google Shape;2701;p134"/>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Timolol</a:t>
            </a:r>
            <a:endParaRPr/>
          </a:p>
        </p:txBody>
      </p:sp>
      <p:sp>
        <p:nvSpPr>
          <p:cNvPr id="2702" name="Google Shape;2702;p134"/>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Brimonidin</a:t>
            </a:r>
            <a:endParaRPr/>
          </a:p>
        </p:txBody>
      </p:sp>
      <p:sp>
        <p:nvSpPr>
          <p:cNvPr id="2703" name="Google Shape;2703;p134"/>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CAI</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(als Brinzolamid)               (als Dorzolamid)</a:t>
            </a:r>
            <a:endParaRPr/>
          </a:p>
        </p:txBody>
      </p:sp>
      <p:sp>
        <p:nvSpPr>
          <p:cNvPr id="2704" name="Google Shape;2704;p134"/>
          <p:cNvSpPr txBox="1"/>
          <p:nvPr/>
        </p:nvSpPr>
        <p:spPr>
          <a:xfrm>
            <a:off x="3886200" y="4267200"/>
            <a:ext cx="5181600" cy="2057400"/>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Nennen Sie fünf Vorteile von Fixkombinationspräparaten im Vergleich zur getrennten Anwendung derselben </a:t>
            </a:r>
            <a:r>
              <a:rPr lang="en-US" sz="1200" i="1">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8"/>
                  </a:ext>
                </a:extLst>
              </a:rPr>
              <a:t>Augentropfen</a:t>
            </a:r>
            <a:r>
              <a:rPr lang="en-US" sz="1200" i="1">
                <a:solidFill>
                  <a:schemeClr val="lt1"/>
                </a:solidFill>
              </a:rPr>
              <a: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1)</a:t>
            </a:r>
            <a:endParaRPr sz="14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2</a:t>
            </a:r>
            <a:r>
              <a:rPr lang="en-US" sz="1200" b="1">
                <a:solidFill>
                  <a:schemeClr val="lt1"/>
                </a:solidFill>
                <a:latin typeface="Arial"/>
                <a:ea typeface="Arial"/>
                <a:cs typeface="Arial"/>
                <a:sym typeface="Arial"/>
              </a:rPr>
              <a: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3) </a:t>
            </a:r>
            <a:r>
              <a:rPr lang="en-US" sz="1200">
                <a:solidFill>
                  <a:srgbClr val="0000FF"/>
                </a:solidFill>
                <a:latin typeface="Arial"/>
                <a:ea typeface="Arial"/>
                <a:cs typeface="Arial"/>
                <a:sym typeface="Arial"/>
              </a:rPr>
              <a:t>Durch die Halbierung der Tropfenanzahl wird auch die Belastung der Augenoberfläche durch Konservierungsstoffe halbiert, wodurch Reizungen weniger zum Problem werden</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4)</a:t>
            </a:r>
            <a:endParaRPr sz="1400">
              <a:solidFill>
                <a:schemeClr val="lt1"/>
              </a:solidFill>
              <a:latin typeface="Arial"/>
              <a:ea typeface="Arial"/>
              <a:cs typeface="Arial"/>
              <a:sym typeface="Arial"/>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5) </a:t>
            </a:r>
            <a:r>
              <a:rPr lang="en-US" sz="1200">
                <a:solidFill>
                  <a:srgbClr val="0000FF"/>
                </a:solidFill>
                <a:latin typeface="Arial"/>
                <a:ea typeface="Arial"/>
                <a:cs typeface="Arial"/>
                <a:sym typeface="Arial"/>
              </a:rPr>
              <a:t>Verhindert das „Auswaschen“ (d. h. wenn ein ungeduldiger Patient den zweiten Tropfen zu früh nach dem ersten einträufelt und diesen dadurch auswäscht)</a:t>
            </a:r>
            <a:endParaRPr/>
          </a:p>
        </p:txBody>
      </p:sp>
      <p:sp>
        <p:nvSpPr>
          <p:cNvPr id="2705" name="Google Shape;2705;p134"/>
          <p:cNvSpPr/>
          <p:nvPr/>
        </p:nvSpPr>
        <p:spPr>
          <a:xfrm rot="2543852">
            <a:off x="4297363" y="781050"/>
            <a:ext cx="1570037" cy="3771900"/>
          </a:xfrm>
          <a:prstGeom prst="ellipse">
            <a:avLst/>
          </a:prstGeom>
          <a:noFill/>
          <a:ln w="25400" cap="flat" cmpd="sng">
            <a:solidFill>
              <a:srgbClr val="C8C8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06" name="Google Shape;2706;p134"/>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C8C860"/>
                </a:solidFill>
                <a:latin typeface="Arial"/>
                <a:ea typeface="Arial"/>
                <a:cs typeface="Arial"/>
                <a:sym typeface="Arial"/>
              </a:rPr>
              <a:t>Simbrinza</a:t>
            </a:r>
            <a:endParaRPr sz="1600" b="1">
              <a:solidFill>
                <a:srgbClr val="C8C860"/>
              </a:solidFill>
              <a:latin typeface="Arial"/>
              <a:ea typeface="Arial"/>
              <a:cs typeface="Arial"/>
              <a:sym typeface="Arial"/>
            </a:endParaRPr>
          </a:p>
        </p:txBody>
      </p:sp>
      <p:sp>
        <p:nvSpPr>
          <p:cNvPr id="2707" name="Google Shape;2707;p134"/>
          <p:cNvSpPr/>
          <p:nvPr/>
        </p:nvSpPr>
        <p:spPr>
          <a:xfrm rot="-5400000">
            <a:off x="5676106" y="1029494"/>
            <a:ext cx="960438" cy="5302250"/>
          </a:xfrm>
          <a:prstGeom prst="ellipse">
            <a:avLst/>
          </a:prstGeom>
          <a:noFill/>
          <a:ln w="25400" cap="flat" cmpd="sng">
            <a:solidFill>
              <a:srgbClr val="CC00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08" name="Google Shape;2708;p134"/>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CC0099"/>
              </a:buClr>
              <a:buSzPts val="1200"/>
              <a:buFont typeface="Noto Sans Symbols"/>
              <a:buNone/>
            </a:pPr>
            <a:r>
              <a:rPr lang="en-US" sz="1200" b="1">
                <a:solidFill>
                  <a:srgbClr val="CC0099"/>
                </a:solidFill>
                <a:latin typeface="Arial"/>
                <a:ea typeface="Arial"/>
                <a:cs typeface="Arial"/>
                <a:sym typeface="Arial"/>
              </a:rPr>
              <a:t>Combigan</a:t>
            </a:r>
            <a:endParaRPr/>
          </a:p>
        </p:txBody>
      </p:sp>
      <p:sp>
        <p:nvSpPr>
          <p:cNvPr id="2709" name="Google Shape;2709;p134"/>
          <p:cNvSpPr/>
          <p:nvPr/>
        </p:nvSpPr>
        <p:spPr>
          <a:xfrm rot="-2592707">
            <a:off x="6515100" y="800100"/>
            <a:ext cx="1570038" cy="3624263"/>
          </a:xfrm>
          <a:prstGeom prst="ellipse">
            <a:avLst/>
          </a:prstGeom>
          <a:no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10" name="Google Shape;2710;p134"/>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Cosopt</a:t>
            </a:r>
            <a:endParaRPr/>
          </a:p>
        </p:txBody>
      </p:sp>
      <p:sp>
        <p:nvSpPr>
          <p:cNvPr id="2711" name="Google Shape;2711;p13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sp>
        <p:nvSpPr>
          <p:cNvPr id="2716" name="Google Shape;2716;p135"/>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17" name="Google Shape;2717;p135"/>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Netarsudil</a:t>
            </a:r>
            <a:endParaRPr sz="1800">
              <a:solidFill>
                <a:schemeClr val="dk1"/>
              </a:solidFill>
              <a:latin typeface="Arial"/>
              <a:ea typeface="Arial"/>
              <a:cs typeface="Arial"/>
              <a:sym typeface="Arial"/>
            </a:endParaRPr>
          </a:p>
        </p:txBody>
      </p:sp>
      <p:sp>
        <p:nvSpPr>
          <p:cNvPr id="2718" name="Google Shape;2718;p135"/>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Latanoprost</a:t>
            </a:r>
            <a:endParaRPr sz="1800" dirty="0">
              <a:solidFill>
                <a:schemeClr val="dk1"/>
              </a:solidFill>
              <a:latin typeface="Arial"/>
              <a:ea typeface="Arial"/>
              <a:cs typeface="Arial"/>
              <a:sym typeface="Arial"/>
            </a:endParaRPr>
          </a:p>
        </p:txBody>
      </p:sp>
      <p:sp>
        <p:nvSpPr>
          <p:cNvPr id="2719" name="Google Shape;2719;p135"/>
          <p:cNvSpPr txBox="1"/>
          <p:nvPr/>
        </p:nvSpPr>
        <p:spPr>
          <a:xfrm>
            <a:off x="5638800" y="4800601"/>
            <a:ext cx="1276350" cy="338138"/>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Roclatan</a:t>
            </a:r>
            <a:endParaRPr sz="1600" b="1">
              <a:solidFill>
                <a:srgbClr val="FF0000"/>
              </a:solidFill>
              <a:latin typeface="Arial"/>
              <a:ea typeface="Arial"/>
              <a:cs typeface="Arial"/>
              <a:sym typeface="Arial"/>
            </a:endParaRPr>
          </a:p>
        </p:txBody>
      </p:sp>
      <p:sp>
        <p:nvSpPr>
          <p:cNvPr id="2720" name="Google Shape;2720;p13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2B2B2"/>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9"/>
                  </a:ext>
                </a:extLst>
              </a:rPr>
              <a:t>Netarsudil</a:t>
            </a:r>
            <a:endParaRPr sz="1800" b="1" dirty="0">
              <a:solidFill>
                <a:srgbClr val="0000FF"/>
              </a:solidFill>
            </a:endParaRPr>
          </a:p>
        </p:txBody>
      </p:sp>
      <p:sp>
        <p:nvSpPr>
          <p:cNvPr id="2721" name="Google Shape;2721;p13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722" name="Google Shape;2722;p13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118</a:t>
            </a:fld>
            <a:endParaRPr sz="1000">
              <a:solidFill>
                <a:schemeClr val="dk1"/>
              </a:solidFill>
              <a:latin typeface="Arial"/>
              <a:ea typeface="Arial"/>
              <a:cs typeface="Arial"/>
              <a:sym typeface="Arial"/>
            </a:endParaRPr>
          </a:p>
        </p:txBody>
      </p:sp>
      <p:sp>
        <p:nvSpPr>
          <p:cNvPr id="2723" name="Google Shape;2723;p135"/>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Timolol</a:t>
            </a:r>
            <a:endParaRPr/>
          </a:p>
        </p:txBody>
      </p:sp>
      <p:sp>
        <p:nvSpPr>
          <p:cNvPr id="2724" name="Google Shape;2724;p135"/>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Brimonidin</a:t>
            </a:r>
            <a:endParaRPr/>
          </a:p>
        </p:txBody>
      </p:sp>
      <p:sp>
        <p:nvSpPr>
          <p:cNvPr id="2725" name="Google Shape;2725;p135"/>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CAI</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(als Brinzolamid)               (als Dorzolamid)</a:t>
            </a:r>
            <a:endParaRPr/>
          </a:p>
        </p:txBody>
      </p:sp>
      <p:sp>
        <p:nvSpPr>
          <p:cNvPr id="2726" name="Google Shape;2726;p135"/>
          <p:cNvSpPr txBox="1"/>
          <p:nvPr/>
        </p:nvSpPr>
        <p:spPr>
          <a:xfrm>
            <a:off x="3886200" y="4267200"/>
            <a:ext cx="5181600" cy="2057400"/>
          </a:xfrm>
          <a:prstGeom prst="rect">
            <a:avLst/>
          </a:prstGeom>
          <a:solidFill>
            <a:srgbClr val="0000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Nennen Sie fünf Vorteile von Fixkombinationspräparaten im Vergleich zur getrennten Anwendung derselben </a:t>
            </a:r>
            <a:r>
              <a:rPr lang="en-US" sz="1200" i="1">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0"/>
                  </a:ext>
                </a:extLst>
              </a:rPr>
              <a:t>Augentropfen</a:t>
            </a:r>
            <a:r>
              <a:rPr lang="en-US" sz="1200" i="1">
                <a:solidFill>
                  <a:schemeClr val="lt1"/>
                </a:solidFill>
              </a:rPr>
              <a: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1) </a:t>
            </a:r>
            <a:r>
              <a:rPr lang="en-US" sz="1200">
                <a:solidFill>
                  <a:schemeClr val="lt1"/>
                </a:solidFill>
              </a:rPr>
              <a:t>Höherer Anwendungskomfort</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2) </a:t>
            </a:r>
            <a:r>
              <a:rPr lang="en-US" sz="1200">
                <a:solidFill>
                  <a:schemeClr val="lt1"/>
                </a:solidFill>
                <a:latin typeface="Arial"/>
                <a:ea typeface="Arial"/>
                <a:cs typeface="Arial"/>
                <a:sym typeface="Arial"/>
              </a:rPr>
              <a:t>Geringere Kosten (in der Regel)</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3) </a:t>
            </a:r>
            <a:r>
              <a:rPr lang="en-US" sz="1200">
                <a:solidFill>
                  <a:schemeClr val="lt1"/>
                </a:solidFill>
              </a:rPr>
              <a:t>Da sich die Anzahl der Augentropfen halbiert, wird auch die Belastung der Augenoberfläche durch Konservierungsmittel halbiert, wodurch Reizungen seltener auftreten.</a:t>
            </a:r>
            <a:endParaRPr sz="1200">
              <a:solidFill>
                <a:schemeClr val="lt1"/>
              </a:solidFill>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4) </a:t>
            </a:r>
            <a:r>
              <a:rPr lang="en-US" sz="1200">
                <a:solidFill>
                  <a:schemeClr val="lt1"/>
                </a:solidFill>
                <a:latin typeface="Arial"/>
                <a:ea typeface="Arial"/>
                <a:cs typeface="Arial"/>
                <a:sym typeface="Arial"/>
              </a:rPr>
              <a:t>Bessere Therapie</a:t>
            </a:r>
            <a:r>
              <a:rPr lang="en-US" sz="1200">
                <a:solidFill>
                  <a:schemeClr val="lt1"/>
                </a:solidFill>
              </a:rPr>
              <a:t>adhärenz.</a:t>
            </a:r>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5) </a:t>
            </a:r>
            <a:r>
              <a:rPr lang="en-US" sz="1200">
                <a:solidFill>
                  <a:schemeClr val="lt1"/>
                </a:solidFill>
              </a:rPr>
              <a:t>Vermeidet den Auswascheffekt (Washout), </a:t>
            </a:r>
            <a:r>
              <a:rPr lang="en-US" sz="1200">
                <a:solidFill>
                  <a:schemeClr val="lt1"/>
                </a:solidFill>
                <a:latin typeface="Arial"/>
                <a:ea typeface="Arial"/>
                <a:cs typeface="Arial"/>
                <a:sym typeface="Arial"/>
              </a:rPr>
              <a:t>d. h. wenn ein ungeduldiger Patient den zweiten Tropfen zu früh nach dem ersten </a:t>
            </a:r>
            <a:r>
              <a:rPr lang="en-US" sz="1200">
                <a:solidFill>
                  <a:schemeClr val="lt1"/>
                </a:solidFill>
              </a:rPr>
              <a:t>eintropft</a:t>
            </a:r>
            <a:r>
              <a:rPr lang="en-US" sz="1200">
                <a:solidFill>
                  <a:schemeClr val="lt1"/>
                </a:solidFill>
                <a:latin typeface="Arial"/>
                <a:ea typeface="Arial"/>
                <a:cs typeface="Arial"/>
                <a:sym typeface="Arial"/>
              </a:rPr>
              <a:t> und diesen dadurch </a:t>
            </a:r>
            <a:r>
              <a:rPr lang="en-US" sz="1200">
                <a:solidFill>
                  <a:schemeClr val="lt1"/>
                </a:solidFill>
              </a:rPr>
              <a:t>wieder aus dem Bindehautsack spült.</a:t>
            </a:r>
            <a:endParaRPr/>
          </a:p>
        </p:txBody>
      </p:sp>
      <p:sp>
        <p:nvSpPr>
          <p:cNvPr id="2727" name="Google Shape;2727;p135"/>
          <p:cNvSpPr/>
          <p:nvPr/>
        </p:nvSpPr>
        <p:spPr>
          <a:xfrm rot="2543852">
            <a:off x="4297363" y="781050"/>
            <a:ext cx="1570037" cy="3771900"/>
          </a:xfrm>
          <a:prstGeom prst="ellipse">
            <a:avLst/>
          </a:prstGeom>
          <a:noFill/>
          <a:ln w="25400" cap="flat" cmpd="sng">
            <a:solidFill>
              <a:srgbClr val="C8C8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28" name="Google Shape;2728;p135"/>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C8C860"/>
                </a:solidFill>
                <a:latin typeface="Arial"/>
                <a:ea typeface="Arial"/>
                <a:cs typeface="Arial"/>
                <a:sym typeface="Arial"/>
              </a:rPr>
              <a:t>Simbrinza</a:t>
            </a:r>
            <a:endParaRPr sz="1600" b="1">
              <a:solidFill>
                <a:srgbClr val="C8C860"/>
              </a:solidFill>
              <a:latin typeface="Arial"/>
              <a:ea typeface="Arial"/>
              <a:cs typeface="Arial"/>
              <a:sym typeface="Arial"/>
            </a:endParaRPr>
          </a:p>
        </p:txBody>
      </p:sp>
      <p:sp>
        <p:nvSpPr>
          <p:cNvPr id="2729" name="Google Shape;2729;p135"/>
          <p:cNvSpPr/>
          <p:nvPr/>
        </p:nvSpPr>
        <p:spPr>
          <a:xfrm rot="-5400000">
            <a:off x="5676106" y="1029494"/>
            <a:ext cx="960438" cy="5302250"/>
          </a:xfrm>
          <a:prstGeom prst="ellipse">
            <a:avLst/>
          </a:prstGeom>
          <a:noFill/>
          <a:ln w="25400" cap="flat" cmpd="sng">
            <a:solidFill>
              <a:srgbClr val="CC00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30" name="Google Shape;2730;p135"/>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CC0099"/>
              </a:buClr>
              <a:buSzPts val="1200"/>
              <a:buFont typeface="Noto Sans Symbols"/>
              <a:buNone/>
            </a:pPr>
            <a:r>
              <a:rPr lang="en-US" sz="1200" b="1">
                <a:solidFill>
                  <a:srgbClr val="CC0099"/>
                </a:solidFill>
                <a:latin typeface="Arial"/>
                <a:ea typeface="Arial"/>
                <a:cs typeface="Arial"/>
                <a:sym typeface="Arial"/>
              </a:rPr>
              <a:t>Combigan</a:t>
            </a:r>
            <a:endParaRPr/>
          </a:p>
        </p:txBody>
      </p:sp>
      <p:sp>
        <p:nvSpPr>
          <p:cNvPr id="2731" name="Google Shape;2731;p135"/>
          <p:cNvSpPr/>
          <p:nvPr/>
        </p:nvSpPr>
        <p:spPr>
          <a:xfrm rot="-2592707">
            <a:off x="6515100" y="800100"/>
            <a:ext cx="1570038" cy="3624263"/>
          </a:xfrm>
          <a:prstGeom prst="ellipse">
            <a:avLst/>
          </a:prstGeom>
          <a:noFill/>
          <a:ln w="25400"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32" name="Google Shape;2732;p135"/>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Cosopt</a:t>
            </a:r>
            <a:endParaRPr sz="1600" b="1">
              <a:solidFill>
                <a:srgbClr val="0000FF"/>
              </a:solidFill>
              <a:latin typeface="Arial"/>
              <a:ea typeface="Arial"/>
              <a:cs typeface="Arial"/>
              <a:sym typeface="Arial"/>
            </a:endParaRPr>
          </a:p>
        </p:txBody>
      </p:sp>
      <p:sp>
        <p:nvSpPr>
          <p:cNvPr id="2733" name="Google Shape;2733;p13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2737"/>
        <p:cNvGrpSpPr/>
        <p:nvPr/>
      </p:nvGrpSpPr>
      <p:grpSpPr>
        <a:xfrm>
          <a:off x="0" y="0"/>
          <a:ext cx="0" cy="0"/>
          <a:chOff x="0" y="0"/>
          <a:chExt cx="0" cy="0"/>
        </a:xfrm>
      </p:grpSpPr>
      <p:sp>
        <p:nvSpPr>
          <p:cNvPr id="2738" name="Google Shape;2738;p136"/>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739" name="Google Shape;2739;p13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740" name="Google Shape;2740;p13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119</a:t>
            </a:fld>
            <a:endParaRPr sz="1000">
              <a:solidFill>
                <a:schemeClr val="dk1"/>
              </a:solidFill>
              <a:latin typeface="Arial"/>
              <a:ea typeface="Arial"/>
              <a:cs typeface="Arial"/>
              <a:sym typeface="Arial"/>
            </a:endParaRPr>
          </a:p>
        </p:txBody>
      </p:sp>
      <p:sp>
        <p:nvSpPr>
          <p:cNvPr id="2741" name="Google Shape;2741;p136"/>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742" name="Google Shape;2742;p136"/>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743" name="Google Shape;2743;p136"/>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744" name="Google Shape;2744;p136"/>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45" name="Google Shape;2745;p136"/>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746" name="Google Shape;2746;p136"/>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747" name="Google Shape;2747;p136"/>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748" name="Google Shape;2748;p136"/>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49" name="Google Shape;2749;p136"/>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750" name="Google Shape;2750;p136"/>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751" name="Google Shape;2751;p136"/>
          <p:cNvSpPr txBox="1"/>
          <p:nvPr/>
        </p:nvSpPr>
        <p:spPr>
          <a:xfrm>
            <a:off x="3657600" y="4811714"/>
            <a:ext cx="1505540"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dirty="0">
                <a:solidFill>
                  <a:schemeClr val="dk1"/>
                </a:solidFill>
                <a:latin typeface="Arial"/>
                <a:ea typeface="Arial"/>
                <a:cs typeface="Arial"/>
                <a:sym typeface="Arial"/>
              </a:rPr>
              <a:t>Latanoprost</a:t>
            </a:r>
            <a:endParaRPr sz="1800" b="1" dirty="0">
              <a:solidFill>
                <a:schemeClr val="dk1"/>
              </a:solidFill>
              <a:latin typeface="Arial"/>
              <a:ea typeface="Arial"/>
              <a:cs typeface="Arial"/>
              <a:sym typeface="Arial"/>
            </a:endParaRPr>
          </a:p>
        </p:txBody>
      </p:sp>
      <p:sp>
        <p:nvSpPr>
          <p:cNvPr id="2752" name="Google Shape;2752;p136"/>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53" name="Google Shape;2753;p13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754" name="Google Shape;2754;p136"/>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7030A0"/>
                </a:solidFill>
                <a:latin typeface="Arial"/>
                <a:ea typeface="Arial"/>
                <a:cs typeface="Arial"/>
                <a:sym typeface="Arial"/>
              </a:rPr>
              <a:t>Wie </a:t>
            </a:r>
            <a:r>
              <a:rPr lang="en-US" sz="1200" i="1" dirty="0" err="1">
                <a:solidFill>
                  <a:srgbClr val="7030A0"/>
                </a:solidFill>
              </a:rPr>
              <a:t>häufig</a:t>
            </a:r>
            <a:r>
              <a:rPr lang="en-US" sz="1200" i="1" dirty="0">
                <a:solidFill>
                  <a:srgbClr val="7030A0"/>
                </a:solidFill>
              </a:rPr>
              <a:t> </a:t>
            </a:r>
            <a:r>
              <a:rPr lang="en-US" sz="1200" i="1" dirty="0" err="1">
                <a:solidFill>
                  <a:srgbClr val="7030A0"/>
                </a:solidFill>
              </a:rPr>
              <a:t>wird</a:t>
            </a:r>
            <a:r>
              <a:rPr lang="en-US" sz="1200" i="1" dirty="0">
                <a:solidFill>
                  <a:srgbClr val="7030A0"/>
                </a:solidFill>
              </a:rPr>
              <a:t> Latanoprost </a:t>
            </a:r>
            <a:r>
              <a:rPr lang="en-US" sz="1200" i="1" dirty="0" err="1">
                <a:solidFill>
                  <a:srgbClr val="7030A0"/>
                </a:solidFill>
              </a:rPr>
              <a:t>standardmäßig</a:t>
            </a:r>
            <a:r>
              <a:rPr lang="en-US" sz="1200" i="1" dirty="0">
                <a:solidFill>
                  <a:srgbClr val="7030A0"/>
                </a:solidFill>
              </a:rPr>
              <a:t> </a:t>
            </a:r>
            <a:r>
              <a:rPr lang="en-US" sz="1200" i="1" dirty="0" err="1">
                <a:solidFill>
                  <a:srgbClr val="7030A0"/>
                </a:solidFill>
              </a:rPr>
              <a:t>verwendet</a:t>
            </a:r>
            <a:r>
              <a:rPr lang="en-US" sz="1200" i="1" dirty="0">
                <a:solidFill>
                  <a:srgbClr val="7030A0"/>
                </a:solidFill>
              </a:rPr>
              <a:t>?</a:t>
            </a:r>
            <a:endParaRPr dirty="0"/>
          </a:p>
          <a:p>
            <a:pPr marL="0" marR="0" lvl="0" indent="0" algn="l" rtl="0">
              <a:spcBef>
                <a:spcPts val="0"/>
              </a:spcBef>
              <a:spcAft>
                <a:spcPts val="0"/>
              </a:spcAft>
              <a:buNone/>
            </a:pPr>
            <a:r>
              <a:rPr lang="en-US" sz="1200" dirty="0" err="1">
                <a:solidFill>
                  <a:srgbClr val="C8C86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Wie oft </a:t>
            </a:r>
            <a:r>
              <a:rPr lang="en-US" sz="1200" i="1" dirty="0" err="1">
                <a:solidFill>
                  <a:srgbClr val="C8C860"/>
                </a:solidFill>
                <a:latin typeface="Arial"/>
                <a:ea typeface="Arial"/>
                <a:cs typeface="Arial"/>
                <a:sym typeface="Arial"/>
              </a:rPr>
              <a:t>wird</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Netarsudil</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normalerweise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verabreicht</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C8C86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Latanoprost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Netarsudil</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dirty="0">
                <a:solidFill>
                  <a:srgbClr val="C8C860"/>
                </a:solidFill>
                <a:latin typeface="Arial"/>
                <a:ea typeface="Arial"/>
                <a:cs typeface="Arial"/>
                <a:sym typeface="Arial"/>
              </a:rPr>
              <a:t>Das </a:t>
            </a:r>
            <a:r>
              <a:rPr lang="en-US" sz="1200" dirty="0" err="1">
                <a:solidFill>
                  <a:srgbClr val="C8C860"/>
                </a:solidFill>
                <a:latin typeface="Arial"/>
                <a:ea typeface="Arial"/>
                <a:cs typeface="Arial"/>
                <a:sym typeface="Arial"/>
              </a:rPr>
              <a:t>passt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alles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zusammen</a:t>
            </a:r>
            <a:r>
              <a:rPr lang="en-US" sz="1200" dirty="0">
                <a:solidFill>
                  <a:srgbClr val="C8C860"/>
                </a:solidFill>
                <a:latin typeface="Arial"/>
                <a:ea typeface="Arial"/>
                <a:cs typeface="Arial"/>
                <a:sym typeface="Arial"/>
              </a:rPr>
              <a:t>…</a:t>
            </a:r>
            <a:endParaRPr dirty="0"/>
          </a:p>
        </p:txBody>
      </p:sp>
      <p:sp>
        <p:nvSpPr>
          <p:cNvPr id="2755" name="Google Shape;2755;p136"/>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01" name="Google Shape;301;p1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a:latin typeface="Noto Sans Symbols"/>
                <a:ea typeface="Noto Sans Symbols"/>
                <a:cs typeface="Noto Sans Symbols"/>
                <a:sym typeface="Noto Sans Symbols"/>
              </a:rPr>
              <a:t>β</a:t>
            </a:r>
            <a:r>
              <a:rPr lang="en-US" sz="1200" i="1"/>
              <a:t>-Blocker</a:t>
            </a:r>
            <a:endParaRPr/>
          </a:p>
          <a:p>
            <a:pPr marL="692150" lvl="1" indent="-347663" algn="l" rtl="0">
              <a:lnSpc>
                <a:spcPct val="80000"/>
              </a:lnSpc>
              <a:spcBef>
                <a:spcPts val="240"/>
              </a:spcBef>
              <a:spcAft>
                <a:spcPts val="0"/>
              </a:spcAft>
              <a:buSzPts val="840"/>
              <a:buChar char="●"/>
            </a:pPr>
            <a:r>
              <a:rPr lang="en-US" sz="1200">
                <a:solidFill>
                  <a:srgbClr val="0000FF"/>
                </a:solidFill>
              </a:rPr>
              <a:t>Timolol</a:t>
            </a:r>
            <a:endParaRPr/>
          </a:p>
          <a:p>
            <a:pPr marL="692150" lvl="1" indent="-347663" algn="l" rtl="0">
              <a:lnSpc>
                <a:spcPct val="80000"/>
              </a:lnSpc>
              <a:spcBef>
                <a:spcPts val="240"/>
              </a:spcBef>
              <a:spcAft>
                <a:spcPts val="0"/>
              </a:spcAft>
              <a:buSzPts val="840"/>
              <a:buChar char="●"/>
            </a:pPr>
            <a:r>
              <a:rPr lang="en-US" sz="1200">
                <a:solidFill>
                  <a:srgbClr val="0000FF"/>
                </a:solidFill>
              </a:rPr>
              <a:t>Betaxolol</a:t>
            </a:r>
            <a:endParaRPr/>
          </a:p>
          <a:p>
            <a:pPr marL="692150" lvl="1" indent="-347663" algn="l" rtl="0">
              <a:lnSpc>
                <a:spcPct val="80000"/>
              </a:lnSpc>
              <a:spcBef>
                <a:spcPts val="240"/>
              </a:spcBef>
              <a:spcAft>
                <a:spcPts val="0"/>
              </a:spcAft>
              <a:buSzPts val="840"/>
              <a:buChar char="●"/>
            </a:pPr>
            <a:r>
              <a:rPr lang="en-US" sz="1200">
                <a:solidFill>
                  <a:srgbClr val="0000FF"/>
                </a:solidFill>
              </a:rPr>
              <a:t>Carteolol</a:t>
            </a:r>
            <a:endParaRPr/>
          </a:p>
          <a:p>
            <a:pPr marL="342900" lvl="0" indent="-342900" algn="l" rtl="0">
              <a:lnSpc>
                <a:spcPct val="80000"/>
              </a:lnSpc>
              <a:spcBef>
                <a:spcPts val="240"/>
              </a:spcBef>
              <a:spcAft>
                <a:spcPts val="0"/>
              </a:spcAft>
              <a:buSzPts val="840"/>
              <a:buChar char="●"/>
            </a:pPr>
            <a:r>
              <a:rPr lang="en-US" sz="1200" i="1"/>
              <a:t>Prostaglandin-Analoga</a:t>
            </a:r>
            <a:endParaRPr/>
          </a:p>
          <a:p>
            <a:pPr marL="692150" lvl="1" indent="-347663" algn="l" rtl="0">
              <a:lnSpc>
                <a:spcPct val="80000"/>
              </a:lnSpc>
              <a:spcBef>
                <a:spcPts val="240"/>
              </a:spcBef>
              <a:spcAft>
                <a:spcPts val="0"/>
              </a:spcAft>
              <a:buSzPts val="840"/>
              <a:buChar char="●"/>
            </a:pPr>
            <a:r>
              <a:rPr lang="en-US" sz="1200">
                <a:solidFill>
                  <a:srgbClr val="0000FF"/>
                </a:solidFill>
              </a:rPr>
              <a:t>Latanoprost</a:t>
            </a:r>
            <a:endParaRPr/>
          </a:p>
          <a:p>
            <a:pPr marL="692150" lvl="1" indent="-347663" algn="l" rtl="0">
              <a:lnSpc>
                <a:spcPct val="80000"/>
              </a:lnSpc>
              <a:spcBef>
                <a:spcPts val="240"/>
              </a:spcBef>
              <a:spcAft>
                <a:spcPts val="0"/>
              </a:spcAft>
              <a:buSzPts val="840"/>
              <a:buChar char="●"/>
            </a:pPr>
            <a:r>
              <a:rPr lang="en-US" sz="1200">
                <a:solidFill>
                  <a:srgbClr val="0000FF"/>
                </a:solidFill>
              </a:rPr>
              <a:t>Travoprost</a:t>
            </a:r>
            <a:endParaRPr/>
          </a:p>
          <a:p>
            <a:pPr marL="692150" lvl="1" indent="-347663" algn="l" rtl="0">
              <a:lnSpc>
                <a:spcPct val="80000"/>
              </a:lnSpc>
              <a:spcBef>
                <a:spcPts val="240"/>
              </a:spcBef>
              <a:spcAft>
                <a:spcPts val="0"/>
              </a:spcAft>
              <a:buSzPts val="840"/>
              <a:buChar char="●"/>
            </a:pPr>
            <a:r>
              <a:rPr lang="en-US" sz="1200">
                <a:solidFill>
                  <a:srgbClr val="0000FF"/>
                </a:solidFill>
              </a:rPr>
              <a:t>Bimatoprost</a:t>
            </a:r>
            <a:endParaRPr/>
          </a:p>
          <a:p>
            <a:pPr marL="342900" lvl="0" indent="-342900" algn="l" rtl="0">
              <a:lnSpc>
                <a:spcPct val="80000"/>
              </a:lnSpc>
              <a:spcBef>
                <a:spcPts val="240"/>
              </a:spcBef>
              <a:spcAft>
                <a:spcPts val="0"/>
              </a:spcAft>
              <a:buSzPts val="840"/>
              <a:buChar char="●"/>
            </a:pPr>
            <a:r>
              <a:rPr lang="en-US" sz="1200" i="1"/>
              <a:t>Nicht-selektiver </a:t>
            </a:r>
            <a:r>
              <a:rPr lang="en-US" sz="1200" i="1">
                <a:latin typeface="Noto Sans Symbols"/>
                <a:ea typeface="Noto Sans Symbols"/>
                <a:cs typeface="Noto Sans Symbols"/>
                <a:sym typeface="Noto Sans Symbols"/>
              </a:rPr>
              <a:t>α/β</a:t>
            </a:r>
            <a:r>
              <a:rPr lang="en-US" sz="1200" i="1"/>
              <a:t>-Agonist</a:t>
            </a:r>
            <a:endParaRPr/>
          </a:p>
          <a:p>
            <a:pPr marL="692150" lvl="1" indent="-347663" algn="l" rtl="0">
              <a:lnSpc>
                <a:spcPct val="80000"/>
              </a:lnSpc>
              <a:spcBef>
                <a:spcPts val="240"/>
              </a:spcBef>
              <a:spcAft>
                <a:spcPts val="0"/>
              </a:spcAft>
              <a:buSzPts val="840"/>
              <a:buChar char="●"/>
            </a:pPr>
            <a:r>
              <a:rPr lang="en-US" sz="1200">
                <a:solidFill>
                  <a:srgbClr val="0000FF"/>
                </a:solidFill>
              </a:rPr>
              <a:t>Epinephrin</a:t>
            </a:r>
            <a:endParaRPr/>
          </a:p>
          <a:p>
            <a:pPr marL="692150" lvl="1" indent="-347663" algn="l" rtl="0">
              <a:lnSpc>
                <a:spcPct val="80000"/>
              </a:lnSpc>
              <a:spcBef>
                <a:spcPts val="240"/>
              </a:spcBef>
              <a:spcAft>
                <a:spcPts val="0"/>
              </a:spcAft>
              <a:buSzPts val="840"/>
              <a:buChar char="●"/>
            </a:pPr>
            <a:r>
              <a:rPr lang="en-US" sz="1200">
                <a:solidFill>
                  <a:srgbClr val="0000FF"/>
                </a:solidFill>
              </a:rPr>
              <a:t>Dipivefrin</a:t>
            </a:r>
            <a:endParaRPr/>
          </a:p>
          <a:p>
            <a:pPr marL="342900" lvl="0" indent="-342900" algn="l" rtl="0">
              <a:lnSpc>
                <a:spcPct val="80000"/>
              </a:lnSpc>
              <a:spcBef>
                <a:spcPts val="240"/>
              </a:spcBef>
              <a:spcAft>
                <a:spcPts val="0"/>
              </a:spcAft>
              <a:buSzPts val="840"/>
              <a:buChar char="●"/>
            </a:pPr>
            <a:r>
              <a:rPr lang="en-US" sz="1200" i="1"/>
              <a:t>CAI </a:t>
            </a:r>
            <a:r>
              <a:rPr lang="en-US" sz="1200"/>
              <a:t>(</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Carboa</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nhydrase</a:t>
            </a:r>
            <a:r>
              <a:rPr lang="en-US" sz="1200"/>
              <a:t>-Inhibitor)</a:t>
            </a:r>
            <a:endParaRPr sz="1800" i="1"/>
          </a:p>
          <a:p>
            <a:pPr marL="692150" lvl="1" indent="-347663" algn="l" rtl="0">
              <a:lnSpc>
                <a:spcPct val="80000"/>
              </a:lnSpc>
              <a:spcBef>
                <a:spcPts val="240"/>
              </a:spcBef>
              <a:spcAft>
                <a:spcPts val="0"/>
              </a:spcAft>
              <a:buSzPts val="840"/>
              <a:buChar char="●"/>
            </a:pPr>
            <a:r>
              <a:rPr lang="en-US" sz="1200">
                <a:solidFill>
                  <a:schemeClr val="lt1"/>
                </a:solidFill>
              </a:rPr>
              <a:t>Dorzolamid</a:t>
            </a:r>
            <a:endParaRPr/>
          </a:p>
          <a:p>
            <a:pPr marL="692150" lvl="1" indent="-347663" algn="l" rtl="0">
              <a:lnSpc>
                <a:spcPct val="80000"/>
              </a:lnSpc>
              <a:spcBef>
                <a:spcPts val="240"/>
              </a:spcBef>
              <a:spcAft>
                <a:spcPts val="0"/>
              </a:spcAft>
              <a:buSzPts val="840"/>
              <a:buChar char="●"/>
            </a:pPr>
            <a:r>
              <a:rPr lang="en-US" sz="1200">
                <a:solidFill>
                  <a:schemeClr val="lt1"/>
                </a:solidFill>
              </a:rPr>
              <a:t>Brinzolamid</a:t>
            </a:r>
            <a:endParaRPr/>
          </a:p>
          <a:p>
            <a:pPr marL="692150" lvl="1" indent="-347663" algn="l" rtl="0">
              <a:lnSpc>
                <a:spcPct val="80000"/>
              </a:lnSpc>
              <a:spcBef>
                <a:spcPts val="240"/>
              </a:spcBef>
              <a:spcAft>
                <a:spcPts val="0"/>
              </a:spcAft>
              <a:buSzPts val="840"/>
              <a:buChar char="●"/>
            </a:pPr>
            <a:r>
              <a:rPr lang="en-US" sz="1200">
                <a:solidFill>
                  <a:schemeClr val="lt1"/>
                </a:solidFill>
              </a:rPr>
              <a:t>Acetazolamid</a:t>
            </a:r>
            <a:endParaRPr/>
          </a:p>
        </p:txBody>
      </p:sp>
      <p:sp>
        <p:nvSpPr>
          <p:cNvPr id="302" name="Google Shape;302;p12"/>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03" name="Google Shape;303;p12"/>
          <p:cNvSpPr/>
          <p:nvPr/>
        </p:nvSpPr>
        <p:spPr>
          <a:xfrm>
            <a:off x="533400" y="5181600"/>
            <a:ext cx="5334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04" name="Google Shape;304;p1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a:t>
            </a:fld>
            <a:endParaRPr sz="1000">
              <a:solidFill>
                <a:schemeClr val="dk1"/>
              </a:solidFill>
              <a:latin typeface="Arial"/>
              <a:ea typeface="Arial"/>
              <a:cs typeface="Arial"/>
              <a:sym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2759"/>
        <p:cNvGrpSpPr/>
        <p:nvPr/>
      </p:nvGrpSpPr>
      <p:grpSpPr>
        <a:xfrm>
          <a:off x="0" y="0"/>
          <a:ext cx="0" cy="0"/>
          <a:chOff x="0" y="0"/>
          <a:chExt cx="0" cy="0"/>
        </a:xfrm>
      </p:grpSpPr>
      <p:sp>
        <p:nvSpPr>
          <p:cNvPr id="2760" name="Google Shape;2760;p137"/>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761" name="Google Shape;2761;p13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762" name="Google Shape;2762;p13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120</a:t>
            </a:fld>
            <a:endParaRPr sz="1000">
              <a:solidFill>
                <a:schemeClr val="dk1"/>
              </a:solidFill>
              <a:latin typeface="Arial"/>
              <a:ea typeface="Arial"/>
              <a:cs typeface="Arial"/>
              <a:sym typeface="Arial"/>
            </a:endParaRPr>
          </a:p>
        </p:txBody>
      </p:sp>
      <p:sp>
        <p:nvSpPr>
          <p:cNvPr id="2763" name="Google Shape;2763;p137"/>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764" name="Google Shape;2764;p137"/>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765" name="Google Shape;2765;p137"/>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766" name="Google Shape;2766;p137"/>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67" name="Google Shape;2767;p137"/>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768" name="Google Shape;2768;p137"/>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769" name="Google Shape;2769;p137"/>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770" name="Google Shape;2770;p137"/>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71" name="Google Shape;2771;p137"/>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772" name="Google Shape;2772;p137"/>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773" name="Google Shape;2773;p137"/>
          <p:cNvSpPr txBox="1"/>
          <p:nvPr/>
        </p:nvSpPr>
        <p:spPr>
          <a:xfrm>
            <a:off x="3657600" y="4811714"/>
            <a:ext cx="1505540"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dirty="0">
                <a:solidFill>
                  <a:schemeClr val="dk1"/>
                </a:solidFill>
                <a:latin typeface="Arial"/>
                <a:ea typeface="Arial"/>
                <a:cs typeface="Arial"/>
                <a:sym typeface="Arial"/>
              </a:rPr>
              <a:t>Latanoprost</a:t>
            </a:r>
            <a:endParaRPr sz="1800" b="1" dirty="0">
              <a:solidFill>
                <a:schemeClr val="dk1"/>
              </a:solidFill>
              <a:latin typeface="Arial"/>
              <a:ea typeface="Arial"/>
              <a:cs typeface="Arial"/>
              <a:sym typeface="Arial"/>
            </a:endParaRPr>
          </a:p>
        </p:txBody>
      </p:sp>
      <p:sp>
        <p:nvSpPr>
          <p:cNvPr id="2774" name="Google Shape;2774;p13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775" name="Google Shape;2775;p137"/>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7030A0"/>
                </a:solidFill>
              </a:rPr>
              <a:t>Wie </a:t>
            </a:r>
            <a:r>
              <a:rPr lang="en-US" sz="1200" i="1" dirty="0" err="1">
                <a:solidFill>
                  <a:srgbClr val="7030A0"/>
                </a:solidFill>
              </a:rPr>
              <a:t>häufig</a:t>
            </a:r>
            <a:r>
              <a:rPr lang="en-US" sz="1200" i="1" dirty="0">
                <a:solidFill>
                  <a:srgbClr val="7030A0"/>
                </a:solidFill>
              </a:rPr>
              <a:t> </a:t>
            </a:r>
            <a:r>
              <a:rPr lang="en-US" sz="1200" i="1" dirty="0" err="1">
                <a:solidFill>
                  <a:srgbClr val="7030A0"/>
                </a:solidFill>
              </a:rPr>
              <a:t>wird</a:t>
            </a:r>
            <a:r>
              <a:rPr lang="en-US" sz="1200" i="1" dirty="0">
                <a:solidFill>
                  <a:srgbClr val="7030A0"/>
                </a:solidFill>
              </a:rPr>
              <a:t> Latanoprost </a:t>
            </a:r>
            <a:r>
              <a:rPr lang="en-US" sz="1200" i="1" dirty="0" err="1">
                <a:solidFill>
                  <a:srgbClr val="7030A0"/>
                </a:solidFill>
              </a:rPr>
              <a:t>standardmäßig</a:t>
            </a:r>
            <a:r>
              <a:rPr lang="en-US" sz="1200" i="1" dirty="0">
                <a:solidFill>
                  <a:srgbClr val="7030A0"/>
                </a:solidFill>
              </a:rPr>
              <a:t> </a:t>
            </a:r>
            <a:r>
              <a:rPr lang="en-US" sz="1200" i="1" dirty="0" err="1">
                <a:solidFill>
                  <a:srgbClr val="7030A0"/>
                </a:solidFill>
              </a:rPr>
              <a:t>verwendet</a:t>
            </a:r>
            <a:r>
              <a:rPr lang="en-US" sz="1200" i="1" dirty="0">
                <a:solidFill>
                  <a:srgbClr val="7030A0"/>
                </a:solidFill>
              </a:rPr>
              <a:t>?</a:t>
            </a:r>
            <a:endParaRPr dirty="0"/>
          </a:p>
          <a:p>
            <a:pPr marL="0" marR="0" lvl="0" indent="0" algn="l" rtl="0">
              <a:spcBef>
                <a:spcPts val="0"/>
              </a:spcBef>
              <a:spcAft>
                <a:spcPts val="0"/>
              </a:spcAft>
              <a:buNone/>
            </a:pPr>
            <a:r>
              <a:rPr lang="en-US" sz="1200" dirty="0" err="1">
                <a:solidFill>
                  <a:srgbClr val="7030A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Wie </a:t>
            </a:r>
            <a:r>
              <a:rPr lang="en-US" sz="1200" i="1" dirty="0" err="1">
                <a:solidFill>
                  <a:srgbClr val="C8C860"/>
                </a:solidFill>
                <a:latin typeface="Arial"/>
                <a:ea typeface="Arial"/>
                <a:cs typeface="Arial"/>
                <a:sym typeface="Arial"/>
              </a:rPr>
              <a:t>lautet</a:t>
            </a:r>
            <a:r>
              <a:rPr lang="en-US" sz="1200" i="1" dirty="0">
                <a:solidFill>
                  <a:srgbClr val="C8C860"/>
                </a:solidFill>
                <a:latin typeface="Arial"/>
                <a:ea typeface="Arial"/>
                <a:cs typeface="Arial"/>
                <a:sym typeface="Arial"/>
              </a:rPr>
              <a:t> die </a:t>
            </a:r>
            <a:r>
              <a:rPr lang="en-US" sz="1200" i="1" dirty="0" err="1">
                <a:solidFill>
                  <a:srgbClr val="C8C860"/>
                </a:solidFill>
                <a:latin typeface="Arial"/>
                <a:ea typeface="Arial"/>
                <a:cs typeface="Arial"/>
                <a:sym typeface="Arial"/>
              </a:rPr>
              <a:t>übliche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Dosierungshäufigkeit</a:t>
            </a:r>
            <a:r>
              <a:rPr lang="en-US" sz="1200" i="1" dirty="0">
                <a:solidFill>
                  <a:srgbClr val="C8C860"/>
                </a:solidFill>
                <a:latin typeface="Arial"/>
                <a:ea typeface="Arial"/>
                <a:cs typeface="Arial"/>
                <a:sym typeface="Arial"/>
              </a:rPr>
              <a:t> für </a:t>
            </a:r>
            <a:r>
              <a:rPr lang="en-US" sz="1200" i="1" dirty="0" err="1">
                <a:solidFill>
                  <a:srgbClr val="C8C860"/>
                </a:solidFill>
                <a:latin typeface="Arial"/>
                <a:ea typeface="Arial"/>
                <a:cs typeface="Arial"/>
                <a:sym typeface="Arial"/>
              </a:rPr>
              <a:t>Netarsudil</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C8C86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Latanoprost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Netarsudil</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dirty="0">
                <a:solidFill>
                  <a:srgbClr val="C8C860"/>
                </a:solidFill>
                <a:latin typeface="Arial"/>
                <a:ea typeface="Arial"/>
                <a:cs typeface="Arial"/>
                <a:sym typeface="Arial"/>
              </a:rPr>
              <a:t>Das </a:t>
            </a:r>
            <a:r>
              <a:rPr lang="en-US" sz="1200" dirty="0" err="1">
                <a:solidFill>
                  <a:srgbClr val="C8C860"/>
                </a:solidFill>
                <a:latin typeface="Arial"/>
                <a:ea typeface="Arial"/>
                <a:cs typeface="Arial"/>
                <a:sym typeface="Arial"/>
              </a:rPr>
              <a:t>passt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alles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zusammen</a:t>
            </a:r>
            <a:r>
              <a:rPr lang="en-US" sz="1200" dirty="0">
                <a:solidFill>
                  <a:srgbClr val="C8C860"/>
                </a:solidFill>
                <a:latin typeface="Arial"/>
                <a:ea typeface="Arial"/>
                <a:cs typeface="Arial"/>
                <a:sym typeface="Arial"/>
              </a:rPr>
              <a:t>…</a:t>
            </a:r>
            <a:endParaRPr dirty="0"/>
          </a:p>
        </p:txBody>
      </p:sp>
      <p:sp>
        <p:nvSpPr>
          <p:cNvPr id="2776" name="Google Shape;2776;p137"/>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77" name="Google Shape;2777;p137"/>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2781"/>
        <p:cNvGrpSpPr/>
        <p:nvPr/>
      </p:nvGrpSpPr>
      <p:grpSpPr>
        <a:xfrm>
          <a:off x="0" y="0"/>
          <a:ext cx="0" cy="0"/>
          <a:chOff x="0" y="0"/>
          <a:chExt cx="0" cy="0"/>
        </a:xfrm>
      </p:grpSpPr>
      <p:sp>
        <p:nvSpPr>
          <p:cNvPr id="2782" name="Google Shape;2782;p138"/>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783" name="Google Shape;2783;p13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784" name="Google Shape;2784;p13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121</a:t>
            </a:fld>
            <a:endParaRPr sz="1000">
              <a:solidFill>
                <a:schemeClr val="dk1"/>
              </a:solidFill>
              <a:latin typeface="Arial"/>
              <a:ea typeface="Arial"/>
              <a:cs typeface="Arial"/>
              <a:sym typeface="Arial"/>
            </a:endParaRPr>
          </a:p>
        </p:txBody>
      </p:sp>
      <p:sp>
        <p:nvSpPr>
          <p:cNvPr id="2785" name="Google Shape;2785;p138"/>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786" name="Google Shape;2786;p138"/>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787" name="Google Shape;2787;p138"/>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788" name="Google Shape;2788;p138"/>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89" name="Google Shape;2789;p138"/>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790" name="Google Shape;2790;p138"/>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791" name="Google Shape;2791;p138"/>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792" name="Google Shape;2792;p138"/>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93" name="Google Shape;2793;p138"/>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794" name="Google Shape;2794;p138"/>
          <p:cNvSpPr txBox="1"/>
          <p:nvPr/>
        </p:nvSpPr>
        <p:spPr>
          <a:xfrm>
            <a:off x="7221219" y="4811714"/>
            <a:ext cx="1313181"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Netarsudil</a:t>
            </a:r>
            <a:endParaRPr sz="1800" b="1">
              <a:solidFill>
                <a:schemeClr val="dk1"/>
              </a:solidFill>
              <a:latin typeface="Arial"/>
              <a:ea typeface="Arial"/>
              <a:cs typeface="Arial"/>
              <a:sym typeface="Arial"/>
            </a:endParaRPr>
          </a:p>
        </p:txBody>
      </p:sp>
      <p:sp>
        <p:nvSpPr>
          <p:cNvPr id="2795" name="Google Shape;2795;p138"/>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Latanoprost</a:t>
            </a:r>
            <a:endParaRPr sz="1800" dirty="0">
              <a:solidFill>
                <a:srgbClr val="BFBFBF"/>
              </a:solidFill>
              <a:latin typeface="Arial"/>
              <a:ea typeface="Arial"/>
              <a:cs typeface="Arial"/>
              <a:sym typeface="Arial"/>
            </a:endParaRPr>
          </a:p>
        </p:txBody>
      </p:sp>
      <p:sp>
        <p:nvSpPr>
          <p:cNvPr id="2796" name="Google Shape;2796;p13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797" name="Google Shape;2797;p138"/>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7030A0"/>
                </a:solidFill>
              </a:rPr>
              <a:t>Wie </a:t>
            </a:r>
            <a:r>
              <a:rPr lang="en-US" sz="1200" i="1" dirty="0" err="1">
                <a:solidFill>
                  <a:srgbClr val="7030A0"/>
                </a:solidFill>
              </a:rPr>
              <a:t>häufig</a:t>
            </a:r>
            <a:r>
              <a:rPr lang="en-US" sz="1200" i="1" dirty="0">
                <a:solidFill>
                  <a:srgbClr val="7030A0"/>
                </a:solidFill>
              </a:rPr>
              <a:t> </a:t>
            </a:r>
            <a:r>
              <a:rPr lang="en-US" sz="1200" i="1" dirty="0" err="1">
                <a:solidFill>
                  <a:srgbClr val="7030A0"/>
                </a:solidFill>
              </a:rPr>
              <a:t>wird</a:t>
            </a:r>
            <a:r>
              <a:rPr lang="en-US" sz="1200" i="1" dirty="0">
                <a:solidFill>
                  <a:srgbClr val="7030A0"/>
                </a:solidFill>
              </a:rPr>
              <a:t> Latanoprost </a:t>
            </a:r>
            <a:r>
              <a:rPr lang="en-US" sz="1200" i="1" dirty="0" err="1">
                <a:solidFill>
                  <a:srgbClr val="7030A0"/>
                </a:solidFill>
              </a:rPr>
              <a:t>standardmäßig</a:t>
            </a:r>
            <a:r>
              <a:rPr lang="en-US" sz="1200" i="1" dirty="0">
                <a:solidFill>
                  <a:srgbClr val="7030A0"/>
                </a:solidFill>
              </a:rPr>
              <a:t> </a:t>
            </a:r>
            <a:r>
              <a:rPr lang="en-US" sz="1200" i="1" dirty="0" err="1">
                <a:solidFill>
                  <a:srgbClr val="7030A0"/>
                </a:solidFill>
              </a:rPr>
              <a:t>verwendet</a:t>
            </a:r>
            <a:r>
              <a:rPr lang="en-US" sz="1200" i="1" dirty="0">
                <a:solidFill>
                  <a:srgbClr val="7030A0"/>
                </a:solidFill>
              </a:rPr>
              <a:t>?</a:t>
            </a:r>
            <a:endParaRPr dirty="0"/>
          </a:p>
          <a:p>
            <a:pPr marL="0" marR="0" lvl="0" indent="0" algn="l" rtl="0">
              <a:spcBef>
                <a:spcPts val="0"/>
              </a:spcBef>
              <a:spcAft>
                <a:spcPts val="0"/>
              </a:spcAft>
              <a:buNone/>
            </a:pPr>
            <a:r>
              <a:rPr lang="en-US" sz="1200" dirty="0" err="1">
                <a:solidFill>
                  <a:srgbClr val="7030A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7030A0"/>
              </a:solidFill>
              <a:latin typeface="Arial"/>
              <a:ea typeface="Arial"/>
              <a:cs typeface="Arial"/>
              <a:sym typeface="Arial"/>
            </a:endParaRPr>
          </a:p>
          <a:p>
            <a:pPr marL="0" marR="0" lvl="0" indent="0" algn="l" rtl="0">
              <a:spcBef>
                <a:spcPts val="0"/>
              </a:spcBef>
              <a:spcAft>
                <a:spcPts val="0"/>
              </a:spcAft>
              <a:buNone/>
            </a:pPr>
            <a:r>
              <a:rPr lang="en-US" sz="1200" i="1" dirty="0">
                <a:solidFill>
                  <a:srgbClr val="7030A0"/>
                </a:solidFill>
                <a:latin typeface="Arial"/>
                <a:ea typeface="Arial"/>
                <a:cs typeface="Arial"/>
                <a:sym typeface="Arial"/>
              </a:rPr>
              <a:t>Wie </a:t>
            </a:r>
            <a:r>
              <a:rPr lang="en-US" sz="1200" i="1" dirty="0" err="1">
                <a:solidFill>
                  <a:srgbClr val="7030A0"/>
                </a:solidFill>
              </a:rPr>
              <a:t>häufig</a:t>
            </a:r>
            <a:r>
              <a:rPr lang="en-US" sz="1200" i="1" dirty="0">
                <a:solidFill>
                  <a:srgbClr val="7030A0"/>
                </a:solidFill>
              </a:rPr>
              <a:t> </a:t>
            </a:r>
            <a:r>
              <a:rPr lang="en-US" sz="1200" i="1" dirty="0" err="1">
                <a:solidFill>
                  <a:srgbClr val="7030A0"/>
                </a:solidFill>
              </a:rPr>
              <a:t>wird</a:t>
            </a:r>
            <a:r>
              <a:rPr lang="en-US" sz="1200" i="1" dirty="0">
                <a:solidFill>
                  <a:srgbClr val="7030A0"/>
                </a:solidFill>
              </a:rPr>
              <a:t> </a:t>
            </a:r>
            <a:r>
              <a:rPr lang="en-US" sz="1200" i="1" dirty="0" err="1">
                <a:solidFill>
                  <a:srgbClr val="7030A0"/>
                </a:solidFill>
              </a:rPr>
              <a:t>Netarsudil</a:t>
            </a:r>
            <a:r>
              <a:rPr lang="en-US" sz="1200" i="1" dirty="0">
                <a:solidFill>
                  <a:srgbClr val="7030A0"/>
                </a:solidFill>
              </a:rPr>
              <a:t> </a:t>
            </a:r>
            <a:r>
              <a:rPr lang="en-US" sz="1200" i="1" dirty="0" err="1">
                <a:solidFill>
                  <a:srgbClr val="7030A0"/>
                </a:solidFill>
              </a:rPr>
              <a:t>standardmäßig</a:t>
            </a:r>
            <a:r>
              <a:rPr lang="en-US" sz="1200" i="1" dirty="0">
                <a:solidFill>
                  <a:srgbClr val="7030A0"/>
                </a:solidFill>
              </a:rPr>
              <a:t> </a:t>
            </a:r>
            <a:r>
              <a:rPr lang="en-US" sz="1200" i="1" dirty="0" err="1">
                <a:solidFill>
                  <a:srgbClr val="7030A0"/>
                </a:solidFill>
              </a:rPr>
              <a:t>verwendet</a:t>
            </a:r>
            <a:r>
              <a:rPr lang="en-US" sz="1200" i="1" dirty="0">
                <a:solidFill>
                  <a:srgbClr val="7030A0"/>
                </a:solidFill>
              </a:rPr>
              <a:t>?</a:t>
            </a:r>
            <a:endParaRPr dirty="0"/>
          </a:p>
          <a:p>
            <a:pPr marL="0" marR="0" lvl="0" indent="0" algn="l" rtl="0">
              <a:spcBef>
                <a:spcPts val="0"/>
              </a:spcBef>
              <a:spcAft>
                <a:spcPts val="0"/>
              </a:spcAft>
              <a:buNone/>
            </a:pPr>
            <a:r>
              <a:rPr lang="en-US" sz="1200" dirty="0" err="1">
                <a:solidFill>
                  <a:srgbClr val="C8C86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Latanoprost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Netarsudil</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dirty="0">
                <a:solidFill>
                  <a:srgbClr val="C8C860"/>
                </a:solidFill>
                <a:latin typeface="Arial"/>
                <a:ea typeface="Arial"/>
                <a:cs typeface="Arial"/>
                <a:sym typeface="Arial"/>
              </a:rPr>
              <a:t>Das </a:t>
            </a:r>
            <a:r>
              <a:rPr lang="en-US" sz="1200" dirty="0" err="1">
                <a:solidFill>
                  <a:srgbClr val="C8C860"/>
                </a:solidFill>
                <a:latin typeface="Arial"/>
                <a:ea typeface="Arial"/>
                <a:cs typeface="Arial"/>
                <a:sym typeface="Arial"/>
              </a:rPr>
              <a:t>passt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alles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zusammen</a:t>
            </a:r>
            <a:r>
              <a:rPr lang="en-US" sz="1200" dirty="0">
                <a:solidFill>
                  <a:srgbClr val="C8C860"/>
                </a:solidFill>
                <a:latin typeface="Arial"/>
                <a:ea typeface="Arial"/>
                <a:cs typeface="Arial"/>
                <a:sym typeface="Arial"/>
              </a:rPr>
              <a:t>…</a:t>
            </a:r>
            <a:endParaRPr dirty="0"/>
          </a:p>
        </p:txBody>
      </p:sp>
      <p:sp>
        <p:nvSpPr>
          <p:cNvPr id="2798" name="Google Shape;2798;p138"/>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99" name="Google Shape;2799;p138"/>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2803"/>
        <p:cNvGrpSpPr/>
        <p:nvPr/>
      </p:nvGrpSpPr>
      <p:grpSpPr>
        <a:xfrm>
          <a:off x="0" y="0"/>
          <a:ext cx="0" cy="0"/>
          <a:chOff x="0" y="0"/>
          <a:chExt cx="0" cy="0"/>
        </a:xfrm>
      </p:grpSpPr>
      <p:sp>
        <p:nvSpPr>
          <p:cNvPr id="2804" name="Google Shape;2804;p139"/>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805" name="Google Shape;2805;p13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806" name="Google Shape;2806;p13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122</a:t>
            </a:fld>
            <a:endParaRPr sz="1000">
              <a:solidFill>
                <a:schemeClr val="dk1"/>
              </a:solidFill>
              <a:latin typeface="Arial"/>
              <a:ea typeface="Arial"/>
              <a:cs typeface="Arial"/>
              <a:sym typeface="Arial"/>
            </a:endParaRPr>
          </a:p>
        </p:txBody>
      </p:sp>
      <p:sp>
        <p:nvSpPr>
          <p:cNvPr id="2807" name="Google Shape;2807;p139"/>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808" name="Google Shape;2808;p139"/>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809" name="Google Shape;2809;p139"/>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810" name="Google Shape;2810;p139"/>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1" name="Google Shape;2811;p139"/>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812" name="Google Shape;2812;p139"/>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813" name="Google Shape;2813;p139"/>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814" name="Google Shape;2814;p139"/>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5" name="Google Shape;2815;p139"/>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816" name="Google Shape;2816;p139"/>
          <p:cNvSpPr txBox="1"/>
          <p:nvPr/>
        </p:nvSpPr>
        <p:spPr>
          <a:xfrm>
            <a:off x="7221219" y="4811714"/>
            <a:ext cx="1313181"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Netarsudil</a:t>
            </a:r>
            <a:endParaRPr sz="1800" b="1">
              <a:solidFill>
                <a:schemeClr val="dk1"/>
              </a:solidFill>
              <a:latin typeface="Arial"/>
              <a:ea typeface="Arial"/>
              <a:cs typeface="Arial"/>
              <a:sym typeface="Arial"/>
            </a:endParaRPr>
          </a:p>
        </p:txBody>
      </p:sp>
      <p:sp>
        <p:nvSpPr>
          <p:cNvPr id="2817" name="Google Shape;2817;p139"/>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Latanoprost</a:t>
            </a:r>
            <a:endParaRPr sz="1800" dirty="0">
              <a:solidFill>
                <a:srgbClr val="BFBFBF"/>
              </a:solidFill>
              <a:latin typeface="Arial"/>
              <a:ea typeface="Arial"/>
              <a:cs typeface="Arial"/>
              <a:sym typeface="Arial"/>
            </a:endParaRPr>
          </a:p>
        </p:txBody>
      </p:sp>
      <p:sp>
        <p:nvSpPr>
          <p:cNvPr id="2818" name="Google Shape;2818;p13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819" name="Google Shape;2819;p139"/>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7030A0"/>
                </a:solidFill>
              </a:rPr>
              <a:t>Wie </a:t>
            </a:r>
            <a:r>
              <a:rPr lang="en-US" sz="1200" i="1" dirty="0" err="1">
                <a:solidFill>
                  <a:srgbClr val="7030A0"/>
                </a:solidFill>
              </a:rPr>
              <a:t>häufig</a:t>
            </a:r>
            <a:r>
              <a:rPr lang="en-US" sz="1200" i="1" dirty="0">
                <a:solidFill>
                  <a:srgbClr val="7030A0"/>
                </a:solidFill>
              </a:rPr>
              <a:t> </a:t>
            </a:r>
            <a:r>
              <a:rPr lang="en-US" sz="1200" i="1" dirty="0" err="1">
                <a:solidFill>
                  <a:srgbClr val="7030A0"/>
                </a:solidFill>
              </a:rPr>
              <a:t>wird</a:t>
            </a:r>
            <a:r>
              <a:rPr lang="en-US" sz="1200" i="1" dirty="0">
                <a:solidFill>
                  <a:srgbClr val="7030A0"/>
                </a:solidFill>
              </a:rPr>
              <a:t> Latanoprost </a:t>
            </a:r>
            <a:r>
              <a:rPr lang="en-US" sz="1200" i="1" dirty="0" err="1">
                <a:solidFill>
                  <a:srgbClr val="7030A0"/>
                </a:solidFill>
              </a:rPr>
              <a:t>standardmäßig</a:t>
            </a:r>
            <a:r>
              <a:rPr lang="en-US" sz="1200" i="1" dirty="0">
                <a:solidFill>
                  <a:srgbClr val="7030A0"/>
                </a:solidFill>
              </a:rPr>
              <a:t> </a:t>
            </a:r>
            <a:r>
              <a:rPr lang="en-US" sz="1200" i="1" dirty="0" err="1">
                <a:solidFill>
                  <a:srgbClr val="7030A0"/>
                </a:solidFill>
              </a:rPr>
              <a:t>verwendet</a:t>
            </a:r>
            <a:r>
              <a:rPr lang="en-US" sz="1200" i="1" dirty="0">
                <a:solidFill>
                  <a:srgbClr val="7030A0"/>
                </a:solidFill>
              </a:rPr>
              <a:t>?</a:t>
            </a:r>
            <a:endParaRPr dirty="0"/>
          </a:p>
          <a:p>
            <a:pPr marL="0" marR="0" lvl="0" indent="0" algn="l" rtl="0">
              <a:spcBef>
                <a:spcPts val="0"/>
              </a:spcBef>
              <a:spcAft>
                <a:spcPts val="0"/>
              </a:spcAft>
              <a:buNone/>
            </a:pPr>
            <a:r>
              <a:rPr lang="en-US" sz="1200" dirty="0" err="1">
                <a:solidFill>
                  <a:srgbClr val="7030A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7030A0"/>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7030A0"/>
                </a:solidFill>
              </a:rPr>
              <a:t>Wie </a:t>
            </a:r>
            <a:r>
              <a:rPr lang="en-US" sz="1200" i="1" dirty="0" err="1">
                <a:solidFill>
                  <a:srgbClr val="7030A0"/>
                </a:solidFill>
              </a:rPr>
              <a:t>häufig</a:t>
            </a:r>
            <a:r>
              <a:rPr lang="en-US" sz="1200" i="1" dirty="0">
                <a:solidFill>
                  <a:srgbClr val="7030A0"/>
                </a:solidFill>
              </a:rPr>
              <a:t> </a:t>
            </a:r>
            <a:r>
              <a:rPr lang="en-US" sz="1200" i="1" dirty="0" err="1">
                <a:solidFill>
                  <a:srgbClr val="7030A0"/>
                </a:solidFill>
              </a:rPr>
              <a:t>wird</a:t>
            </a:r>
            <a:r>
              <a:rPr lang="en-US" sz="1200" i="1" dirty="0">
                <a:solidFill>
                  <a:srgbClr val="7030A0"/>
                </a:solidFill>
              </a:rPr>
              <a:t> </a:t>
            </a:r>
            <a:r>
              <a:rPr lang="en-US" sz="1200" i="1" dirty="0" err="1">
                <a:solidFill>
                  <a:srgbClr val="7030A0"/>
                </a:solidFill>
              </a:rPr>
              <a:t>Netarsudil</a:t>
            </a:r>
            <a:r>
              <a:rPr lang="en-US" sz="1200" i="1" dirty="0">
                <a:solidFill>
                  <a:srgbClr val="7030A0"/>
                </a:solidFill>
              </a:rPr>
              <a:t> </a:t>
            </a:r>
            <a:r>
              <a:rPr lang="en-US" sz="1200" i="1" dirty="0" err="1">
                <a:solidFill>
                  <a:srgbClr val="7030A0"/>
                </a:solidFill>
              </a:rPr>
              <a:t>standardmäßig</a:t>
            </a:r>
            <a:r>
              <a:rPr lang="en-US" sz="1200" i="1" dirty="0">
                <a:solidFill>
                  <a:srgbClr val="7030A0"/>
                </a:solidFill>
              </a:rPr>
              <a:t> </a:t>
            </a:r>
            <a:r>
              <a:rPr lang="en-US" sz="1200" i="1" dirty="0" err="1">
                <a:solidFill>
                  <a:srgbClr val="7030A0"/>
                </a:solidFill>
              </a:rPr>
              <a:t>verwendet</a:t>
            </a:r>
            <a:r>
              <a:rPr lang="en-US" sz="1200" i="1" dirty="0">
                <a:solidFill>
                  <a:srgbClr val="7030A0"/>
                </a:solidFill>
              </a:rPr>
              <a:t>?</a:t>
            </a:r>
            <a:endParaRPr dirty="0"/>
          </a:p>
          <a:p>
            <a:pPr marL="0" marR="0" lvl="0" indent="0" algn="l" rtl="0">
              <a:spcBef>
                <a:spcPts val="0"/>
              </a:spcBef>
              <a:spcAft>
                <a:spcPts val="0"/>
              </a:spcAft>
              <a:buNone/>
            </a:pPr>
            <a:r>
              <a:rPr lang="en-US" sz="1200" dirty="0" err="1">
                <a:solidFill>
                  <a:srgbClr val="7030A0"/>
                </a:solidFill>
                <a:latin typeface="Arial"/>
                <a:ea typeface="Arial"/>
                <a:cs typeface="Arial"/>
                <a:sym typeface="Arial"/>
              </a:rPr>
              <a:t>Täglich</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Latanoprost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Zu </a:t>
            </a:r>
            <a:r>
              <a:rPr lang="en-US" sz="1200" i="1" dirty="0" err="1">
                <a:solidFill>
                  <a:srgbClr val="C8C860"/>
                </a:solidFill>
                <a:latin typeface="Arial"/>
                <a:ea typeface="Arial"/>
                <a:cs typeface="Arial"/>
                <a:sym typeface="Arial"/>
              </a:rPr>
              <a:t>welcher</a:t>
            </a:r>
            <a:r>
              <a:rPr lang="en-US" sz="1200" i="1" dirty="0">
                <a:solidFill>
                  <a:srgbClr val="C8C860"/>
                </a:solidFill>
                <a:latin typeface="Arial"/>
                <a:ea typeface="Arial"/>
                <a:cs typeface="Arial"/>
                <a:sym typeface="Arial"/>
              </a:rPr>
              <a:t> Zeit </a:t>
            </a:r>
            <a:r>
              <a:rPr lang="en-US" sz="1200" i="1" dirty="0" err="1">
                <a:solidFill>
                  <a:srgbClr val="C8C860"/>
                </a:solidFill>
                <a:latin typeface="Arial"/>
                <a:ea typeface="Arial"/>
                <a:cs typeface="Arial"/>
                <a:sym typeface="Arial"/>
              </a:rPr>
              <a:t>sollte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Netarsudil</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vorzugsweise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eingenommen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werden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Vor dem Schlafengehen</a:t>
            </a:r>
            <a:endParaRPr dirty="0"/>
          </a:p>
          <a:p>
            <a:pPr marL="0" marR="0" lvl="0" indent="0" algn="l" rtl="0">
              <a:spcBef>
                <a:spcPts val="0"/>
              </a:spcBef>
              <a:spcAft>
                <a:spcPts val="0"/>
              </a:spcAft>
              <a:buNone/>
            </a:pPr>
            <a:endParaRPr sz="15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dirty="0">
                <a:solidFill>
                  <a:srgbClr val="C8C860"/>
                </a:solidFill>
                <a:latin typeface="Arial"/>
                <a:ea typeface="Arial"/>
                <a:cs typeface="Arial"/>
                <a:sym typeface="Arial"/>
              </a:rPr>
              <a:t>Das </a:t>
            </a:r>
            <a:r>
              <a:rPr lang="en-US" sz="1200" dirty="0" err="1">
                <a:solidFill>
                  <a:srgbClr val="C8C860"/>
                </a:solidFill>
                <a:latin typeface="Arial"/>
                <a:ea typeface="Arial"/>
                <a:cs typeface="Arial"/>
                <a:sym typeface="Arial"/>
              </a:rPr>
              <a:t>passt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alles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zusammen</a:t>
            </a:r>
            <a:r>
              <a:rPr lang="en-US" sz="1200" dirty="0">
                <a:solidFill>
                  <a:srgbClr val="C8C860"/>
                </a:solidFill>
                <a:latin typeface="Arial"/>
                <a:ea typeface="Arial"/>
                <a:cs typeface="Arial"/>
                <a:sym typeface="Arial"/>
              </a:rPr>
              <a:t>…</a:t>
            </a:r>
            <a:endParaRPr dirty="0"/>
          </a:p>
        </p:txBody>
      </p:sp>
      <p:sp>
        <p:nvSpPr>
          <p:cNvPr id="2820" name="Google Shape;2820;p139"/>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1" name="Google Shape;2821;p139"/>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2825"/>
        <p:cNvGrpSpPr/>
        <p:nvPr/>
      </p:nvGrpSpPr>
      <p:grpSpPr>
        <a:xfrm>
          <a:off x="0" y="0"/>
          <a:ext cx="0" cy="0"/>
          <a:chOff x="0" y="0"/>
          <a:chExt cx="0" cy="0"/>
        </a:xfrm>
      </p:grpSpPr>
      <p:sp>
        <p:nvSpPr>
          <p:cNvPr id="2826" name="Google Shape;2826;p140"/>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827" name="Google Shape;2827;p14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828" name="Google Shape;2828;p14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123</a:t>
            </a:fld>
            <a:endParaRPr sz="1000">
              <a:solidFill>
                <a:schemeClr val="dk1"/>
              </a:solidFill>
              <a:latin typeface="Arial"/>
              <a:ea typeface="Arial"/>
              <a:cs typeface="Arial"/>
              <a:sym typeface="Arial"/>
            </a:endParaRPr>
          </a:p>
        </p:txBody>
      </p:sp>
      <p:sp>
        <p:nvSpPr>
          <p:cNvPr id="2829" name="Google Shape;2829;p140"/>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830" name="Google Shape;2830;p140"/>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831" name="Google Shape;2831;p140"/>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832" name="Google Shape;2832;p140"/>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33" name="Google Shape;2833;p140"/>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834" name="Google Shape;2834;p140"/>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835" name="Google Shape;2835;p140"/>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836" name="Google Shape;2836;p140"/>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37" name="Google Shape;2837;p140"/>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838" name="Google Shape;2838;p140"/>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839" name="Google Shape;2839;p140"/>
          <p:cNvSpPr txBox="1"/>
          <p:nvPr/>
        </p:nvSpPr>
        <p:spPr>
          <a:xfrm>
            <a:off x="3657600" y="4811714"/>
            <a:ext cx="1505540"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dirty="0">
                <a:solidFill>
                  <a:schemeClr val="dk1"/>
                </a:solidFill>
                <a:latin typeface="Arial"/>
                <a:ea typeface="Arial"/>
                <a:cs typeface="Arial"/>
                <a:sym typeface="Arial"/>
              </a:rPr>
              <a:t>Latanoprost</a:t>
            </a:r>
            <a:endParaRPr sz="1800" b="1" dirty="0">
              <a:solidFill>
                <a:schemeClr val="dk1"/>
              </a:solidFill>
              <a:latin typeface="Arial"/>
              <a:ea typeface="Arial"/>
              <a:cs typeface="Arial"/>
              <a:sym typeface="Arial"/>
            </a:endParaRPr>
          </a:p>
        </p:txBody>
      </p:sp>
      <p:sp>
        <p:nvSpPr>
          <p:cNvPr id="2840" name="Google Shape;2840;p14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841" name="Google Shape;2841;p140"/>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030A0"/>
                </a:solidFill>
              </a:rPr>
              <a:t>Wie häufig wird Latanoprost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a:solidFill>
                <a:schemeClr val="dk1"/>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Wie häufig wird Netarsudil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sz="1200" i="1">
              <a:solidFill>
                <a:srgbClr val="7030A0"/>
              </a:solidFill>
            </a:endParaRPr>
          </a:p>
          <a:p>
            <a:pPr marL="0" marR="0" lvl="0" indent="0" algn="l" rtl="0">
              <a:spcBef>
                <a:spcPts val="0"/>
              </a:spcBef>
              <a:spcAft>
                <a:spcPts val="0"/>
              </a:spcAft>
              <a:buNone/>
            </a:pPr>
            <a:endParaRPr sz="1500">
              <a:solidFill>
                <a:srgbClr val="7030A0"/>
              </a:solidFill>
              <a:latin typeface="Arial"/>
              <a:ea typeface="Arial"/>
              <a:cs typeface="Arial"/>
              <a:sym typeface="Arial"/>
            </a:endParaRPr>
          </a:p>
          <a:p>
            <a:pPr marL="0" marR="0" lvl="0" indent="0" algn="l" rtl="0">
              <a:spcBef>
                <a:spcPts val="0"/>
              </a:spcBef>
              <a:spcAft>
                <a:spcPts val="0"/>
              </a:spcAft>
              <a:buNone/>
            </a:pPr>
            <a:r>
              <a:rPr lang="en-US" sz="1200" i="1">
                <a:solidFill>
                  <a:srgbClr val="7030A0"/>
                </a:solidFill>
              </a:rPr>
              <a:t>Zu welcher Tageszeit sollte Latanoprost vorzugsweise angewendet werden?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Vor dem Schlafengehen</a:t>
            </a:r>
            <a:endParaRPr/>
          </a:p>
          <a:p>
            <a:pPr marL="0" marR="0" lvl="0" indent="0" algn="l" rtl="0">
              <a:spcBef>
                <a:spcPts val="0"/>
              </a:spcBef>
              <a:spcAft>
                <a:spcPts val="0"/>
              </a:spcAft>
              <a:buNone/>
            </a:pPr>
            <a:endParaRPr sz="15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Zu welcher Zeit sollte Netarsudil vorzugsweise eingenommen werden?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Vor dem Schlafengehen</a:t>
            </a:r>
            <a:endParaRPr/>
          </a:p>
          <a:p>
            <a:pPr marL="0" marR="0" lvl="0" indent="0" algn="l" rtl="0">
              <a:spcBef>
                <a:spcPts val="0"/>
              </a:spcBef>
              <a:spcAft>
                <a:spcPts val="0"/>
              </a:spcAft>
              <a:buNone/>
            </a:pPr>
            <a:endParaRPr sz="1500">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Das passt alles zusammen…</a:t>
            </a:r>
            <a:endParaRPr/>
          </a:p>
        </p:txBody>
      </p:sp>
      <p:sp>
        <p:nvSpPr>
          <p:cNvPr id="2842" name="Google Shape;2842;p140"/>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43" name="Google Shape;2843;p140"/>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2847"/>
        <p:cNvGrpSpPr/>
        <p:nvPr/>
      </p:nvGrpSpPr>
      <p:grpSpPr>
        <a:xfrm>
          <a:off x="0" y="0"/>
          <a:ext cx="0" cy="0"/>
          <a:chOff x="0" y="0"/>
          <a:chExt cx="0" cy="0"/>
        </a:xfrm>
      </p:grpSpPr>
      <p:sp>
        <p:nvSpPr>
          <p:cNvPr id="2848" name="Google Shape;2848;p141"/>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849" name="Google Shape;2849;p14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850" name="Google Shape;2850;p14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124</a:t>
            </a:fld>
            <a:endParaRPr sz="1000">
              <a:solidFill>
                <a:schemeClr val="dk1"/>
              </a:solidFill>
              <a:latin typeface="Arial"/>
              <a:ea typeface="Arial"/>
              <a:cs typeface="Arial"/>
              <a:sym typeface="Arial"/>
            </a:endParaRPr>
          </a:p>
        </p:txBody>
      </p:sp>
      <p:sp>
        <p:nvSpPr>
          <p:cNvPr id="2851" name="Google Shape;2851;p141"/>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852" name="Google Shape;2852;p141"/>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853" name="Google Shape;2853;p141"/>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854" name="Google Shape;2854;p141"/>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55" name="Google Shape;2855;p141"/>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856" name="Google Shape;2856;p141"/>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857" name="Google Shape;2857;p141"/>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858" name="Google Shape;2858;p141"/>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59" name="Google Shape;2859;p141"/>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860" name="Google Shape;2860;p141"/>
          <p:cNvSpPr txBox="1"/>
          <p:nvPr/>
        </p:nvSpPr>
        <p:spPr>
          <a:xfrm>
            <a:off x="7310987" y="4811714"/>
            <a:ext cx="1223413"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Netarsudil</a:t>
            </a:r>
            <a:endParaRPr sz="1800">
              <a:solidFill>
                <a:srgbClr val="BFBFBF"/>
              </a:solidFill>
              <a:latin typeface="Arial"/>
              <a:ea typeface="Arial"/>
              <a:cs typeface="Arial"/>
              <a:sym typeface="Arial"/>
            </a:endParaRPr>
          </a:p>
        </p:txBody>
      </p:sp>
      <p:sp>
        <p:nvSpPr>
          <p:cNvPr id="2861" name="Google Shape;2861;p141"/>
          <p:cNvSpPr txBox="1"/>
          <p:nvPr/>
        </p:nvSpPr>
        <p:spPr>
          <a:xfrm>
            <a:off x="3657600" y="4811714"/>
            <a:ext cx="1505540"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dirty="0">
                <a:solidFill>
                  <a:schemeClr val="dk1"/>
                </a:solidFill>
                <a:latin typeface="Arial"/>
                <a:ea typeface="Arial"/>
                <a:cs typeface="Arial"/>
                <a:sym typeface="Arial"/>
              </a:rPr>
              <a:t>Latanoprost</a:t>
            </a:r>
            <a:endParaRPr sz="1800" b="1" dirty="0">
              <a:solidFill>
                <a:schemeClr val="dk1"/>
              </a:solidFill>
              <a:latin typeface="Arial"/>
              <a:ea typeface="Arial"/>
              <a:cs typeface="Arial"/>
              <a:sym typeface="Arial"/>
            </a:endParaRPr>
          </a:p>
        </p:txBody>
      </p:sp>
      <p:sp>
        <p:nvSpPr>
          <p:cNvPr id="2862" name="Google Shape;2862;p14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863" name="Google Shape;2863;p141"/>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030A0"/>
                </a:solidFill>
              </a:rPr>
              <a:t>Wie häufig wird Latanoprost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a:solidFill>
                <a:schemeClr val="dk1"/>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Wie häufig wird Netarsudil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sz="1200" i="1">
              <a:solidFill>
                <a:srgbClr val="7030A0"/>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Zu welcher Tageszeit sollte Latanoprost vorzugsweise angewendet werden?</a:t>
            </a:r>
            <a:endParaRPr sz="1200" i="1">
              <a:solidFill>
                <a:srgbClr val="7030A0"/>
              </a:solidFill>
            </a:endParaRPr>
          </a:p>
          <a:p>
            <a:pPr marL="0" marR="0" lvl="0" indent="0" algn="l" rtl="0">
              <a:spcBef>
                <a:spcPts val="0"/>
              </a:spcBef>
              <a:spcAft>
                <a:spcPts val="0"/>
              </a:spcAft>
              <a:buNone/>
            </a:pPr>
            <a:r>
              <a:rPr lang="en-US" sz="1200">
                <a:solidFill>
                  <a:srgbClr val="7030A0"/>
                </a:solidFill>
              </a:rPr>
              <a:t>Vor dem Schlafengehen</a:t>
            </a:r>
            <a:endParaRPr/>
          </a:p>
          <a:p>
            <a:pPr marL="0" marR="0" lvl="0" indent="0" algn="l" rtl="0">
              <a:spcBef>
                <a:spcPts val="0"/>
              </a:spcBef>
              <a:spcAft>
                <a:spcPts val="0"/>
              </a:spcAft>
              <a:buNone/>
            </a:pPr>
            <a:endParaRPr sz="15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Zu welcher Zeit sollte Netarsudil vorzugsweise eingenommen werden?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Vor dem Schlafengehen</a:t>
            </a:r>
            <a:endParaRPr/>
          </a:p>
          <a:p>
            <a:pPr marL="0" marR="0" lvl="0" indent="0" algn="l" rtl="0">
              <a:spcBef>
                <a:spcPts val="0"/>
              </a:spcBef>
              <a:spcAft>
                <a:spcPts val="0"/>
              </a:spcAft>
              <a:buNone/>
            </a:pPr>
            <a:endParaRPr sz="1500">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Das passt alles zusammen…</a:t>
            </a:r>
            <a:endParaRPr/>
          </a:p>
        </p:txBody>
      </p:sp>
      <p:sp>
        <p:nvSpPr>
          <p:cNvPr id="2864" name="Google Shape;2864;p141"/>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65" name="Google Shape;2865;p141"/>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2869"/>
        <p:cNvGrpSpPr/>
        <p:nvPr/>
      </p:nvGrpSpPr>
      <p:grpSpPr>
        <a:xfrm>
          <a:off x="0" y="0"/>
          <a:ext cx="0" cy="0"/>
          <a:chOff x="0" y="0"/>
          <a:chExt cx="0" cy="0"/>
        </a:xfrm>
      </p:grpSpPr>
      <p:sp>
        <p:nvSpPr>
          <p:cNvPr id="2870" name="Google Shape;2870;p142"/>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871" name="Google Shape;2871;p14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872" name="Google Shape;2872;p14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125</a:t>
            </a:fld>
            <a:endParaRPr sz="1000">
              <a:solidFill>
                <a:schemeClr val="dk1"/>
              </a:solidFill>
              <a:latin typeface="Arial"/>
              <a:ea typeface="Arial"/>
              <a:cs typeface="Arial"/>
              <a:sym typeface="Arial"/>
            </a:endParaRPr>
          </a:p>
        </p:txBody>
      </p:sp>
      <p:sp>
        <p:nvSpPr>
          <p:cNvPr id="2873" name="Google Shape;2873;p142"/>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874" name="Google Shape;2874;p142"/>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875" name="Google Shape;2875;p142"/>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876" name="Google Shape;2876;p142"/>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77" name="Google Shape;2877;p142"/>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878" name="Google Shape;2878;p142"/>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879" name="Google Shape;2879;p142"/>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880" name="Google Shape;2880;p142"/>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81" name="Google Shape;2881;p142"/>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882" name="Google Shape;2882;p142"/>
          <p:cNvSpPr txBox="1"/>
          <p:nvPr/>
        </p:nvSpPr>
        <p:spPr>
          <a:xfrm>
            <a:off x="7221219" y="4811714"/>
            <a:ext cx="1313181"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Netarsudil</a:t>
            </a:r>
            <a:endParaRPr sz="1800" b="1">
              <a:solidFill>
                <a:schemeClr val="dk1"/>
              </a:solidFill>
              <a:latin typeface="Arial"/>
              <a:ea typeface="Arial"/>
              <a:cs typeface="Arial"/>
              <a:sym typeface="Arial"/>
            </a:endParaRPr>
          </a:p>
        </p:txBody>
      </p:sp>
      <p:sp>
        <p:nvSpPr>
          <p:cNvPr id="2883" name="Google Shape;2883;p142"/>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Latanoprost</a:t>
            </a:r>
            <a:endParaRPr sz="1800" dirty="0">
              <a:solidFill>
                <a:srgbClr val="BFBFBF"/>
              </a:solidFill>
              <a:latin typeface="Arial"/>
              <a:ea typeface="Arial"/>
              <a:cs typeface="Arial"/>
              <a:sym typeface="Arial"/>
            </a:endParaRPr>
          </a:p>
        </p:txBody>
      </p:sp>
      <p:sp>
        <p:nvSpPr>
          <p:cNvPr id="2884" name="Google Shape;2884;p14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885" name="Google Shape;2885;p142"/>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030A0"/>
                </a:solidFill>
              </a:rPr>
              <a:t>Wie häufig wird Latanoprost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a:solidFill>
                <a:schemeClr val="dk1"/>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Wie häufig wird Netarsudil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sz="1200" i="1">
              <a:solidFill>
                <a:srgbClr val="7030A0"/>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Zu welcher Tageszeit sollte Latanoprost vorzugsweise angewendet werden?</a:t>
            </a:r>
            <a:endParaRPr sz="1200" i="1">
              <a:solidFill>
                <a:srgbClr val="7030A0"/>
              </a:solidFill>
            </a:endParaRPr>
          </a:p>
          <a:p>
            <a:pPr marL="0" lvl="0" indent="0" algn="l" rtl="0">
              <a:spcBef>
                <a:spcPts val="0"/>
              </a:spcBef>
              <a:spcAft>
                <a:spcPts val="0"/>
              </a:spcAft>
              <a:buClr>
                <a:schemeClr val="dk1"/>
              </a:buClr>
              <a:buFont typeface="Arial"/>
              <a:buNone/>
            </a:pPr>
            <a:r>
              <a:rPr lang="en-US" sz="1200">
                <a:solidFill>
                  <a:srgbClr val="7030A0"/>
                </a:solidFill>
              </a:rPr>
              <a:t>Vor dem Schlafengehen</a:t>
            </a:r>
            <a:endParaRPr sz="1200" i="1">
              <a:solidFill>
                <a:srgbClr val="7030A0"/>
              </a:solidFill>
            </a:endParaRPr>
          </a:p>
          <a:p>
            <a:pPr marL="0" marR="0" lvl="0" indent="0" algn="l" rtl="0">
              <a:spcBef>
                <a:spcPts val="0"/>
              </a:spcBef>
              <a:spcAft>
                <a:spcPts val="0"/>
              </a:spcAft>
              <a:buNone/>
            </a:pPr>
            <a:endParaRPr sz="1500">
              <a:solidFill>
                <a:srgbClr val="7030A0"/>
              </a:solidFill>
              <a:latin typeface="Arial"/>
              <a:ea typeface="Arial"/>
              <a:cs typeface="Arial"/>
              <a:sym typeface="Arial"/>
            </a:endParaRPr>
          </a:p>
          <a:p>
            <a:pPr marL="0" marR="0" lvl="0" indent="0" algn="l" rtl="0">
              <a:spcBef>
                <a:spcPts val="0"/>
              </a:spcBef>
              <a:spcAft>
                <a:spcPts val="0"/>
              </a:spcAft>
              <a:buNone/>
            </a:pPr>
            <a:r>
              <a:rPr lang="en-US" sz="1200" i="1">
                <a:solidFill>
                  <a:srgbClr val="7030A0"/>
                </a:solidFill>
                <a:latin typeface="Arial"/>
                <a:ea typeface="Arial"/>
                <a:cs typeface="Arial"/>
                <a:sym typeface="Arial"/>
              </a:rPr>
              <a:t>Zu welcher </a:t>
            </a:r>
            <a:r>
              <a:rPr lang="en-US" sz="1200" i="1">
                <a:solidFill>
                  <a:srgbClr val="7030A0"/>
                </a:solidFill>
              </a:rPr>
              <a:t>Tageszeit</a:t>
            </a:r>
            <a:r>
              <a:rPr lang="en-US" sz="1200" i="1">
                <a:solidFill>
                  <a:srgbClr val="7030A0"/>
                </a:solidFill>
                <a:latin typeface="Arial"/>
                <a:ea typeface="Arial"/>
                <a:cs typeface="Arial"/>
                <a:sym typeface="Arial"/>
              </a:rPr>
              <a:t> sollte Netarsudil vorzugsweise </a:t>
            </a:r>
            <a:r>
              <a:rPr lang="en-US" sz="1200" i="1">
                <a:solidFill>
                  <a:srgbClr val="7030A0"/>
                </a:solidFill>
              </a:rPr>
              <a:t>angewendet</a:t>
            </a:r>
            <a:r>
              <a:rPr lang="en-US" sz="1200" i="1">
                <a:solidFill>
                  <a:srgbClr val="7030A0"/>
                </a:solidFill>
                <a:latin typeface="Arial"/>
                <a:ea typeface="Arial"/>
                <a:cs typeface="Arial"/>
                <a:sym typeface="Arial"/>
              </a:rPr>
              <a:t> werden?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Vor dem Schlafengehen</a:t>
            </a:r>
            <a:endParaRPr/>
          </a:p>
          <a:p>
            <a:pPr marL="0" marR="0" lvl="0" indent="0" algn="l" rtl="0">
              <a:spcBef>
                <a:spcPts val="0"/>
              </a:spcBef>
              <a:spcAft>
                <a:spcPts val="0"/>
              </a:spcAft>
              <a:buNone/>
            </a:pPr>
            <a:endParaRPr sz="1500">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Das passt alles zusammen…</a:t>
            </a:r>
            <a:endParaRPr/>
          </a:p>
        </p:txBody>
      </p:sp>
      <p:sp>
        <p:nvSpPr>
          <p:cNvPr id="2886" name="Google Shape;2886;p142"/>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87" name="Google Shape;2887;p142"/>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2891"/>
        <p:cNvGrpSpPr/>
        <p:nvPr/>
      </p:nvGrpSpPr>
      <p:grpSpPr>
        <a:xfrm>
          <a:off x="0" y="0"/>
          <a:ext cx="0" cy="0"/>
          <a:chOff x="0" y="0"/>
          <a:chExt cx="0" cy="0"/>
        </a:xfrm>
      </p:grpSpPr>
      <p:sp>
        <p:nvSpPr>
          <p:cNvPr id="2892" name="Google Shape;2892;p143"/>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893" name="Google Shape;2893;p14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894" name="Google Shape;2894;p14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126</a:t>
            </a:fld>
            <a:endParaRPr sz="1000">
              <a:solidFill>
                <a:schemeClr val="dk1"/>
              </a:solidFill>
              <a:latin typeface="Arial"/>
              <a:ea typeface="Arial"/>
              <a:cs typeface="Arial"/>
              <a:sym typeface="Arial"/>
            </a:endParaRPr>
          </a:p>
        </p:txBody>
      </p:sp>
      <p:sp>
        <p:nvSpPr>
          <p:cNvPr id="2895" name="Google Shape;2895;p143"/>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896" name="Google Shape;2896;p143"/>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897" name="Google Shape;2897;p143"/>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898" name="Google Shape;2898;p143"/>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99" name="Google Shape;2899;p143"/>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900" name="Google Shape;2900;p143"/>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901" name="Google Shape;2901;p143"/>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902" name="Google Shape;2902;p143"/>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03" name="Google Shape;2903;p143"/>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904" name="Google Shape;2904;p143"/>
          <p:cNvSpPr txBox="1"/>
          <p:nvPr/>
        </p:nvSpPr>
        <p:spPr>
          <a:xfrm>
            <a:off x="7221219" y="4811714"/>
            <a:ext cx="1313181"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Netarsudil</a:t>
            </a:r>
            <a:endParaRPr sz="1800" b="1">
              <a:solidFill>
                <a:schemeClr val="dk1"/>
              </a:solidFill>
              <a:latin typeface="Arial"/>
              <a:ea typeface="Arial"/>
              <a:cs typeface="Arial"/>
              <a:sym typeface="Arial"/>
            </a:endParaRPr>
          </a:p>
        </p:txBody>
      </p:sp>
      <p:sp>
        <p:nvSpPr>
          <p:cNvPr id="2905" name="Google Shape;2905;p143"/>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Latanoprost</a:t>
            </a:r>
            <a:endParaRPr sz="1800" dirty="0">
              <a:solidFill>
                <a:srgbClr val="BFBFBF"/>
              </a:solidFill>
              <a:latin typeface="Arial"/>
              <a:ea typeface="Arial"/>
              <a:cs typeface="Arial"/>
              <a:sym typeface="Arial"/>
            </a:endParaRPr>
          </a:p>
        </p:txBody>
      </p:sp>
      <p:sp>
        <p:nvSpPr>
          <p:cNvPr id="2906" name="Google Shape;2906;p14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907" name="Google Shape;2907;p143"/>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030A0"/>
                </a:solidFill>
              </a:rPr>
              <a:t>Wie häufig wird Latanoprost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a:solidFill>
                <a:schemeClr val="dk1"/>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Wie häufig wird Netarsudil standardmäßig verwendet?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030A0"/>
                </a:solidFill>
              </a:rPr>
              <a:t>Täglich</a:t>
            </a:r>
            <a:endParaRPr sz="1200" i="1">
              <a:solidFill>
                <a:srgbClr val="7030A0"/>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Zu welcher Tageszeit sollte Latanoprost vorzugsweise angewendet werden?</a:t>
            </a:r>
            <a:endParaRPr sz="1200" i="1">
              <a:solidFill>
                <a:srgbClr val="7030A0"/>
              </a:solidFill>
            </a:endParaRPr>
          </a:p>
          <a:p>
            <a:pPr marL="0" lvl="0" indent="0" algn="l" rtl="0">
              <a:spcBef>
                <a:spcPts val="0"/>
              </a:spcBef>
              <a:spcAft>
                <a:spcPts val="0"/>
              </a:spcAft>
              <a:buClr>
                <a:schemeClr val="dk1"/>
              </a:buClr>
              <a:buFont typeface="Arial"/>
              <a:buNone/>
            </a:pPr>
            <a:r>
              <a:rPr lang="en-US" sz="1200">
                <a:solidFill>
                  <a:srgbClr val="7030A0"/>
                </a:solidFill>
              </a:rPr>
              <a:t>Vor dem Schlafengehen</a:t>
            </a:r>
            <a:endParaRPr sz="1200" i="1">
              <a:solidFill>
                <a:srgbClr val="7030A0"/>
              </a:solidFill>
            </a:endParaRPr>
          </a:p>
          <a:p>
            <a:pPr marL="0" lvl="0" indent="0" algn="l" rtl="0">
              <a:spcBef>
                <a:spcPts val="0"/>
              </a:spcBef>
              <a:spcAft>
                <a:spcPts val="0"/>
              </a:spcAft>
              <a:buClr>
                <a:schemeClr val="dk1"/>
              </a:buClr>
              <a:buFont typeface="Arial"/>
              <a:buNone/>
            </a:pPr>
            <a:endParaRPr sz="1500">
              <a:solidFill>
                <a:srgbClr val="7030A0"/>
              </a:solidFill>
            </a:endParaRPr>
          </a:p>
          <a:p>
            <a:pPr marL="0" lvl="0" indent="0" algn="l" rtl="0">
              <a:spcBef>
                <a:spcPts val="0"/>
              </a:spcBef>
              <a:spcAft>
                <a:spcPts val="0"/>
              </a:spcAft>
              <a:buNone/>
            </a:pPr>
            <a:r>
              <a:rPr lang="en-US" sz="1200" i="1">
                <a:solidFill>
                  <a:srgbClr val="7030A0"/>
                </a:solidFill>
              </a:rPr>
              <a:t>Zu welcher Tageszeit sollte Netarsudil vorzugsweise angewendet werden?</a:t>
            </a:r>
            <a:endParaRPr sz="1200" i="1">
              <a:solidFill>
                <a:srgbClr val="7030A0"/>
              </a:solidFill>
            </a:endParaRPr>
          </a:p>
          <a:p>
            <a:pPr marL="0" lvl="0" indent="0" algn="l" rtl="0">
              <a:spcBef>
                <a:spcPts val="0"/>
              </a:spcBef>
              <a:spcAft>
                <a:spcPts val="0"/>
              </a:spcAft>
              <a:buClr>
                <a:schemeClr val="dk1"/>
              </a:buClr>
              <a:buFont typeface="Arial"/>
              <a:buNone/>
            </a:pPr>
            <a:r>
              <a:rPr lang="en-US" sz="1200" i="1">
                <a:solidFill>
                  <a:srgbClr val="7030A0"/>
                </a:solidFill>
              </a:rPr>
              <a:t>Vor dem Schlafengehen</a:t>
            </a:r>
            <a:endParaRPr sz="1200" i="1">
              <a:solidFill>
                <a:srgbClr val="7030A0"/>
              </a:solidFill>
            </a:endParaRPr>
          </a:p>
          <a:p>
            <a:pPr marL="0" marR="0" lvl="0" indent="0" algn="l" rtl="0">
              <a:spcBef>
                <a:spcPts val="0"/>
              </a:spcBef>
              <a:spcAft>
                <a:spcPts val="0"/>
              </a:spcAft>
              <a:buNone/>
            </a:pPr>
            <a:endParaRPr sz="1500">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Das passt alles zusammen…</a:t>
            </a:r>
            <a:endParaRPr/>
          </a:p>
        </p:txBody>
      </p:sp>
      <p:sp>
        <p:nvSpPr>
          <p:cNvPr id="2908" name="Google Shape;2908;p143"/>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09" name="Google Shape;2909;p143"/>
          <p:cNvSpPr/>
          <p:nvPr/>
        </p:nvSpPr>
        <p:spPr>
          <a:xfrm>
            <a:off x="4395901" y="3355858"/>
            <a:ext cx="3473853" cy="2903383"/>
          </a:xfrm>
          <a:prstGeom prst="star5">
            <a:avLst>
              <a:gd name="adj" fmla="val 19098"/>
              <a:gd name="hf" fmla="val 105146"/>
              <a:gd name="vf" fmla="val 110557"/>
            </a:avLst>
          </a:prstGeom>
          <a:noFill/>
          <a:ln>
            <a:noFill/>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Rocklatan</a:t>
            </a:r>
            <a:endParaRPr sz="1800">
              <a:solidFill>
                <a:srgbClr val="BFBFBF"/>
              </a:solidFill>
              <a:latin typeface="Arial"/>
              <a:ea typeface="Arial"/>
              <a:cs typeface="Arial"/>
              <a:sym typeface="Aria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2913"/>
        <p:cNvGrpSpPr/>
        <p:nvPr/>
      </p:nvGrpSpPr>
      <p:grpSpPr>
        <a:xfrm>
          <a:off x="0" y="0"/>
          <a:ext cx="0" cy="0"/>
          <a:chOff x="0" y="0"/>
          <a:chExt cx="0" cy="0"/>
        </a:xfrm>
      </p:grpSpPr>
      <p:sp>
        <p:nvSpPr>
          <p:cNvPr id="2914" name="Google Shape;2914;p144"/>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2915" name="Google Shape;2915;p14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916" name="Google Shape;2916;p14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127</a:t>
            </a:fld>
            <a:endParaRPr sz="1000">
              <a:solidFill>
                <a:schemeClr val="dk1"/>
              </a:solidFill>
              <a:latin typeface="Arial"/>
              <a:ea typeface="Arial"/>
              <a:cs typeface="Arial"/>
              <a:sym typeface="Arial"/>
            </a:endParaRPr>
          </a:p>
        </p:txBody>
      </p:sp>
      <p:sp>
        <p:nvSpPr>
          <p:cNvPr id="2917" name="Google Shape;2917;p144"/>
          <p:cNvSpPr txBox="1"/>
          <p:nvPr/>
        </p:nvSpPr>
        <p:spPr>
          <a:xfrm>
            <a:off x="7615238" y="3516313"/>
            <a:ext cx="919162"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Timolol</a:t>
            </a:r>
            <a:endParaRPr/>
          </a:p>
        </p:txBody>
      </p:sp>
      <p:sp>
        <p:nvSpPr>
          <p:cNvPr id="2918" name="Google Shape;2918;p144"/>
          <p:cNvSpPr txBox="1"/>
          <p:nvPr/>
        </p:nvSpPr>
        <p:spPr>
          <a:xfrm>
            <a:off x="3657600" y="3516313"/>
            <a:ext cx="1403350"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Brimonidin</a:t>
            </a:r>
            <a:endParaRPr/>
          </a:p>
        </p:txBody>
      </p:sp>
      <p:sp>
        <p:nvSpPr>
          <p:cNvPr id="2919" name="Google Shape;2919;p144"/>
          <p:cNvSpPr txBox="1"/>
          <p:nvPr/>
        </p:nvSpPr>
        <p:spPr>
          <a:xfrm>
            <a:off x="4822825" y="1447800"/>
            <a:ext cx="2684463" cy="5238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CAI</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(als Brinzolamid)               (als Dorzolamid)</a:t>
            </a:r>
            <a:endParaRPr/>
          </a:p>
        </p:txBody>
      </p:sp>
      <p:sp>
        <p:nvSpPr>
          <p:cNvPr id="2920" name="Google Shape;2920;p144"/>
          <p:cNvSpPr/>
          <p:nvPr/>
        </p:nvSpPr>
        <p:spPr>
          <a:xfrm rot="2543852">
            <a:off x="4297363" y="781050"/>
            <a:ext cx="1570037" cy="37719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21" name="Google Shape;2921;p144"/>
          <p:cNvSpPr txBox="1"/>
          <p:nvPr/>
        </p:nvSpPr>
        <p:spPr>
          <a:xfrm rot="-2993715">
            <a:off x="4488656" y="2472532"/>
            <a:ext cx="1241425"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rgbClr val="BFBFBF"/>
                </a:solidFill>
                <a:latin typeface="Arial"/>
                <a:ea typeface="Arial"/>
                <a:cs typeface="Arial"/>
                <a:sym typeface="Arial"/>
              </a:rPr>
              <a:t>Simbrinza</a:t>
            </a:r>
            <a:endParaRPr sz="1600" b="1">
              <a:solidFill>
                <a:srgbClr val="BFBFBF"/>
              </a:solidFill>
              <a:latin typeface="Arial"/>
              <a:ea typeface="Arial"/>
              <a:cs typeface="Arial"/>
              <a:sym typeface="Arial"/>
            </a:endParaRPr>
          </a:p>
        </p:txBody>
      </p:sp>
      <p:sp>
        <p:nvSpPr>
          <p:cNvPr id="2922" name="Google Shape;2922;p144"/>
          <p:cNvSpPr/>
          <p:nvPr/>
        </p:nvSpPr>
        <p:spPr>
          <a:xfrm rot="-5400000">
            <a:off x="5676106" y="1029494"/>
            <a:ext cx="960438" cy="530225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2923" name="Google Shape;2923;p144"/>
          <p:cNvSpPr txBox="1"/>
          <p:nvPr/>
        </p:nvSpPr>
        <p:spPr>
          <a:xfrm>
            <a:off x="5638800" y="3505200"/>
            <a:ext cx="1276350" cy="3381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Combigan</a:t>
            </a:r>
            <a:endParaRPr/>
          </a:p>
        </p:txBody>
      </p:sp>
      <p:sp>
        <p:nvSpPr>
          <p:cNvPr id="2924" name="Google Shape;2924;p144"/>
          <p:cNvSpPr/>
          <p:nvPr/>
        </p:nvSpPr>
        <p:spPr>
          <a:xfrm rot="-2592707">
            <a:off x="6515100" y="800100"/>
            <a:ext cx="1570038" cy="362426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25" name="Google Shape;2925;p144"/>
          <p:cNvSpPr txBox="1"/>
          <p:nvPr/>
        </p:nvSpPr>
        <p:spPr>
          <a:xfrm rot="2764918">
            <a:off x="6828631" y="2404269"/>
            <a:ext cx="989013" cy="3397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Cosopt</a:t>
            </a:r>
            <a:endParaRPr/>
          </a:p>
        </p:txBody>
      </p:sp>
      <p:sp>
        <p:nvSpPr>
          <p:cNvPr id="2926" name="Google Shape;2926;p144"/>
          <p:cNvSpPr txBox="1"/>
          <p:nvPr/>
        </p:nvSpPr>
        <p:spPr>
          <a:xfrm>
            <a:off x="7310988" y="4811714"/>
            <a:ext cx="1223412" cy="369332"/>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Netarsudil</a:t>
            </a:r>
            <a:endParaRPr sz="1800">
              <a:solidFill>
                <a:schemeClr val="dk1"/>
              </a:solidFill>
              <a:latin typeface="Arial"/>
              <a:ea typeface="Arial"/>
              <a:cs typeface="Arial"/>
              <a:sym typeface="Arial"/>
            </a:endParaRPr>
          </a:p>
        </p:txBody>
      </p:sp>
      <p:sp>
        <p:nvSpPr>
          <p:cNvPr id="2927" name="Google Shape;2927;p144"/>
          <p:cNvSpPr txBox="1"/>
          <p:nvPr/>
        </p:nvSpPr>
        <p:spPr>
          <a:xfrm>
            <a:off x="3657600" y="4811714"/>
            <a:ext cx="1402948"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Latanoprost</a:t>
            </a:r>
            <a:endParaRPr sz="1800" dirty="0">
              <a:solidFill>
                <a:schemeClr val="dk1"/>
              </a:solidFill>
              <a:latin typeface="Arial"/>
              <a:ea typeface="Arial"/>
              <a:cs typeface="Arial"/>
              <a:sym typeface="Arial"/>
            </a:endParaRPr>
          </a:p>
        </p:txBody>
      </p:sp>
      <p:sp>
        <p:nvSpPr>
          <p:cNvPr id="2928" name="Google Shape;2928;p144"/>
          <p:cNvSpPr txBox="1"/>
          <p:nvPr/>
        </p:nvSpPr>
        <p:spPr>
          <a:xfrm>
            <a:off x="3599456" y="1294560"/>
            <a:ext cx="5428200" cy="2611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Wie häufig wird Latanoprost standardmäßig verwendet?</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Täglich</a:t>
            </a:r>
            <a:endParaRPr>
              <a:solidFill>
                <a:srgbClr val="A5A5A5"/>
              </a:solidFill>
            </a:endParaRPr>
          </a:p>
          <a:p>
            <a:pPr marL="0" lvl="0" indent="0" algn="l" rtl="0">
              <a:spcBef>
                <a:spcPts val="0"/>
              </a:spcBef>
              <a:spcAft>
                <a:spcPts val="0"/>
              </a:spcAft>
              <a:buClr>
                <a:schemeClr val="dk1"/>
              </a:buClr>
              <a:buFont typeface="Arial"/>
              <a:buNone/>
            </a:pPr>
            <a:endParaRPr sz="15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Wie häufig wird Netarsudil standardmäßig verwendet?</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Täglich</a:t>
            </a:r>
            <a:endParaRPr sz="1200" i="1">
              <a:solidFill>
                <a:srgbClr val="A5A5A5"/>
              </a:solidFill>
            </a:endParaRPr>
          </a:p>
          <a:p>
            <a:pPr marL="0" lvl="0" indent="0" algn="l" rtl="0">
              <a:spcBef>
                <a:spcPts val="0"/>
              </a:spcBef>
              <a:spcAft>
                <a:spcPts val="0"/>
              </a:spcAft>
              <a:buClr>
                <a:schemeClr val="dk1"/>
              </a:buClr>
              <a:buFont typeface="Arial"/>
              <a:buNone/>
            </a:pPr>
            <a:endParaRPr sz="15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Zu welcher Tageszeit sollte Latanoprost vorzugsweise angewendet werden?</a:t>
            </a:r>
            <a:endParaRPr sz="1200" i="1">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Vor dem Schlafengehen</a:t>
            </a:r>
            <a:endParaRPr sz="1200" i="1">
              <a:solidFill>
                <a:srgbClr val="A5A5A5"/>
              </a:solidFill>
            </a:endParaRPr>
          </a:p>
          <a:p>
            <a:pPr marL="0" lvl="0" indent="0" algn="l" rtl="0">
              <a:spcBef>
                <a:spcPts val="0"/>
              </a:spcBef>
              <a:spcAft>
                <a:spcPts val="0"/>
              </a:spcAft>
              <a:buClr>
                <a:schemeClr val="dk1"/>
              </a:buClr>
              <a:buFont typeface="Arial"/>
              <a:buNone/>
            </a:pPr>
            <a:endParaRPr sz="15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Zu welcher Tageszeit sollte Netarsudil vorzugsweise angewendet werden?</a:t>
            </a:r>
            <a:endParaRPr sz="1200" i="1">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Vor dem Schlafengehen</a:t>
            </a:r>
            <a:endParaRPr sz="1200" i="1">
              <a:solidFill>
                <a:srgbClr val="A5A5A5"/>
              </a:solidFill>
            </a:endParaRPr>
          </a:p>
          <a:p>
            <a:pPr marL="0" marR="0" lvl="0" indent="0" algn="l" rtl="0">
              <a:spcBef>
                <a:spcPts val="0"/>
              </a:spcBef>
              <a:spcAft>
                <a:spcPts val="0"/>
              </a:spcAft>
              <a:buNone/>
            </a:pPr>
            <a:endParaRPr sz="1500">
              <a:solidFill>
                <a:srgbClr val="7030A0"/>
              </a:solidFill>
              <a:latin typeface="Arial"/>
              <a:ea typeface="Arial"/>
              <a:cs typeface="Arial"/>
              <a:sym typeface="Arial"/>
            </a:endParaRPr>
          </a:p>
          <a:p>
            <a:pPr marL="0" marR="0" lvl="0" indent="0" algn="l" rtl="0">
              <a:spcBef>
                <a:spcPts val="0"/>
              </a:spcBef>
              <a:spcAft>
                <a:spcPts val="0"/>
              </a:spcAft>
              <a:buNone/>
            </a:pPr>
            <a:r>
              <a:rPr lang="en-US" sz="1200" b="1">
                <a:solidFill>
                  <a:srgbClr val="7030A0"/>
                </a:solidFill>
                <a:latin typeface="Arial"/>
                <a:ea typeface="Arial"/>
                <a:cs typeface="Arial"/>
                <a:sym typeface="Arial"/>
              </a:rPr>
              <a:t>Das passt alles zusammen…</a:t>
            </a:r>
            <a:endParaRPr/>
          </a:p>
        </p:txBody>
      </p:sp>
      <p:sp>
        <p:nvSpPr>
          <p:cNvPr id="2929" name="Google Shape;2929;p144"/>
          <p:cNvSpPr/>
          <p:nvPr/>
        </p:nvSpPr>
        <p:spPr>
          <a:xfrm>
            <a:off x="4395901" y="3355858"/>
            <a:ext cx="3473853" cy="2903383"/>
          </a:xfrm>
          <a:prstGeom prst="star5">
            <a:avLst>
              <a:gd name="adj" fmla="val 19098"/>
              <a:gd name="hf" fmla="val 105146"/>
              <a:gd name="vf" fmla="val 110557"/>
            </a:avLst>
          </a:prstGeom>
          <a:solidFill>
            <a:srgbClr val="FFFF00"/>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b="1">
                <a:solidFill>
                  <a:srgbClr val="7030A0"/>
                </a:solidFill>
                <a:latin typeface="Arial"/>
                <a:ea typeface="Arial"/>
                <a:cs typeface="Arial"/>
                <a:sym typeface="Arial"/>
              </a:rPr>
              <a:t>Rocklatan</a:t>
            </a:r>
            <a:endParaRPr sz="1800" b="1">
              <a:solidFill>
                <a:srgbClr val="7030A0"/>
              </a:solidFill>
              <a:latin typeface="Arial"/>
              <a:ea typeface="Arial"/>
              <a:cs typeface="Arial"/>
              <a:sym typeface="Arial"/>
            </a:endParaRPr>
          </a:p>
        </p:txBody>
      </p:sp>
      <p:sp>
        <p:nvSpPr>
          <p:cNvPr id="2930" name="Google Shape;2930;p144"/>
          <p:cNvSpPr/>
          <p:nvPr/>
        </p:nvSpPr>
        <p:spPr>
          <a:xfrm rot="-5400000">
            <a:off x="5676106" y="2324895"/>
            <a:ext cx="960438" cy="5302250"/>
          </a:xfrm>
          <a:prstGeom prst="ellipse">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2934"/>
        <p:cNvGrpSpPr/>
        <p:nvPr/>
      </p:nvGrpSpPr>
      <p:grpSpPr>
        <a:xfrm>
          <a:off x="0" y="0"/>
          <a:ext cx="0" cy="0"/>
          <a:chOff x="0" y="0"/>
          <a:chExt cx="0" cy="0"/>
        </a:xfrm>
      </p:grpSpPr>
      <p:sp>
        <p:nvSpPr>
          <p:cNvPr id="2935" name="Google Shape;2935;p14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936" name="Google Shape;2936;p14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2937" name="Google Shape;2937;p145"/>
          <p:cNvSpPr/>
          <p:nvPr/>
        </p:nvSpPr>
        <p:spPr>
          <a:xfrm>
            <a:off x="3429000" y="3581400"/>
            <a:ext cx="5257800" cy="835025"/>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Welcher Wirkstoff ist als einziger von der FDA zur Vorbeugung eines postoperativen bzw. postprozeduralen Augeninnendruckanstiegs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1"/>
                  </a:ext>
                </a:extLst>
              </a:rPr>
              <a:t>zugelassen</a:t>
            </a:r>
            <a:r>
              <a:rPr lang="en-US" sz="1200" i="1">
                <a:solidFill>
                  <a:schemeClr val="dk1"/>
                </a:solidFill>
              </a:rPr>
              <a:t>?</a:t>
            </a:r>
            <a:r>
              <a:rPr lang="en-US" sz="1200">
                <a:solidFill>
                  <a:schemeClr val="dk1"/>
                </a:solidFill>
                <a:latin typeface="Arial"/>
                <a:ea typeface="Arial"/>
                <a:cs typeface="Arial"/>
                <a:sym typeface="Arial"/>
              </a:rPr>
              <a:t> </a:t>
            </a:r>
            <a:endParaRPr/>
          </a:p>
          <a:p>
            <a:pPr marL="0" marR="0" lvl="0" indent="0" algn="l" rtl="0">
              <a:lnSpc>
                <a:spcPct val="90000"/>
              </a:lnSpc>
              <a:spcBef>
                <a:spcPts val="0"/>
              </a:spcBef>
              <a:spcAft>
                <a:spcPts val="0"/>
              </a:spcAft>
              <a:buClr>
                <a:schemeClr val="dk1"/>
              </a:buClr>
              <a:buSzPts val="1800"/>
              <a:buFont typeface="Noto Sans Symbols"/>
              <a:buNone/>
            </a:pPr>
            <a:endParaRPr sz="1800">
              <a:solidFill>
                <a:srgbClr val="0000FF"/>
              </a:solidFill>
              <a:latin typeface="Arial"/>
              <a:ea typeface="Arial"/>
              <a:cs typeface="Arial"/>
              <a:sym typeface="Arial"/>
            </a:endParaRPr>
          </a:p>
        </p:txBody>
      </p:sp>
      <p:sp>
        <p:nvSpPr>
          <p:cNvPr id="2938" name="Google Shape;2938;p145"/>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2939" name="Google Shape;2939;p14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128</a:t>
            </a:fld>
            <a:endParaRPr sz="1000">
              <a:solidFill>
                <a:schemeClr val="dk1"/>
              </a:solidFill>
              <a:latin typeface="Arial"/>
              <a:ea typeface="Arial"/>
              <a:cs typeface="Arial"/>
              <a:sym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2943"/>
        <p:cNvGrpSpPr/>
        <p:nvPr/>
      </p:nvGrpSpPr>
      <p:grpSpPr>
        <a:xfrm>
          <a:off x="0" y="0"/>
          <a:ext cx="0" cy="0"/>
          <a:chOff x="0" y="0"/>
          <a:chExt cx="0" cy="0"/>
        </a:xfrm>
      </p:grpSpPr>
      <p:sp>
        <p:nvSpPr>
          <p:cNvPr id="2944" name="Google Shape;2944;p14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945" name="Google Shape;2945;p14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946" name="Google Shape;2946;p146"/>
          <p:cNvSpPr/>
          <p:nvPr/>
        </p:nvSpPr>
        <p:spPr>
          <a:xfrm>
            <a:off x="3429000" y="3581400"/>
            <a:ext cx="5257800" cy="835025"/>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Welcher Wirkstoff ist als einziger von der FDA zur Vorbeugung eines postoperativen bzw. postprozeduralen Augeninnendruckanstiegs zugelassen?</a:t>
            </a:r>
            <a:r>
              <a:rPr lang="en-US" sz="1200">
                <a:solidFill>
                  <a:schemeClr val="dk1"/>
                </a:solidFill>
              </a:rPr>
              <a:t> </a:t>
            </a:r>
            <a:r>
              <a:rPr lang="en-US" sz="1200">
                <a:solidFill>
                  <a:schemeClr val="dk1"/>
                </a:solidFill>
                <a:latin typeface="Arial"/>
                <a:ea typeface="Arial"/>
                <a:cs typeface="Arial"/>
                <a:sym typeface="Arial"/>
              </a:rPr>
              <a:t> </a:t>
            </a:r>
            <a:endParaRPr/>
          </a:p>
          <a:p>
            <a:pPr marL="0" marR="0" lvl="0" indent="0" algn="l" rtl="0">
              <a:lnSpc>
                <a:spcPct val="90000"/>
              </a:lnSpc>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2947" name="Google Shape;2947;p146"/>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2948" name="Google Shape;2948;p14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129</a:t>
            </a:fld>
            <a:endParaRPr sz="10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10" name="Google Shape;310;p1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a:latin typeface="Noto Sans Symbols"/>
                <a:ea typeface="Noto Sans Symbols"/>
                <a:cs typeface="Noto Sans Symbols"/>
                <a:sym typeface="Noto Sans Symbols"/>
              </a:rPr>
              <a:t>β</a:t>
            </a:r>
            <a:r>
              <a:rPr lang="en-US" sz="1200" i="1"/>
              <a:t>-Blocker</a:t>
            </a:r>
            <a:endParaRPr/>
          </a:p>
          <a:p>
            <a:pPr marL="692150" lvl="1" indent="-347663" algn="l" rtl="0">
              <a:lnSpc>
                <a:spcPct val="80000"/>
              </a:lnSpc>
              <a:spcBef>
                <a:spcPts val="240"/>
              </a:spcBef>
              <a:spcAft>
                <a:spcPts val="0"/>
              </a:spcAft>
              <a:buSzPts val="840"/>
              <a:buChar char="●"/>
            </a:pPr>
            <a:r>
              <a:rPr lang="en-US" sz="1200">
                <a:solidFill>
                  <a:srgbClr val="0000FF"/>
                </a:solidFill>
              </a:rPr>
              <a:t>Timolol</a:t>
            </a:r>
            <a:endParaRPr/>
          </a:p>
          <a:p>
            <a:pPr marL="692150" lvl="1" indent="-347663" algn="l" rtl="0">
              <a:lnSpc>
                <a:spcPct val="80000"/>
              </a:lnSpc>
              <a:spcBef>
                <a:spcPts val="240"/>
              </a:spcBef>
              <a:spcAft>
                <a:spcPts val="0"/>
              </a:spcAft>
              <a:buSzPts val="840"/>
              <a:buChar char="●"/>
            </a:pPr>
            <a:r>
              <a:rPr lang="en-US" sz="1200">
                <a:solidFill>
                  <a:srgbClr val="0000FF"/>
                </a:solidFill>
              </a:rPr>
              <a:t>Betaxolol</a:t>
            </a:r>
            <a:endParaRPr/>
          </a:p>
          <a:p>
            <a:pPr marL="692150" lvl="1" indent="-347663" algn="l" rtl="0">
              <a:lnSpc>
                <a:spcPct val="80000"/>
              </a:lnSpc>
              <a:spcBef>
                <a:spcPts val="240"/>
              </a:spcBef>
              <a:spcAft>
                <a:spcPts val="0"/>
              </a:spcAft>
              <a:buSzPts val="840"/>
              <a:buChar char="●"/>
            </a:pPr>
            <a:r>
              <a:rPr lang="en-US" sz="1200">
                <a:solidFill>
                  <a:srgbClr val="0000FF"/>
                </a:solidFill>
              </a:rPr>
              <a:t>Carteolol</a:t>
            </a:r>
            <a:endParaRPr/>
          </a:p>
          <a:p>
            <a:pPr marL="342900" lvl="0" indent="-342900" algn="l" rtl="0">
              <a:lnSpc>
                <a:spcPct val="80000"/>
              </a:lnSpc>
              <a:spcBef>
                <a:spcPts val="240"/>
              </a:spcBef>
              <a:spcAft>
                <a:spcPts val="0"/>
              </a:spcAft>
              <a:buSzPts val="840"/>
              <a:buChar char="●"/>
            </a:pPr>
            <a:r>
              <a:rPr lang="en-US" sz="1200" i="1"/>
              <a:t>Prostaglandin-Analoga</a:t>
            </a:r>
            <a:endParaRPr/>
          </a:p>
          <a:p>
            <a:pPr marL="692150" lvl="1" indent="-347663" algn="l" rtl="0">
              <a:lnSpc>
                <a:spcPct val="80000"/>
              </a:lnSpc>
              <a:spcBef>
                <a:spcPts val="240"/>
              </a:spcBef>
              <a:spcAft>
                <a:spcPts val="0"/>
              </a:spcAft>
              <a:buSzPts val="840"/>
              <a:buChar char="●"/>
            </a:pPr>
            <a:r>
              <a:rPr lang="en-US" sz="1200">
                <a:solidFill>
                  <a:srgbClr val="0000FF"/>
                </a:solidFill>
              </a:rPr>
              <a:t>Latanoprost</a:t>
            </a:r>
            <a:endParaRPr/>
          </a:p>
          <a:p>
            <a:pPr marL="692150" lvl="1" indent="-347663" algn="l" rtl="0">
              <a:lnSpc>
                <a:spcPct val="80000"/>
              </a:lnSpc>
              <a:spcBef>
                <a:spcPts val="240"/>
              </a:spcBef>
              <a:spcAft>
                <a:spcPts val="0"/>
              </a:spcAft>
              <a:buSzPts val="840"/>
              <a:buChar char="●"/>
            </a:pPr>
            <a:r>
              <a:rPr lang="en-US" sz="1200">
                <a:solidFill>
                  <a:srgbClr val="0000FF"/>
                </a:solidFill>
              </a:rPr>
              <a:t>Travoprost</a:t>
            </a:r>
            <a:endParaRPr/>
          </a:p>
          <a:p>
            <a:pPr marL="692150" lvl="1" indent="-347663" algn="l" rtl="0">
              <a:lnSpc>
                <a:spcPct val="80000"/>
              </a:lnSpc>
              <a:spcBef>
                <a:spcPts val="240"/>
              </a:spcBef>
              <a:spcAft>
                <a:spcPts val="0"/>
              </a:spcAft>
              <a:buSzPts val="840"/>
              <a:buChar char="●"/>
            </a:pPr>
            <a:r>
              <a:rPr lang="en-US" sz="1200">
                <a:solidFill>
                  <a:srgbClr val="0000FF"/>
                </a:solidFill>
              </a:rPr>
              <a:t>Bimatoprost</a:t>
            </a:r>
            <a:endParaRPr/>
          </a:p>
          <a:p>
            <a:pPr marL="342900" lvl="0" indent="-342900" algn="l" rtl="0">
              <a:lnSpc>
                <a:spcPct val="80000"/>
              </a:lnSpc>
              <a:spcBef>
                <a:spcPts val="240"/>
              </a:spcBef>
              <a:spcAft>
                <a:spcPts val="0"/>
              </a:spcAft>
              <a:buSzPts val="840"/>
              <a:buChar char="●"/>
            </a:pPr>
            <a:r>
              <a:rPr lang="en-US" sz="1200" i="1"/>
              <a:t>Nicht-selektiver </a:t>
            </a:r>
            <a:r>
              <a:rPr lang="en-US" sz="1200" i="1">
                <a:latin typeface="Noto Sans Symbols"/>
                <a:ea typeface="Noto Sans Symbols"/>
                <a:cs typeface="Noto Sans Symbols"/>
                <a:sym typeface="Noto Sans Symbols"/>
              </a:rPr>
              <a:t>α/β</a:t>
            </a:r>
            <a:r>
              <a:rPr lang="en-US" sz="1200" i="1"/>
              <a:t>-Agonist</a:t>
            </a:r>
            <a:endParaRPr/>
          </a:p>
          <a:p>
            <a:pPr marL="692150" lvl="1" indent="-347663" algn="l" rtl="0">
              <a:lnSpc>
                <a:spcPct val="80000"/>
              </a:lnSpc>
              <a:spcBef>
                <a:spcPts val="240"/>
              </a:spcBef>
              <a:spcAft>
                <a:spcPts val="0"/>
              </a:spcAft>
              <a:buSzPts val="840"/>
              <a:buChar char="●"/>
            </a:pPr>
            <a:r>
              <a:rPr lang="en-US" sz="1200">
                <a:solidFill>
                  <a:srgbClr val="0000FF"/>
                </a:solidFill>
              </a:rPr>
              <a:t>Epinephrin</a:t>
            </a:r>
            <a:endParaRPr/>
          </a:p>
          <a:p>
            <a:pPr marL="692150" lvl="1" indent="-347663" algn="l" rtl="0">
              <a:lnSpc>
                <a:spcPct val="80000"/>
              </a:lnSpc>
              <a:spcBef>
                <a:spcPts val="240"/>
              </a:spcBef>
              <a:spcAft>
                <a:spcPts val="0"/>
              </a:spcAft>
              <a:buSzPts val="840"/>
              <a:buChar char="●"/>
            </a:pPr>
            <a:r>
              <a:rPr lang="en-US" sz="1200">
                <a:solidFill>
                  <a:srgbClr val="0000FF"/>
                </a:solidFill>
              </a:rPr>
              <a:t>Dipivefrin</a:t>
            </a:r>
            <a:endParaRPr/>
          </a:p>
          <a:p>
            <a:pPr marL="342900" lvl="0" indent="-342900" algn="l" rtl="0">
              <a:lnSpc>
                <a:spcPct val="80000"/>
              </a:lnSpc>
              <a:spcBef>
                <a:spcPts val="240"/>
              </a:spcBef>
              <a:spcAft>
                <a:spcPts val="0"/>
              </a:spcAft>
              <a:buSzPts val="840"/>
              <a:buChar char="●"/>
            </a:pPr>
            <a:r>
              <a:rPr lang="en-US" sz="1200" i="1"/>
              <a:t>CAI</a:t>
            </a:r>
            <a:endParaRPr/>
          </a:p>
          <a:p>
            <a:pPr marL="692150" lvl="1" indent="-347663" algn="l" rtl="0">
              <a:lnSpc>
                <a:spcPct val="80000"/>
              </a:lnSpc>
              <a:spcBef>
                <a:spcPts val="240"/>
              </a:spcBef>
              <a:spcAft>
                <a:spcPts val="0"/>
              </a:spcAft>
              <a:buSzPts val="840"/>
              <a:buChar char="●"/>
            </a:pPr>
            <a:r>
              <a:rPr lang="en-US" sz="1200">
                <a:solidFill>
                  <a:srgbClr val="0000FF"/>
                </a:solidFill>
              </a:rPr>
              <a:t>Dorzolamid</a:t>
            </a:r>
            <a:endParaRPr/>
          </a:p>
          <a:p>
            <a:pPr marL="692150" lvl="1" indent="-347663" algn="l" rtl="0">
              <a:lnSpc>
                <a:spcPct val="80000"/>
              </a:lnSpc>
              <a:spcBef>
                <a:spcPts val="240"/>
              </a:spcBef>
              <a:spcAft>
                <a:spcPts val="0"/>
              </a:spcAft>
              <a:buSzPts val="840"/>
              <a:buChar char="●"/>
            </a:pPr>
            <a:r>
              <a:rPr lang="en-US" sz="1200">
                <a:solidFill>
                  <a:srgbClr val="0000FF"/>
                </a:solidFill>
              </a:rPr>
              <a:t>Brinzolamid</a:t>
            </a:r>
            <a:endParaRPr/>
          </a:p>
          <a:p>
            <a:pPr marL="692150" lvl="1" indent="-347663" algn="l" rtl="0">
              <a:lnSpc>
                <a:spcPct val="80000"/>
              </a:lnSpc>
              <a:spcBef>
                <a:spcPts val="240"/>
              </a:spcBef>
              <a:spcAft>
                <a:spcPts val="0"/>
              </a:spcAft>
              <a:buSzPts val="840"/>
              <a:buChar char="●"/>
            </a:pPr>
            <a:r>
              <a:rPr lang="en-US" sz="1200">
                <a:solidFill>
                  <a:srgbClr val="0000FF"/>
                </a:solidFill>
              </a:rPr>
              <a:t>Acetazolamid</a:t>
            </a:r>
            <a:endParaRPr/>
          </a:p>
        </p:txBody>
      </p:sp>
      <p:sp>
        <p:nvSpPr>
          <p:cNvPr id="311" name="Google Shape;311;p13"/>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12" name="Google Shape;312;p13"/>
          <p:cNvSpPr/>
          <p:nvPr/>
        </p:nvSpPr>
        <p:spPr>
          <a:xfrm>
            <a:off x="533400" y="5181600"/>
            <a:ext cx="5334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13" name="Google Shape;313;p1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a:t>
            </a:fld>
            <a:endParaRPr sz="1000">
              <a:solidFill>
                <a:schemeClr val="dk1"/>
              </a:solidFill>
              <a:latin typeface="Arial"/>
              <a:ea typeface="Arial"/>
              <a:cs typeface="Arial"/>
              <a:sym typeface="Arial"/>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2952"/>
        <p:cNvGrpSpPr/>
        <p:nvPr/>
      </p:nvGrpSpPr>
      <p:grpSpPr>
        <a:xfrm>
          <a:off x="0" y="0"/>
          <a:ext cx="0" cy="0"/>
          <a:chOff x="0" y="0"/>
          <a:chExt cx="0" cy="0"/>
        </a:xfrm>
      </p:grpSpPr>
      <p:sp>
        <p:nvSpPr>
          <p:cNvPr id="2953" name="Google Shape;2953;p14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954" name="Google Shape;2954;p14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955" name="Google Shape;2955;p147"/>
          <p:cNvSpPr/>
          <p:nvPr/>
        </p:nvSpPr>
        <p:spPr>
          <a:xfrm>
            <a:off x="3429000" y="3581400"/>
            <a:ext cx="5257800" cy="835025"/>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Welcher Wirkstoff ist als einziger von der FDA zur Vorbeugung eines postoperativen bzw. postprozeduralen Augeninnendruckanstiegs zugelassen?</a:t>
            </a:r>
            <a:r>
              <a:rPr lang="en-US" sz="1200">
                <a:solidFill>
                  <a:schemeClr val="dk1"/>
                </a:solidFill>
              </a:rPr>
              <a:t> </a:t>
            </a:r>
            <a:r>
              <a:rPr lang="en-US" sz="1200">
                <a:solidFill>
                  <a:schemeClr val="dk1"/>
                </a:solidFill>
                <a:latin typeface="Arial"/>
                <a:ea typeface="Arial"/>
                <a:cs typeface="Arial"/>
                <a:sym typeface="Arial"/>
              </a:rPr>
              <a:t> </a:t>
            </a:r>
            <a:endParaRPr/>
          </a:p>
          <a:p>
            <a:pPr marL="0" marR="0" lvl="0" indent="0" algn="l" rtl="0">
              <a:lnSpc>
                <a:spcPct val="90000"/>
              </a:lnSpc>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2956" name="Google Shape;2956;p147"/>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2957" name="Google Shape;2957;p14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130</a:t>
            </a:fld>
            <a:endParaRPr sz="1000">
              <a:solidFill>
                <a:schemeClr val="dk1"/>
              </a:solidFill>
              <a:latin typeface="Arial"/>
              <a:ea typeface="Arial"/>
              <a:cs typeface="Arial"/>
              <a:sym typeface="Arial"/>
            </a:endParaRPr>
          </a:p>
        </p:txBody>
      </p:sp>
      <p:sp>
        <p:nvSpPr>
          <p:cNvPr id="2958" name="Google Shape;2958;p147"/>
          <p:cNvSpPr txBox="1"/>
          <p:nvPr/>
        </p:nvSpPr>
        <p:spPr>
          <a:xfrm>
            <a:off x="3124200" y="4694238"/>
            <a:ext cx="5715000" cy="11340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Iopidin eignet sich für diese Indikation sehr gut – mit einer Ausnahme: bei Patienten, die bereits ein bestimmtes augendrucksenkendes Glaukommedikament anwenden. Wenn ein Patient </a:t>
            </a:r>
            <a:r>
              <a:rPr lang="en-US" sz="1200"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2"/>
                  </a:ext>
                </a:extLst>
              </a:rPr>
              <a:t>dieses</a:t>
            </a:r>
            <a:r>
              <a:rPr lang="en-US" sz="1200" i="1">
                <a:solidFill>
                  <a:srgbClr val="0000FF"/>
                </a:solidFill>
                <a:latin typeface="Arial"/>
                <a:ea typeface="Arial"/>
                <a:cs typeface="Arial"/>
                <a:sym typeface="Arial"/>
              </a:rPr>
              <a:t> Medikament bereits erhält, bringt die Gabe von Iopidin vor dem Eingriff nichts, da sie nicht wirksam sein wird. Um welches Medikament handelt es sich?</a:t>
            </a:r>
            <a:endParaRPr/>
          </a:p>
          <a:p>
            <a:pPr marL="0" marR="0" lvl="0" indent="0" algn="l" rtl="0">
              <a:spcBef>
                <a:spcPts val="0"/>
              </a:spcBef>
              <a:spcAft>
                <a:spcPts val="0"/>
              </a:spcAft>
              <a:buClr>
                <a:srgbClr val="FFC000"/>
              </a:buClr>
              <a:buSzPts val="1200"/>
              <a:buFont typeface="Noto Sans Symbols"/>
              <a:buNone/>
            </a:pPr>
            <a:r>
              <a:rPr lang="en-US" sz="1200" b="1">
                <a:solidFill>
                  <a:srgbClr val="FFC000"/>
                </a:solidFill>
                <a:latin typeface="Arial"/>
                <a:ea typeface="Arial"/>
                <a:cs typeface="Arial"/>
                <a:sym typeface="Arial"/>
              </a:rPr>
              <a:t>Brimonidin</a:t>
            </a:r>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2962"/>
        <p:cNvGrpSpPr/>
        <p:nvPr/>
      </p:nvGrpSpPr>
      <p:grpSpPr>
        <a:xfrm>
          <a:off x="0" y="0"/>
          <a:ext cx="0" cy="0"/>
          <a:chOff x="0" y="0"/>
          <a:chExt cx="0" cy="0"/>
        </a:xfrm>
      </p:grpSpPr>
      <p:sp>
        <p:nvSpPr>
          <p:cNvPr id="2963" name="Google Shape;2963;p14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964" name="Google Shape;2964;p14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965" name="Google Shape;2965;p148"/>
          <p:cNvSpPr/>
          <p:nvPr/>
        </p:nvSpPr>
        <p:spPr>
          <a:xfrm>
            <a:off x="3429000" y="3581400"/>
            <a:ext cx="5257800" cy="835025"/>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Welcher Wirkstoff ist als einziger von der FDA zur Vorbeugung eines postoperativen bzw. postprozeduralen Augeninnendruckanstiegs zugelassen?</a:t>
            </a:r>
            <a:r>
              <a:rPr lang="en-US" sz="1200">
                <a:solidFill>
                  <a:schemeClr val="dk1"/>
                </a:solidFill>
              </a:rPr>
              <a:t> </a:t>
            </a:r>
            <a:r>
              <a:rPr lang="en-US" sz="1200">
                <a:solidFill>
                  <a:schemeClr val="dk1"/>
                </a:solidFill>
                <a:latin typeface="Arial"/>
                <a:ea typeface="Arial"/>
                <a:cs typeface="Arial"/>
                <a:sym typeface="Arial"/>
              </a:rPr>
              <a:t> </a:t>
            </a:r>
            <a:endParaRPr/>
          </a:p>
          <a:p>
            <a:pPr marL="0" marR="0" lvl="0" indent="0" algn="l" rtl="0">
              <a:lnSpc>
                <a:spcPct val="90000"/>
              </a:lnSpc>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2966" name="Google Shape;2966;p14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2967" name="Google Shape;2967;p14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131</a:t>
            </a:fld>
            <a:endParaRPr sz="1000">
              <a:solidFill>
                <a:schemeClr val="dk1"/>
              </a:solidFill>
              <a:latin typeface="Arial"/>
              <a:ea typeface="Arial"/>
              <a:cs typeface="Arial"/>
              <a:sym typeface="Arial"/>
            </a:endParaRPr>
          </a:p>
        </p:txBody>
      </p:sp>
      <p:sp>
        <p:nvSpPr>
          <p:cNvPr id="2968" name="Google Shape;2968;p148"/>
          <p:cNvSpPr txBox="1"/>
          <p:nvPr/>
        </p:nvSpPr>
        <p:spPr>
          <a:xfrm>
            <a:off x="3124200" y="4694238"/>
            <a:ext cx="5715000" cy="11340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Iopidin </a:t>
            </a:r>
            <a:r>
              <a:rPr lang="en-US" sz="1200" i="1">
                <a:solidFill>
                  <a:srgbClr val="0000FF"/>
                </a:solidFill>
              </a:rPr>
              <a:t>eignet sich für diese Indikation sehr gut – mit einer Ausnahme: bei Patienten, die bereits ein bestimmtes augendrucksenkendes Glaukommedikament anwenden. Wenn ein Patient dieses Medikament bereits erhält, bringt die Gabe von Iopidin vor dem Eingriff nichts, da sie nicht wirksam sein wird. Um welches Medikament handelt es sich?</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Brimonidin</a:t>
            </a:r>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2972"/>
        <p:cNvGrpSpPr/>
        <p:nvPr/>
      </p:nvGrpSpPr>
      <p:grpSpPr>
        <a:xfrm>
          <a:off x="0" y="0"/>
          <a:ext cx="0" cy="0"/>
          <a:chOff x="0" y="0"/>
          <a:chExt cx="0" cy="0"/>
        </a:xfrm>
      </p:grpSpPr>
      <p:sp>
        <p:nvSpPr>
          <p:cNvPr id="2973" name="Google Shape;2973;p14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974" name="Google Shape;2974;p149"/>
          <p:cNvSpPr txBox="1">
            <a:spLocks noGrp="1"/>
          </p:cNvSpPr>
          <p:nvPr>
            <p:ph type="body" idx="1"/>
          </p:nvPr>
        </p:nvSpPr>
        <p:spPr>
          <a:xfrm>
            <a:off x="457200" y="762000"/>
            <a:ext cx="8229600" cy="58674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a:p>
            <a:pPr marL="344487" lvl="1" indent="0" algn="l" rtl="0">
              <a:lnSpc>
                <a:spcPct val="80000"/>
              </a:lnSpc>
              <a:spcBef>
                <a:spcPts val="360"/>
              </a:spcBef>
              <a:spcAft>
                <a:spcPts val="0"/>
              </a:spcAft>
              <a:buSzPts val="1260"/>
              <a:buNone/>
            </a:pPr>
            <a:endParaRPr sz="1800" b="1" dirty="0">
              <a:solidFill>
                <a:srgbClr val="0000FF"/>
              </a:solidFill>
            </a:endParaRPr>
          </a:p>
        </p:txBody>
      </p:sp>
      <p:sp>
        <p:nvSpPr>
          <p:cNvPr id="2975" name="Google Shape;2975;p149"/>
          <p:cNvSpPr/>
          <p:nvPr/>
        </p:nvSpPr>
        <p:spPr>
          <a:xfrm>
            <a:off x="3429000" y="3581400"/>
            <a:ext cx="5257800" cy="835025"/>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Welcher Wirkstoff ist als einziger von der FDA zur Vorbeugung eines postoperativen bzw. postprozeduralen Augeninnendruckanstiegs zugelassen?</a:t>
            </a:r>
            <a:endParaRPr>
              <a:solidFill>
                <a:srgbClr val="BFBFBF"/>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Iopidin</a:t>
            </a:r>
            <a:endParaRPr/>
          </a:p>
        </p:txBody>
      </p:sp>
      <p:sp>
        <p:nvSpPr>
          <p:cNvPr id="2976" name="Google Shape;2976;p149"/>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2977" name="Google Shape;2977;p14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132</a:t>
            </a:fld>
            <a:endParaRPr sz="1000">
              <a:solidFill>
                <a:schemeClr val="dk1"/>
              </a:solidFill>
              <a:latin typeface="Arial"/>
              <a:ea typeface="Arial"/>
              <a:cs typeface="Arial"/>
              <a:sym typeface="Arial"/>
            </a:endParaRPr>
          </a:p>
        </p:txBody>
      </p:sp>
      <p:sp>
        <p:nvSpPr>
          <p:cNvPr id="2978" name="Google Shape;2978;p149"/>
          <p:cNvSpPr txBox="1"/>
          <p:nvPr/>
        </p:nvSpPr>
        <p:spPr>
          <a:xfrm>
            <a:off x="2895600" y="4694238"/>
            <a:ext cx="6019800" cy="1134000"/>
          </a:xfrm>
          <a:prstGeom prst="rect">
            <a:avLst/>
          </a:prstGeom>
          <a:solidFill>
            <a:srgbClr val="FFC00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88862E"/>
                </a:solidFill>
              </a:rPr>
              <a:t>Iopidin eignet sich für diese Indikation sehr gut – mit einer Ausnahme: bei Patienten, die bereits ein bestimmtes augendrucksenkendes Glaukommedikament anwenden. </a:t>
            </a:r>
            <a:r>
              <a:rPr lang="en-US" sz="1200" i="1">
                <a:solidFill>
                  <a:srgbClr val="0000FF"/>
                </a:solidFill>
              </a:rPr>
              <a:t>W</a:t>
            </a:r>
            <a:r>
              <a:rPr lang="en-US" sz="1200" b="1" i="1">
                <a:solidFill>
                  <a:srgbClr val="0000FF"/>
                </a:solidFill>
              </a:rPr>
              <a:t>enn ein Patient dieses Medikament bereits erhält, bringt die Gabe von Iopidin vor dem Eingriff nichts, da sie nicht wirksam sein wird.</a:t>
            </a:r>
            <a:r>
              <a:rPr lang="en-US" sz="1200" i="1">
                <a:solidFill>
                  <a:srgbClr val="0000FF"/>
                </a:solidFill>
              </a:rPr>
              <a:t> </a:t>
            </a:r>
            <a:r>
              <a:rPr lang="en-US" sz="1200" i="1">
                <a:solidFill>
                  <a:srgbClr val="88862E"/>
                </a:solidFill>
              </a:rPr>
              <a:t>Um welches Medikament handelt es sich?</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Brimonidin</a:t>
            </a:r>
            <a:endParaRPr/>
          </a:p>
        </p:txBody>
      </p:sp>
      <p:sp>
        <p:nvSpPr>
          <p:cNvPr id="2979" name="Google Shape;2979;p149"/>
          <p:cNvSpPr txBox="1"/>
          <p:nvPr/>
        </p:nvSpPr>
        <p:spPr>
          <a:xfrm>
            <a:off x="3257550" y="5981700"/>
            <a:ext cx="5295900" cy="79530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Wenn ein Patient also Brimonidin verwendet, welche Tropfen </a:t>
            </a:r>
            <a:r>
              <a:rPr lang="en-US" sz="1200" b="1" i="1">
                <a:solidFill>
                  <a:srgbClr val="0000FF"/>
                </a:solidFill>
                <a:latin typeface="Arial"/>
                <a:ea typeface="Arial"/>
                <a:cs typeface="Arial"/>
                <a:sym typeface="Arial"/>
              </a:rPr>
              <a:t>sollten </a:t>
            </a:r>
            <a:r>
              <a:rPr lang="en-US" sz="1200" i="1">
                <a:solidFill>
                  <a:srgbClr val="0000FF"/>
                </a:solidFill>
                <a:latin typeface="Arial"/>
                <a:ea typeface="Arial"/>
                <a:cs typeface="Arial"/>
                <a:sym typeface="Arial"/>
              </a:rPr>
              <a:t>Sie dann einsetzen, um einen Anstieg des Augeninnendrucks nach </a:t>
            </a:r>
            <a:r>
              <a:rPr lang="en-US" sz="1200" i="1">
                <a:solidFill>
                  <a:srgbClr val="0000FF"/>
                </a:solidFill>
              </a:rPr>
              <a:t>einem</a:t>
            </a:r>
            <a:r>
              <a:rPr lang="en-US" sz="1200" i="1">
                <a:solidFill>
                  <a:srgbClr val="0000FF"/>
                </a:solidFill>
                <a:latin typeface="Arial"/>
                <a:ea typeface="Arial"/>
                <a:cs typeface="Arial"/>
                <a:sym typeface="Arial"/>
              </a:rPr>
              <a:t> Eingriff abzuschwächen?</a:t>
            </a:r>
            <a:endParaRPr/>
          </a:p>
          <a:p>
            <a:pPr marL="0" marR="0" lvl="0" indent="0" algn="l" rtl="0">
              <a:spcBef>
                <a:spcPts val="0"/>
              </a:spcBef>
              <a:spcAft>
                <a:spcPts val="0"/>
              </a:spcAft>
              <a:buClr>
                <a:schemeClr val="dk1"/>
              </a:buClr>
              <a:buSzPts val="1400"/>
              <a:buFont typeface="Noto Sans Symbols"/>
              <a:buNone/>
            </a:pPr>
            <a:endParaRPr sz="1400" b="1">
              <a:solidFill>
                <a:srgbClr val="0000FF"/>
              </a:solidFill>
              <a:latin typeface="Arial"/>
              <a:ea typeface="Arial"/>
              <a:cs typeface="Arial"/>
              <a:sym typeface="Aria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2983"/>
        <p:cNvGrpSpPr/>
        <p:nvPr/>
      </p:nvGrpSpPr>
      <p:grpSpPr>
        <a:xfrm>
          <a:off x="0" y="0"/>
          <a:ext cx="0" cy="0"/>
          <a:chOff x="0" y="0"/>
          <a:chExt cx="0" cy="0"/>
        </a:xfrm>
      </p:grpSpPr>
      <p:sp>
        <p:nvSpPr>
          <p:cNvPr id="2984" name="Google Shape;2984;p15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985" name="Google Shape;2985;p150"/>
          <p:cNvSpPr txBox="1">
            <a:spLocks noGrp="1"/>
          </p:cNvSpPr>
          <p:nvPr>
            <p:ph type="body" idx="1"/>
          </p:nvPr>
        </p:nvSpPr>
        <p:spPr>
          <a:xfrm>
            <a:off x="457200" y="762000"/>
            <a:ext cx="8229600" cy="58674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b="1"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a:p>
            <a:pPr marL="344487" lvl="1" indent="0" algn="l" rtl="0">
              <a:lnSpc>
                <a:spcPct val="80000"/>
              </a:lnSpc>
              <a:spcBef>
                <a:spcPts val="360"/>
              </a:spcBef>
              <a:spcAft>
                <a:spcPts val="0"/>
              </a:spcAft>
              <a:buSzPts val="1260"/>
              <a:buNone/>
            </a:pPr>
            <a:endParaRPr sz="1800" b="1" dirty="0">
              <a:solidFill>
                <a:srgbClr val="0000FF"/>
              </a:solidFill>
            </a:endParaRPr>
          </a:p>
        </p:txBody>
      </p:sp>
      <p:sp>
        <p:nvSpPr>
          <p:cNvPr id="2986" name="Google Shape;2986;p150"/>
          <p:cNvSpPr/>
          <p:nvPr/>
        </p:nvSpPr>
        <p:spPr>
          <a:xfrm>
            <a:off x="3429000" y="3581400"/>
            <a:ext cx="5257800" cy="835025"/>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Welcher Wirkstoff ist als einziger von der FDA zur Vorbeugung eines postoperativen bzw. postprozeduralen Augeninnendruckanstiegs zugelassen?</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b="1">
                <a:solidFill>
                  <a:srgbClr val="BFBFBF"/>
                </a:solidFill>
              </a:rPr>
              <a:t>Iopidin</a:t>
            </a:r>
            <a:endParaRPr>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endParaRPr sz="1200" i="1">
              <a:solidFill>
                <a:srgbClr val="BFBFBF"/>
              </a:solidFill>
            </a:endParaRPr>
          </a:p>
        </p:txBody>
      </p:sp>
      <p:sp>
        <p:nvSpPr>
          <p:cNvPr id="2987" name="Google Shape;2987;p150"/>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2988" name="Google Shape;2988;p15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133</a:t>
            </a:fld>
            <a:endParaRPr sz="1000">
              <a:solidFill>
                <a:schemeClr val="dk1"/>
              </a:solidFill>
              <a:latin typeface="Arial"/>
              <a:ea typeface="Arial"/>
              <a:cs typeface="Arial"/>
              <a:sym typeface="Arial"/>
            </a:endParaRPr>
          </a:p>
        </p:txBody>
      </p:sp>
      <p:sp>
        <p:nvSpPr>
          <p:cNvPr id="2989" name="Google Shape;2989;p150"/>
          <p:cNvSpPr txBox="1"/>
          <p:nvPr/>
        </p:nvSpPr>
        <p:spPr>
          <a:xfrm>
            <a:off x="3257550" y="5981700"/>
            <a:ext cx="5295900" cy="7644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Wenn ein Patient also Brimonidin verwendet, welche Tropfen </a:t>
            </a:r>
            <a:r>
              <a:rPr lang="en-US" sz="1200" b="1" i="1">
                <a:solidFill>
                  <a:srgbClr val="0000FF"/>
                </a:solidFill>
              </a:rPr>
              <a:t>sollten </a:t>
            </a:r>
            <a:r>
              <a:rPr lang="en-US" sz="1200" i="1">
                <a:solidFill>
                  <a:srgbClr val="0000FF"/>
                </a:solidFill>
              </a:rPr>
              <a:t>Sie dann einsetzen, um einen Anstieg des Augeninnendrucks nach einem Eingriff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3"/>
                  </a:ext>
                </a:extLst>
              </a:rPr>
              <a:t>abzuschwächen</a:t>
            </a:r>
            <a:r>
              <a:rPr lang="en-US" sz="1200" i="1">
                <a:solidFill>
                  <a:srgbClr val="0000FF"/>
                </a:solidFill>
              </a:rPr>
              <a:t>?</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Pilo</a:t>
            </a:r>
            <a:endParaRPr sz="1400" b="1">
              <a:solidFill>
                <a:srgbClr val="0000FF"/>
              </a:solidFill>
              <a:latin typeface="Arial"/>
              <a:ea typeface="Arial"/>
              <a:cs typeface="Arial"/>
              <a:sym typeface="Arial"/>
            </a:endParaRPr>
          </a:p>
        </p:txBody>
      </p:sp>
      <p:sp>
        <p:nvSpPr>
          <p:cNvPr id="2990" name="Google Shape;2990;p150"/>
          <p:cNvSpPr txBox="1"/>
          <p:nvPr/>
        </p:nvSpPr>
        <p:spPr>
          <a:xfrm>
            <a:off x="2895600" y="4694238"/>
            <a:ext cx="6019800" cy="1134000"/>
          </a:xfrm>
          <a:prstGeom prst="rect">
            <a:avLst/>
          </a:prstGeom>
          <a:solidFill>
            <a:srgbClr val="FFC00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88862E"/>
                </a:solidFill>
              </a:rPr>
              <a:t>Iopidin eignet sich für diese Indikation sehr gut – mit einer Ausnahme: bei Patienten, die bereits ein bestimmtes augendrucksenkendes Glaukommedikament anwenden. </a:t>
            </a:r>
            <a:r>
              <a:rPr lang="en-US" sz="1200" i="1">
                <a:solidFill>
                  <a:srgbClr val="0000FF"/>
                </a:solidFill>
              </a:rPr>
              <a:t>W</a:t>
            </a:r>
            <a:r>
              <a:rPr lang="en-US" sz="1200" b="1" i="1">
                <a:solidFill>
                  <a:srgbClr val="0000FF"/>
                </a:solidFill>
              </a:rPr>
              <a:t>enn ein Patient dieses Medikament bereits erhält, bringt die Gabe von Iopidin vor dem Eingriff nichts, da sie nicht wirksam sein wird.</a:t>
            </a:r>
            <a:r>
              <a:rPr lang="en-US" sz="1200" i="1">
                <a:solidFill>
                  <a:srgbClr val="0000FF"/>
                </a:solidFill>
              </a:rPr>
              <a:t> </a:t>
            </a:r>
            <a:r>
              <a:rPr lang="en-US" sz="1200" i="1">
                <a:solidFill>
                  <a:srgbClr val="88862E"/>
                </a:solidFill>
              </a:rPr>
              <a:t>Um welches Medikament handelt es sich?</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Brimonidin</a:t>
            </a:r>
            <a:endParaRPr sz="1200" i="1">
              <a:solidFill>
                <a:srgbClr val="7F7F7F"/>
              </a:solidFil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2994"/>
        <p:cNvGrpSpPr/>
        <p:nvPr/>
      </p:nvGrpSpPr>
      <p:grpSpPr>
        <a:xfrm>
          <a:off x="0" y="0"/>
          <a:ext cx="0" cy="0"/>
          <a:chOff x="0" y="0"/>
          <a:chExt cx="0" cy="0"/>
        </a:xfrm>
      </p:grpSpPr>
      <p:sp>
        <p:nvSpPr>
          <p:cNvPr id="2995" name="Google Shape;2995;p15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996" name="Google Shape;2996;p15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b="1"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2997" name="Google Shape;2997;p151"/>
          <p:cNvSpPr/>
          <p:nvPr/>
        </p:nvSpPr>
        <p:spPr>
          <a:xfrm>
            <a:off x="3200400" y="3276600"/>
            <a:ext cx="5791200" cy="1089529"/>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Bleiben wir bei Pilo: Abgesehen von der Vorbeugung eines Augeninnendruckanstiegs bei Patienten unter Brimonidin – in welchen anderen Situationen wird es eingesetzt?</a:t>
            </a:r>
            <a:r>
              <a:rPr lang="en-US" sz="1200">
                <a:solidFill>
                  <a:schemeClr val="dk1"/>
                </a:solidFill>
                <a:latin typeface="Arial"/>
                <a:ea typeface="Arial"/>
                <a:cs typeface="Arial"/>
                <a:sym typeface="Arial"/>
              </a:rPr>
              <a:t> </a:t>
            </a:r>
            <a:endParaRPr/>
          </a:p>
          <a:p>
            <a:pPr marL="0" marR="0" lvl="0" indent="0" algn="l" rtl="0">
              <a:lnSpc>
                <a:spcPct val="9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1)</a:t>
            </a:r>
            <a:endParaRPr sz="1800">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2)</a:t>
            </a:r>
            <a:endParaRPr sz="1800">
              <a:solidFill>
                <a:srgbClr val="0000FF"/>
              </a:solidFill>
              <a:latin typeface="Arial"/>
              <a:ea typeface="Arial"/>
              <a:cs typeface="Arial"/>
              <a:sym typeface="Arial"/>
            </a:endParaRPr>
          </a:p>
        </p:txBody>
      </p:sp>
      <p:sp>
        <p:nvSpPr>
          <p:cNvPr id="2998" name="Google Shape;2998;p151"/>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2999" name="Google Shape;2999;p15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134</a:t>
            </a:fld>
            <a:endParaRPr sz="1000">
              <a:solidFill>
                <a:schemeClr val="dk1"/>
              </a:solidFill>
              <a:latin typeface="Arial"/>
              <a:ea typeface="Arial"/>
              <a:cs typeface="Arial"/>
              <a:sym typeface="Aria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3003"/>
        <p:cNvGrpSpPr/>
        <p:nvPr/>
      </p:nvGrpSpPr>
      <p:grpSpPr>
        <a:xfrm>
          <a:off x="0" y="0"/>
          <a:ext cx="0" cy="0"/>
          <a:chOff x="0" y="0"/>
          <a:chExt cx="0" cy="0"/>
        </a:xfrm>
      </p:grpSpPr>
      <p:sp>
        <p:nvSpPr>
          <p:cNvPr id="3004" name="Google Shape;3004;p15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005" name="Google Shape;3005;p15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b="1"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06" name="Google Shape;3006;p152"/>
          <p:cNvSpPr/>
          <p:nvPr/>
        </p:nvSpPr>
        <p:spPr>
          <a:xfrm>
            <a:off x="3200400" y="3276600"/>
            <a:ext cx="5791200" cy="1338828"/>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Bleiben wir bei Pilo: Abgesehen von der Vorbeugung eines Augeninnendruckanstiegs bei Patienten unter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4"/>
                  </a:ext>
                </a:extLst>
              </a:rPr>
              <a:t>Brimonidin</a:t>
            </a:r>
            <a:r>
              <a:rPr lang="en-US" sz="1200" i="1">
                <a:solidFill>
                  <a:schemeClr val="dk1"/>
                </a:solidFill>
              </a:rPr>
              <a:t> – in welchen anderen Situationen wird es eingesetzt?</a:t>
            </a:r>
            <a:endParaRPr/>
          </a:p>
          <a:p>
            <a:pPr marL="0" marR="0" lvl="0" indent="0" algn="l" rtl="0">
              <a:lnSpc>
                <a:spcPct val="9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1) </a:t>
            </a:r>
            <a:r>
              <a:rPr lang="en-US" sz="1200">
                <a:solidFill>
                  <a:srgbClr val="0000FF"/>
                </a:solidFill>
                <a:latin typeface="Arial"/>
                <a:ea typeface="Arial"/>
                <a:cs typeface="Arial"/>
                <a:sym typeface="Arial"/>
              </a:rPr>
              <a:t>Behandlung des </a:t>
            </a:r>
            <a:r>
              <a:rPr lang="en-US" sz="1200">
                <a:solidFill>
                  <a:srgbClr val="0000FF"/>
                </a:solidFill>
              </a:rPr>
              <a:t>Winkelblocks</a:t>
            </a:r>
            <a:endParaRPr/>
          </a:p>
          <a:p>
            <a:pPr marL="0" marR="0" lvl="0" indent="0" algn="l" rtl="0">
              <a:lnSpc>
                <a:spcPct val="9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2) </a:t>
            </a:r>
            <a:r>
              <a:rPr lang="en-US" sz="1200">
                <a:solidFill>
                  <a:srgbClr val="0000FF"/>
                </a:solidFill>
                <a:latin typeface="Arial"/>
                <a:ea typeface="Arial"/>
                <a:cs typeface="Arial"/>
                <a:sym typeface="Arial"/>
              </a:rPr>
              <a:t>Vertiefung des Kammerwinkels beim Plateau-Iris-Syndrom</a:t>
            </a:r>
            <a:endParaRPr/>
          </a:p>
          <a:p>
            <a:pPr marL="0" marR="0" lvl="0" indent="0" algn="l" rtl="0">
              <a:lnSpc>
                <a:spcPct val="90000"/>
              </a:lnSpc>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007" name="Google Shape;3007;p152"/>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008" name="Google Shape;3008;p15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135</a:t>
            </a:fld>
            <a:endParaRPr sz="1000">
              <a:solidFill>
                <a:schemeClr val="dk1"/>
              </a:solidFill>
              <a:latin typeface="Arial"/>
              <a:ea typeface="Arial"/>
              <a:cs typeface="Arial"/>
              <a:sym typeface="Aria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3012"/>
        <p:cNvGrpSpPr/>
        <p:nvPr/>
      </p:nvGrpSpPr>
      <p:grpSpPr>
        <a:xfrm>
          <a:off x="0" y="0"/>
          <a:ext cx="0" cy="0"/>
          <a:chOff x="0" y="0"/>
          <a:chExt cx="0" cy="0"/>
        </a:xfrm>
      </p:grpSpPr>
      <p:sp>
        <p:nvSpPr>
          <p:cNvPr id="3013" name="Google Shape;3013;p15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014" name="Google Shape;3014;p15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b="1"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15" name="Google Shape;3015;p153"/>
          <p:cNvSpPr/>
          <p:nvPr/>
        </p:nvSpPr>
        <p:spPr>
          <a:xfrm>
            <a:off x="3200400" y="3276600"/>
            <a:ext cx="5791200" cy="1837426"/>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Bleiben wir bei Pilo: Abgesehen von der Vorbeugung eines Augeninnendruckanstiegs bei Patienten unter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5"/>
                  </a:ext>
                </a:extLst>
              </a:rPr>
              <a:t>Brimonidin</a:t>
            </a:r>
            <a:r>
              <a:rPr lang="en-US" sz="1200" i="1">
                <a:solidFill>
                  <a:schemeClr val="dk1"/>
                </a:solidFill>
              </a:rPr>
              <a:t> – in welchen anderen Situationen wird es eingesetzt?</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a:solidFill>
                  <a:schemeClr val="dk1"/>
                </a:solidFill>
              </a:rPr>
              <a:t>1) </a:t>
            </a:r>
            <a:r>
              <a:rPr lang="en-US" sz="1200">
                <a:solidFill>
                  <a:srgbClr val="0000FF"/>
                </a:solidFill>
              </a:rPr>
              <a:t>Behandlung des Winkelblocks</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a:solidFill>
                  <a:schemeClr val="dk1"/>
                </a:solidFill>
              </a:rPr>
              <a:t>2) </a:t>
            </a:r>
            <a:r>
              <a:rPr lang="en-US" sz="1200">
                <a:solidFill>
                  <a:srgbClr val="0000FF"/>
                </a:solidFill>
              </a:rPr>
              <a:t>Vertiefung des Kammerwinkels beim Plateau-Iris-Syndrom</a:t>
            </a:r>
            <a:endParaRPr sz="1200" i="1">
              <a:solidFill>
                <a:schemeClr val="dk1"/>
              </a:solidFill>
            </a:endParaRPr>
          </a:p>
          <a:p>
            <a:pPr marL="0" marR="0" lvl="0" indent="0" algn="l" rtl="0">
              <a:lnSpc>
                <a:spcPct val="90000"/>
              </a:lnSpc>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Was ist die gefürchtete Nebenwirkung von Pilo?</a:t>
            </a:r>
            <a:endParaRPr/>
          </a:p>
          <a:p>
            <a:pPr marL="0" marR="0" lvl="0" indent="0" algn="l" rtl="0">
              <a:lnSpc>
                <a:spcPct val="90000"/>
              </a:lnSpc>
              <a:spcBef>
                <a:spcPts val="0"/>
              </a:spcBef>
              <a:spcAft>
                <a:spcPts val="0"/>
              </a:spcAft>
              <a:buClr>
                <a:schemeClr val="dk1"/>
              </a:buClr>
              <a:buSzPts val="1800"/>
              <a:buFont typeface="Noto Sans Symbols"/>
              <a:buNone/>
            </a:pPr>
            <a:endParaRPr sz="1800">
              <a:solidFill>
                <a:srgbClr val="0000FF"/>
              </a:solidFill>
              <a:latin typeface="Arial"/>
              <a:ea typeface="Arial"/>
              <a:cs typeface="Arial"/>
              <a:sym typeface="Arial"/>
            </a:endParaRPr>
          </a:p>
        </p:txBody>
      </p:sp>
      <p:sp>
        <p:nvSpPr>
          <p:cNvPr id="3016" name="Google Shape;3016;p153"/>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017" name="Google Shape;3017;p15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136</a:t>
            </a:fld>
            <a:endParaRPr sz="1000">
              <a:solidFill>
                <a:schemeClr val="dk1"/>
              </a:solidFill>
              <a:latin typeface="Arial"/>
              <a:ea typeface="Arial"/>
              <a:cs typeface="Arial"/>
              <a:sym typeface="Arial"/>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3021"/>
        <p:cNvGrpSpPr/>
        <p:nvPr/>
      </p:nvGrpSpPr>
      <p:grpSpPr>
        <a:xfrm>
          <a:off x="0" y="0"/>
          <a:ext cx="0" cy="0"/>
          <a:chOff x="0" y="0"/>
          <a:chExt cx="0" cy="0"/>
        </a:xfrm>
      </p:grpSpPr>
      <p:sp>
        <p:nvSpPr>
          <p:cNvPr id="3022" name="Google Shape;3022;p15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023" name="Google Shape;3023;p15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b="1"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24" name="Google Shape;3024;p154"/>
          <p:cNvSpPr/>
          <p:nvPr/>
        </p:nvSpPr>
        <p:spPr>
          <a:xfrm>
            <a:off x="3200400" y="3276600"/>
            <a:ext cx="5791200" cy="1837426"/>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Bleiben wir bei Pilo: Abgesehen von der Vorbeugung eines Augeninnendruckanstiegs bei Patienten unter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6"/>
                  </a:ext>
                </a:extLst>
              </a:rPr>
              <a:t>Brimonidin</a:t>
            </a:r>
            <a:r>
              <a:rPr lang="en-US" sz="1200" i="1">
                <a:solidFill>
                  <a:schemeClr val="dk1"/>
                </a:solidFill>
              </a:rPr>
              <a:t> – in welchen anderen Situationen wird es eingesetzt?</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a:solidFill>
                  <a:schemeClr val="dk1"/>
                </a:solidFill>
              </a:rPr>
              <a:t>1) </a:t>
            </a:r>
            <a:r>
              <a:rPr lang="en-US" sz="1200">
                <a:solidFill>
                  <a:srgbClr val="0000FF"/>
                </a:solidFill>
              </a:rPr>
              <a:t>Behandlung des Winkelblocks</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a:solidFill>
                  <a:schemeClr val="dk1"/>
                </a:solidFill>
              </a:rPr>
              <a:t>2) </a:t>
            </a:r>
            <a:r>
              <a:rPr lang="en-US" sz="1200">
                <a:solidFill>
                  <a:srgbClr val="0000FF"/>
                </a:solidFill>
              </a:rPr>
              <a:t>Vertiefung des Kammerwinkels beim Plateau-Iris-Syndrom</a:t>
            </a:r>
            <a:endParaRPr sz="1200" i="1">
              <a:solidFill>
                <a:schemeClr val="dk1"/>
              </a:solidFill>
            </a:endParaRPr>
          </a:p>
          <a:p>
            <a:pPr marL="0" marR="0" lvl="0" indent="0" algn="l" rtl="0">
              <a:lnSpc>
                <a:spcPct val="90000"/>
              </a:lnSpc>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Was ist die gefürchtete Nebenwirkung von Pilo?</a:t>
            </a:r>
            <a:endParaRPr/>
          </a:p>
          <a:p>
            <a:pPr marL="0" marR="0" lvl="0" indent="0" algn="l" rtl="0">
              <a:lnSpc>
                <a:spcPct val="90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Netzhautrisse</a:t>
            </a:r>
            <a:endParaRPr/>
          </a:p>
        </p:txBody>
      </p:sp>
      <p:sp>
        <p:nvSpPr>
          <p:cNvPr id="3025" name="Google Shape;3025;p15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026" name="Google Shape;3026;p15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137</a:t>
            </a:fld>
            <a:endParaRPr sz="1000">
              <a:solidFill>
                <a:schemeClr val="dk1"/>
              </a:solidFill>
              <a:latin typeface="Arial"/>
              <a:ea typeface="Arial"/>
              <a:cs typeface="Arial"/>
              <a:sym typeface="Aria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3030"/>
        <p:cNvGrpSpPr/>
        <p:nvPr/>
      </p:nvGrpSpPr>
      <p:grpSpPr>
        <a:xfrm>
          <a:off x="0" y="0"/>
          <a:ext cx="0" cy="0"/>
          <a:chOff x="0" y="0"/>
          <a:chExt cx="0" cy="0"/>
        </a:xfrm>
      </p:grpSpPr>
      <p:sp>
        <p:nvSpPr>
          <p:cNvPr id="3031" name="Google Shape;3031;p15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032" name="Google Shape;3032;p15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b="1"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33" name="Google Shape;3033;p155"/>
          <p:cNvSpPr/>
          <p:nvPr/>
        </p:nvSpPr>
        <p:spPr>
          <a:xfrm>
            <a:off x="3200400" y="3276600"/>
            <a:ext cx="5791200" cy="2834622"/>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Bleiben wir bei Pilo: Abgesehen von der Vorbeugung eines Augeninnendruckanstiegs bei Patienten unter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7"/>
                  </a:ext>
                </a:extLst>
              </a:rPr>
              <a:t>Brimonidin</a:t>
            </a:r>
            <a:r>
              <a:rPr lang="en-US" sz="1200" i="1">
                <a:solidFill>
                  <a:schemeClr val="dk1"/>
                </a:solidFill>
              </a:rPr>
              <a:t> – in welchen anderen Situationen wird es eingesetzt?</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a:solidFill>
                  <a:schemeClr val="dk1"/>
                </a:solidFill>
              </a:rPr>
              <a:t>1) </a:t>
            </a:r>
            <a:r>
              <a:rPr lang="en-US" sz="1200">
                <a:solidFill>
                  <a:srgbClr val="0000FF"/>
                </a:solidFill>
              </a:rPr>
              <a:t>Behandlung des Winkelblocks</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a:solidFill>
                  <a:schemeClr val="dk1"/>
                </a:solidFill>
              </a:rPr>
              <a:t>2) </a:t>
            </a:r>
            <a:r>
              <a:rPr lang="en-US" sz="1200">
                <a:solidFill>
                  <a:srgbClr val="0000FF"/>
                </a:solidFill>
              </a:rPr>
              <a:t>Vertiefung des Kammerwinkels beim Plateau-Iris-Syndrom</a:t>
            </a:r>
            <a:endParaRPr sz="1200" i="1">
              <a:solidFill>
                <a:schemeClr val="dk1"/>
              </a:solidFill>
            </a:endParaRPr>
          </a:p>
          <a:p>
            <a:pPr marL="0" marR="0" lvl="0" indent="0" algn="l" rtl="0">
              <a:lnSpc>
                <a:spcPct val="90000"/>
              </a:lnSpc>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Was ist die gefürchtete Nebenwirkung von Pilo?</a:t>
            </a:r>
            <a:endParaRPr/>
          </a:p>
          <a:p>
            <a:pPr marL="0" marR="0" lvl="0" indent="0" algn="l" rtl="0">
              <a:lnSpc>
                <a:spcPct val="90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Netzhautrisse</a:t>
            </a:r>
            <a:endParaRPr/>
          </a:p>
          <a:p>
            <a:pPr marL="0" marR="0" lvl="0" indent="0" algn="l" rtl="0">
              <a:lnSpc>
                <a:spcPct val="90000"/>
              </a:lnSpc>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Da Pilo mit dem Auftreten von Netzhautrissen in Zusammenhang gebracht wird: Welche Untersuchung sollte vor Beginn einer elektiven (nicht notfallmäßigen) Pilo-Therapie erfolgen?</a:t>
            </a:r>
            <a:endParaRPr sz="1800">
              <a:solidFill>
                <a:srgbClr val="0000FF"/>
              </a:solidFill>
              <a:latin typeface="Arial"/>
              <a:ea typeface="Arial"/>
              <a:cs typeface="Arial"/>
              <a:sym typeface="Arial"/>
            </a:endParaRPr>
          </a:p>
        </p:txBody>
      </p:sp>
      <p:sp>
        <p:nvSpPr>
          <p:cNvPr id="3034" name="Google Shape;3034;p155"/>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035" name="Google Shape;3035;p15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138</a:t>
            </a:fld>
            <a:endParaRPr sz="1000">
              <a:solidFill>
                <a:schemeClr val="dk1"/>
              </a:solidFill>
              <a:latin typeface="Arial"/>
              <a:ea typeface="Arial"/>
              <a:cs typeface="Arial"/>
              <a:sym typeface="Arial"/>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3039"/>
        <p:cNvGrpSpPr/>
        <p:nvPr/>
      </p:nvGrpSpPr>
      <p:grpSpPr>
        <a:xfrm>
          <a:off x="0" y="0"/>
          <a:ext cx="0" cy="0"/>
          <a:chOff x="0" y="0"/>
          <a:chExt cx="0" cy="0"/>
        </a:xfrm>
      </p:grpSpPr>
      <p:sp>
        <p:nvSpPr>
          <p:cNvPr id="3040" name="Google Shape;3040;p15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041" name="Google Shape;3041;p15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b="1"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42" name="Google Shape;3042;p156"/>
          <p:cNvSpPr/>
          <p:nvPr/>
        </p:nvSpPr>
        <p:spPr>
          <a:xfrm>
            <a:off x="3200400" y="3276600"/>
            <a:ext cx="5791200" cy="2352439"/>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err="1">
                <a:solidFill>
                  <a:schemeClr val="dk1"/>
                </a:solidFill>
              </a:rPr>
              <a:t>Bleiben</a:t>
            </a:r>
            <a:r>
              <a:rPr lang="en-US" sz="1200" i="1" dirty="0">
                <a:solidFill>
                  <a:schemeClr val="dk1"/>
                </a:solidFill>
              </a:rPr>
              <a:t> </a:t>
            </a:r>
            <a:r>
              <a:rPr lang="en-US" sz="1200" i="1" dirty="0" err="1">
                <a:solidFill>
                  <a:schemeClr val="dk1"/>
                </a:solidFill>
              </a:rPr>
              <a:t>wir</a:t>
            </a:r>
            <a:r>
              <a:rPr lang="en-US" sz="1200" i="1" dirty="0">
                <a:solidFill>
                  <a:schemeClr val="dk1"/>
                </a:solidFill>
              </a:rPr>
              <a:t> </a:t>
            </a:r>
            <a:r>
              <a:rPr lang="en-US" sz="1200" i="1" dirty="0" err="1">
                <a:solidFill>
                  <a:schemeClr val="dk1"/>
                </a:solidFill>
              </a:rPr>
              <a:t>bei</a:t>
            </a:r>
            <a:r>
              <a:rPr lang="en-US" sz="1200" i="1" dirty="0">
                <a:solidFill>
                  <a:schemeClr val="dk1"/>
                </a:solidFill>
              </a:rPr>
              <a:t> Pilo: Abgesehen von der </a:t>
            </a:r>
            <a:r>
              <a:rPr lang="en-US" sz="1200" i="1" dirty="0" err="1">
                <a:solidFill>
                  <a:schemeClr val="dk1"/>
                </a:solidFill>
              </a:rPr>
              <a:t>Vorbeugung</a:t>
            </a:r>
            <a:r>
              <a:rPr lang="en-US" sz="1200" i="1" dirty="0">
                <a:solidFill>
                  <a:schemeClr val="dk1"/>
                </a:solidFill>
              </a:rPr>
              <a:t> </a:t>
            </a:r>
            <a:r>
              <a:rPr lang="en-US" sz="1200" i="1" dirty="0" err="1">
                <a:solidFill>
                  <a:schemeClr val="dk1"/>
                </a:solidFill>
              </a:rPr>
              <a:t>eines</a:t>
            </a:r>
            <a:r>
              <a:rPr lang="en-US" sz="1200" i="1" dirty="0">
                <a:solidFill>
                  <a:schemeClr val="dk1"/>
                </a:solidFill>
              </a:rPr>
              <a:t> </a:t>
            </a:r>
            <a:r>
              <a:rPr lang="en-US" sz="1200" i="1" dirty="0" err="1">
                <a:solidFill>
                  <a:schemeClr val="dk1"/>
                </a:solidFill>
              </a:rPr>
              <a:t>Augeninnendruckanstiegs</a:t>
            </a:r>
            <a:r>
              <a:rPr lang="en-US" sz="1200" i="1" dirty="0">
                <a:solidFill>
                  <a:schemeClr val="dk1"/>
                </a:solidFill>
              </a:rPr>
              <a:t> </a:t>
            </a:r>
            <a:r>
              <a:rPr lang="en-US" sz="1200" i="1" dirty="0" err="1">
                <a:solidFill>
                  <a:schemeClr val="dk1"/>
                </a:solidFill>
              </a:rPr>
              <a:t>bei</a:t>
            </a:r>
            <a:r>
              <a:rPr lang="en-US" sz="1200" i="1" dirty="0">
                <a:solidFill>
                  <a:schemeClr val="dk1"/>
                </a:solidFill>
              </a:rPr>
              <a:t> </a:t>
            </a:r>
            <a:r>
              <a:rPr lang="en-US" sz="1200" i="1" dirty="0" err="1">
                <a:solidFill>
                  <a:schemeClr val="dk1"/>
                </a:solidFill>
              </a:rPr>
              <a:t>Patienten</a:t>
            </a:r>
            <a:r>
              <a:rPr lang="en-US" sz="1200" i="1" dirty="0">
                <a:solidFill>
                  <a:schemeClr val="dk1"/>
                </a:solidFill>
              </a:rPr>
              <a:t> </a:t>
            </a:r>
            <a:r>
              <a:rPr lang="en-US" sz="1200" i="1" dirty="0" err="1">
                <a:solidFill>
                  <a:schemeClr val="dk1"/>
                </a:solidFill>
              </a:rPr>
              <a:t>unter</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8"/>
                  </a:ext>
                </a:extLst>
              </a:rPr>
              <a:t>Brimonidin</a:t>
            </a:r>
            <a:r>
              <a:rPr lang="en-US" sz="1200" i="1" dirty="0">
                <a:solidFill>
                  <a:schemeClr val="dk1"/>
                </a:solidFill>
              </a:rPr>
              <a:t> – in </a:t>
            </a:r>
            <a:r>
              <a:rPr lang="en-US" sz="1200" i="1" dirty="0" err="1">
                <a:solidFill>
                  <a:schemeClr val="dk1"/>
                </a:solidFill>
              </a:rPr>
              <a:t>welchen</a:t>
            </a:r>
            <a:r>
              <a:rPr lang="en-US" sz="1200" i="1" dirty="0">
                <a:solidFill>
                  <a:schemeClr val="dk1"/>
                </a:solidFill>
              </a:rPr>
              <a:t> </a:t>
            </a:r>
            <a:r>
              <a:rPr lang="en-US" sz="1200" i="1" dirty="0" err="1">
                <a:solidFill>
                  <a:schemeClr val="dk1"/>
                </a:solidFill>
              </a:rPr>
              <a:t>anderen</a:t>
            </a:r>
            <a:r>
              <a:rPr lang="en-US" sz="1200" i="1" dirty="0">
                <a:solidFill>
                  <a:schemeClr val="dk1"/>
                </a:solidFill>
              </a:rPr>
              <a:t> </a:t>
            </a:r>
            <a:r>
              <a:rPr lang="en-US" sz="1200" i="1" dirty="0" err="1">
                <a:solidFill>
                  <a:schemeClr val="dk1"/>
                </a:solidFill>
              </a:rPr>
              <a:t>Situationen</a:t>
            </a:r>
            <a:r>
              <a:rPr lang="en-US" sz="1200" i="1" dirty="0">
                <a:solidFill>
                  <a:schemeClr val="dk1"/>
                </a:solidFill>
              </a:rPr>
              <a:t> </a:t>
            </a:r>
            <a:r>
              <a:rPr lang="en-US" sz="1200" i="1" dirty="0" err="1">
                <a:solidFill>
                  <a:schemeClr val="dk1"/>
                </a:solidFill>
              </a:rPr>
              <a:t>wird</a:t>
            </a:r>
            <a:r>
              <a:rPr lang="en-US" sz="1200" i="1" dirty="0">
                <a:solidFill>
                  <a:schemeClr val="dk1"/>
                </a:solidFill>
              </a:rPr>
              <a:t> es </a:t>
            </a:r>
            <a:r>
              <a:rPr lang="en-US" sz="1200" i="1" dirty="0" err="1">
                <a:solidFill>
                  <a:schemeClr val="dk1"/>
                </a:solidFill>
              </a:rPr>
              <a:t>eingesetzt</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dirty="0">
                <a:solidFill>
                  <a:schemeClr val="dk1"/>
                </a:solidFill>
              </a:rPr>
              <a:t>1) </a:t>
            </a:r>
            <a:r>
              <a:rPr lang="en-US" sz="1200" dirty="0" err="1">
                <a:solidFill>
                  <a:srgbClr val="0000FF"/>
                </a:solidFill>
              </a:rPr>
              <a:t>Behandlung</a:t>
            </a:r>
            <a:r>
              <a:rPr lang="en-US" sz="1200" dirty="0">
                <a:solidFill>
                  <a:srgbClr val="0000FF"/>
                </a:solidFill>
              </a:rPr>
              <a:t> des </a:t>
            </a:r>
            <a:r>
              <a:rPr lang="en-US" sz="1200" dirty="0" err="1">
                <a:solidFill>
                  <a:srgbClr val="0000FF"/>
                </a:solidFill>
              </a:rPr>
              <a:t>Winkelblocks</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dirty="0">
                <a:solidFill>
                  <a:schemeClr val="dk1"/>
                </a:solidFill>
              </a:rPr>
              <a:t>2) </a:t>
            </a:r>
            <a:r>
              <a:rPr lang="en-US" sz="1200" dirty="0" err="1">
                <a:solidFill>
                  <a:srgbClr val="0000FF"/>
                </a:solidFill>
              </a:rPr>
              <a:t>Vertiefung</a:t>
            </a:r>
            <a:r>
              <a:rPr lang="en-US" sz="1200" dirty="0">
                <a:solidFill>
                  <a:srgbClr val="0000FF"/>
                </a:solidFill>
              </a:rPr>
              <a:t> des </a:t>
            </a:r>
            <a:r>
              <a:rPr lang="en-US" sz="1200" dirty="0" err="1">
                <a:solidFill>
                  <a:srgbClr val="0000FF"/>
                </a:solidFill>
              </a:rPr>
              <a:t>Kammerwinkels</a:t>
            </a:r>
            <a:r>
              <a:rPr lang="en-US" sz="1200" dirty="0">
                <a:solidFill>
                  <a:srgbClr val="0000FF"/>
                </a:solidFill>
              </a:rPr>
              <a:t> </a:t>
            </a:r>
            <a:r>
              <a:rPr lang="en-US" sz="1200" dirty="0" err="1">
                <a:solidFill>
                  <a:srgbClr val="0000FF"/>
                </a:solidFill>
              </a:rPr>
              <a:t>beim</a:t>
            </a:r>
            <a:r>
              <a:rPr lang="en-US" sz="1200" dirty="0">
                <a:solidFill>
                  <a:srgbClr val="0000FF"/>
                </a:solidFill>
              </a:rPr>
              <a:t> Plateau-Iris-</a:t>
            </a:r>
            <a:r>
              <a:rPr lang="en-US" sz="1200" dirty="0" err="1">
                <a:solidFill>
                  <a:srgbClr val="0000FF"/>
                </a:solidFill>
              </a:rPr>
              <a:t>Syndrom</a:t>
            </a:r>
            <a:endParaRPr sz="1200" i="1" dirty="0">
              <a:solidFill>
                <a:schemeClr val="dk1"/>
              </a:solidFill>
            </a:endParaRPr>
          </a:p>
          <a:p>
            <a:pPr marL="0" lvl="0" indent="0" algn="l" rtl="0">
              <a:lnSpc>
                <a:spcPct val="90000"/>
              </a:lnSpc>
              <a:spcBef>
                <a:spcPts val="0"/>
              </a:spcBef>
              <a:spcAft>
                <a:spcPts val="0"/>
              </a:spcAft>
              <a:buClr>
                <a:schemeClr val="dk1"/>
              </a:buClr>
              <a:buSzPts val="1800"/>
              <a:buFont typeface="Noto Sans Symbols"/>
              <a:buNone/>
            </a:pPr>
            <a:endParaRPr sz="1800"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Was </a:t>
            </a:r>
            <a:r>
              <a:rPr lang="en-US" sz="1200" i="1" dirty="0" err="1">
                <a:solidFill>
                  <a:schemeClr val="dk1"/>
                </a:solidFill>
              </a:rPr>
              <a:t>ist</a:t>
            </a:r>
            <a:r>
              <a:rPr lang="en-US" sz="1200" i="1" dirty="0">
                <a:solidFill>
                  <a:schemeClr val="dk1"/>
                </a:solidFill>
              </a:rPr>
              <a:t> die </a:t>
            </a:r>
            <a:r>
              <a:rPr lang="en-US" sz="1200" i="1" dirty="0" err="1">
                <a:solidFill>
                  <a:schemeClr val="dk1"/>
                </a:solidFill>
              </a:rPr>
              <a:t>gefürchtete</a:t>
            </a:r>
            <a:r>
              <a:rPr lang="en-US" sz="1200" i="1" dirty="0">
                <a:solidFill>
                  <a:schemeClr val="dk1"/>
                </a:solidFill>
              </a:rPr>
              <a:t> </a:t>
            </a:r>
            <a:r>
              <a:rPr lang="en-US" sz="1200" i="1" dirty="0" err="1">
                <a:solidFill>
                  <a:schemeClr val="dk1"/>
                </a:solidFill>
              </a:rPr>
              <a:t>Nebenwirkung</a:t>
            </a:r>
            <a:r>
              <a:rPr lang="en-US" sz="1200" i="1" dirty="0">
                <a:solidFill>
                  <a:schemeClr val="dk1"/>
                </a:solidFill>
              </a:rPr>
              <a:t> von Pilo?</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err="1">
                <a:solidFill>
                  <a:srgbClr val="0000FF"/>
                </a:solidFill>
              </a:rPr>
              <a:t>Netzhautrisse</a:t>
            </a:r>
            <a:endParaRPr dirty="0">
              <a:solidFill>
                <a:schemeClr val="dk1"/>
              </a:solidFill>
            </a:endParaRPr>
          </a:p>
          <a:p>
            <a:pPr marL="0" lvl="0" indent="0" algn="l" rtl="0">
              <a:lnSpc>
                <a:spcPct val="90000"/>
              </a:lnSpc>
              <a:spcBef>
                <a:spcPts val="0"/>
              </a:spcBef>
              <a:spcAft>
                <a:spcPts val="0"/>
              </a:spcAft>
              <a:buClr>
                <a:schemeClr val="dk1"/>
              </a:buClr>
              <a:buSzPts val="1800"/>
              <a:buFont typeface="Noto Sans Symbols"/>
              <a:buNone/>
            </a:pPr>
            <a:endParaRPr sz="1800"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Da Pilo </a:t>
            </a:r>
            <a:r>
              <a:rPr lang="en-US" sz="1200" i="1" dirty="0" err="1">
                <a:solidFill>
                  <a:schemeClr val="dk1"/>
                </a:solidFill>
              </a:rPr>
              <a:t>mit</a:t>
            </a:r>
            <a:r>
              <a:rPr lang="en-US" sz="1200" i="1" dirty="0">
                <a:solidFill>
                  <a:schemeClr val="dk1"/>
                </a:solidFill>
              </a:rPr>
              <a:t> dem </a:t>
            </a:r>
            <a:r>
              <a:rPr lang="en-US" sz="1200" i="1" dirty="0" err="1">
                <a:solidFill>
                  <a:schemeClr val="dk1"/>
                </a:solidFill>
              </a:rPr>
              <a:t>Auftreten</a:t>
            </a:r>
            <a:r>
              <a:rPr lang="en-US" sz="1200" i="1" dirty="0">
                <a:solidFill>
                  <a:schemeClr val="dk1"/>
                </a:solidFill>
              </a:rPr>
              <a:t> von </a:t>
            </a:r>
            <a:r>
              <a:rPr lang="en-US" sz="1200" i="1" dirty="0" err="1">
                <a:solidFill>
                  <a:schemeClr val="dk1"/>
                </a:solidFill>
              </a:rPr>
              <a:t>Netzhautrissen</a:t>
            </a:r>
            <a:r>
              <a:rPr lang="en-US" sz="1200" i="1" dirty="0">
                <a:solidFill>
                  <a:schemeClr val="dk1"/>
                </a:solidFill>
              </a:rPr>
              <a:t> in </a:t>
            </a:r>
            <a:r>
              <a:rPr lang="en-US" sz="1200" i="1" dirty="0" err="1">
                <a:solidFill>
                  <a:schemeClr val="dk1"/>
                </a:solidFill>
              </a:rPr>
              <a:t>Zusammenhang</a:t>
            </a:r>
            <a:r>
              <a:rPr lang="en-US" sz="1200" i="1" dirty="0">
                <a:solidFill>
                  <a:schemeClr val="dk1"/>
                </a:solidFill>
              </a:rPr>
              <a:t> </a:t>
            </a:r>
            <a:r>
              <a:rPr lang="en-US" sz="1200" i="1" dirty="0" err="1">
                <a:solidFill>
                  <a:schemeClr val="dk1"/>
                </a:solidFill>
              </a:rPr>
              <a:t>gebracht</a:t>
            </a:r>
            <a:r>
              <a:rPr lang="en-US" sz="1200" i="1" dirty="0">
                <a:solidFill>
                  <a:schemeClr val="dk1"/>
                </a:solidFill>
              </a:rPr>
              <a:t> </a:t>
            </a:r>
            <a:r>
              <a:rPr lang="en-US" sz="1200" i="1" dirty="0" err="1">
                <a:solidFill>
                  <a:schemeClr val="dk1"/>
                </a:solidFill>
              </a:rPr>
              <a:t>wird</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Untersuchung</a:t>
            </a:r>
            <a:r>
              <a:rPr lang="en-US" sz="1200" i="1" dirty="0">
                <a:solidFill>
                  <a:schemeClr val="dk1"/>
                </a:solidFill>
              </a:rPr>
              <a:t> </a:t>
            </a:r>
            <a:r>
              <a:rPr lang="en-US" sz="1200" i="1" dirty="0" err="1">
                <a:solidFill>
                  <a:schemeClr val="dk1"/>
                </a:solidFill>
              </a:rPr>
              <a:t>sollte</a:t>
            </a:r>
            <a:r>
              <a:rPr lang="en-US" sz="1200" i="1" dirty="0">
                <a:solidFill>
                  <a:schemeClr val="dk1"/>
                </a:solidFill>
              </a:rPr>
              <a:t> </a:t>
            </a:r>
            <a:r>
              <a:rPr lang="en-US" sz="1200" i="1" dirty="0" err="1">
                <a:solidFill>
                  <a:schemeClr val="dk1"/>
                </a:solidFill>
              </a:rPr>
              <a:t>vor</a:t>
            </a:r>
            <a:r>
              <a:rPr lang="en-US" sz="1200" i="1" dirty="0">
                <a:solidFill>
                  <a:schemeClr val="dk1"/>
                </a:solidFill>
              </a:rPr>
              <a:t> </a:t>
            </a:r>
            <a:r>
              <a:rPr lang="en-US" sz="1200" i="1" dirty="0" err="1">
                <a:solidFill>
                  <a:schemeClr val="dk1"/>
                </a:solidFill>
              </a:rPr>
              <a:t>Beginn</a:t>
            </a:r>
            <a:r>
              <a:rPr lang="en-US" sz="1200" i="1" dirty="0">
                <a:solidFill>
                  <a:schemeClr val="dk1"/>
                </a:solidFill>
              </a:rPr>
              <a:t> </a:t>
            </a:r>
            <a:r>
              <a:rPr lang="en-US" sz="1200" i="1" dirty="0" err="1">
                <a:solidFill>
                  <a:schemeClr val="dk1"/>
                </a:solidFill>
              </a:rPr>
              <a:t>einer</a:t>
            </a:r>
            <a:r>
              <a:rPr lang="en-US" sz="1200" i="1" dirty="0">
                <a:solidFill>
                  <a:schemeClr val="dk1"/>
                </a:solidFill>
              </a:rPr>
              <a:t> </a:t>
            </a:r>
            <a:r>
              <a:rPr lang="en-US" sz="1200" i="1" dirty="0" err="1">
                <a:solidFill>
                  <a:schemeClr val="dk1"/>
                </a:solidFill>
              </a:rPr>
              <a:t>elektiven</a:t>
            </a:r>
            <a:r>
              <a:rPr lang="en-US" sz="1200" i="1" dirty="0">
                <a:solidFill>
                  <a:schemeClr val="dk1"/>
                </a:solidFill>
              </a:rPr>
              <a:t> (nicht </a:t>
            </a:r>
            <a:r>
              <a:rPr lang="en-US" sz="1200" i="1" dirty="0" err="1">
                <a:solidFill>
                  <a:schemeClr val="dk1"/>
                </a:solidFill>
              </a:rPr>
              <a:t>notfallmäßigen</a:t>
            </a:r>
            <a:r>
              <a:rPr lang="en-US" sz="1200" i="1" dirty="0">
                <a:solidFill>
                  <a:schemeClr val="dk1"/>
                </a:solidFill>
              </a:rPr>
              <a:t>) Pilo-</a:t>
            </a:r>
            <a:r>
              <a:rPr lang="en-US" sz="1200" i="1" dirty="0" err="1">
                <a:solidFill>
                  <a:schemeClr val="dk1"/>
                </a:solidFill>
              </a:rPr>
              <a:t>Therapie</a:t>
            </a:r>
            <a:r>
              <a:rPr lang="en-US" sz="1200" i="1" dirty="0">
                <a:solidFill>
                  <a:schemeClr val="dk1"/>
                </a:solidFill>
              </a:rPr>
              <a:t> </a:t>
            </a:r>
            <a:r>
              <a:rPr lang="en-US" sz="1200" i="1" dirty="0" err="1">
                <a:solidFill>
                  <a:schemeClr val="dk1"/>
                </a:solidFill>
              </a:rPr>
              <a:t>erfolgen</a:t>
            </a:r>
            <a:r>
              <a:rPr lang="en-US" sz="1200" i="1" dirty="0">
                <a:solidFill>
                  <a:schemeClr val="dk1"/>
                </a:solidFill>
              </a:rPr>
              <a:t>?</a:t>
            </a:r>
            <a:endParaRPr sz="1200" i="1" dirty="0">
              <a:solidFill>
                <a:schemeClr val="dk1"/>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Eine </a:t>
            </a:r>
            <a:r>
              <a:rPr lang="en-US" sz="1200" dirty="0" err="1">
                <a:solidFill>
                  <a:srgbClr val="0000FF"/>
                </a:solidFill>
                <a:latin typeface="Arial"/>
                <a:ea typeface="Arial"/>
                <a:cs typeface="Arial"/>
                <a:sym typeface="Arial"/>
              </a:rPr>
              <a:t>sorgfältige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Untersuchung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Netzhaut</a:t>
            </a:r>
            <a:endParaRPr dirty="0"/>
          </a:p>
        </p:txBody>
      </p:sp>
      <p:sp>
        <p:nvSpPr>
          <p:cNvPr id="3043" name="Google Shape;3043;p156"/>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044" name="Google Shape;3044;p15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139</a:t>
            </a:fld>
            <a:endParaRPr sz="10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a:solidFill>
                  <a:srgbClr val="BFBFBF"/>
                </a:solidFill>
                <a:latin typeface="Noto Sans Symbols"/>
                <a:ea typeface="Noto Sans Symbols"/>
                <a:cs typeface="Noto Sans Symbols"/>
                <a:sym typeface="Noto Sans Symbols"/>
              </a:rPr>
              <a:t>β</a:t>
            </a:r>
            <a:r>
              <a:rPr lang="en-US" sz="1200" i="1">
                <a:solidFill>
                  <a:srgbClr val="BFBFBF"/>
                </a:solidFill>
              </a:rPr>
              <a:t>-Blocker</a:t>
            </a:r>
            <a:endParaRPr/>
          </a:p>
          <a:p>
            <a:pPr marL="692150" lvl="1" indent="-347663" algn="l" rtl="0">
              <a:lnSpc>
                <a:spcPct val="80000"/>
              </a:lnSpc>
              <a:spcBef>
                <a:spcPts val="240"/>
              </a:spcBef>
              <a:spcAft>
                <a:spcPts val="0"/>
              </a:spcAft>
              <a:buSzPts val="840"/>
              <a:buChar char="●"/>
            </a:pPr>
            <a:r>
              <a:rPr lang="en-US" sz="1200">
                <a:solidFill>
                  <a:srgbClr val="BFBFBF"/>
                </a:solidFill>
              </a:rPr>
              <a:t>Timolol</a:t>
            </a:r>
            <a:endParaRPr/>
          </a:p>
          <a:p>
            <a:pPr marL="692150" lvl="1" indent="-347663" algn="l" rtl="0">
              <a:lnSpc>
                <a:spcPct val="80000"/>
              </a:lnSpc>
              <a:spcBef>
                <a:spcPts val="240"/>
              </a:spcBef>
              <a:spcAft>
                <a:spcPts val="0"/>
              </a:spcAft>
              <a:buSzPts val="840"/>
              <a:buChar char="●"/>
            </a:pPr>
            <a:r>
              <a:rPr lang="en-US" sz="1200">
                <a:solidFill>
                  <a:srgbClr val="BFBFBF"/>
                </a:solidFill>
              </a:rPr>
              <a:t>Betaxolol</a:t>
            </a:r>
            <a:endParaRPr sz="1800">
              <a:solidFill>
                <a:srgbClr val="BFBFBF"/>
              </a:solidFill>
            </a:endParaRPr>
          </a:p>
          <a:p>
            <a:pPr marL="692150" lvl="1" indent="-347663" algn="l" rtl="0">
              <a:lnSpc>
                <a:spcPct val="80000"/>
              </a:lnSpc>
              <a:spcBef>
                <a:spcPts val="240"/>
              </a:spcBef>
              <a:spcAft>
                <a:spcPts val="0"/>
              </a:spcAft>
              <a:buSzPts val="840"/>
              <a:buChar char="●"/>
            </a:pPr>
            <a:r>
              <a:rPr lang="en-US" sz="1200">
                <a:solidFill>
                  <a:srgbClr val="BFBFBF"/>
                </a:solidFill>
              </a:rPr>
              <a:t>Carteolol</a:t>
            </a:r>
            <a:endParaRPr sz="1800">
              <a:solidFill>
                <a:srgbClr val="BFBFBF"/>
              </a:solidFill>
            </a:endParaRPr>
          </a:p>
          <a:p>
            <a:pPr marL="342900" lvl="0" indent="-342900" algn="l" rtl="0">
              <a:lnSpc>
                <a:spcPct val="80000"/>
              </a:lnSpc>
              <a:spcBef>
                <a:spcPts val="240"/>
              </a:spcBef>
              <a:spcAft>
                <a:spcPts val="0"/>
              </a:spcAft>
              <a:buSzPts val="840"/>
              <a:buChar char="●"/>
            </a:pPr>
            <a:r>
              <a:rPr lang="en-US" sz="1200" i="1">
                <a:solidFill>
                  <a:srgbClr val="BFBFBF"/>
                </a:solidFill>
              </a:rPr>
              <a:t>Prostaglandin-Analoga</a:t>
            </a:r>
            <a:endParaRPr/>
          </a:p>
          <a:p>
            <a:pPr marL="692150" lvl="1" indent="-347663" algn="l" rtl="0">
              <a:lnSpc>
                <a:spcPct val="80000"/>
              </a:lnSpc>
              <a:spcBef>
                <a:spcPts val="240"/>
              </a:spcBef>
              <a:spcAft>
                <a:spcPts val="0"/>
              </a:spcAft>
              <a:buSzPts val="840"/>
              <a:buChar char="●"/>
            </a:pPr>
            <a:r>
              <a:rPr lang="en-US" sz="1200">
                <a:solidFill>
                  <a:srgbClr val="BFBFBF"/>
                </a:solidFill>
              </a:rPr>
              <a:t>Latanoprost</a:t>
            </a:r>
            <a:endParaRPr sz="1800">
              <a:solidFill>
                <a:srgbClr val="BFBFBF"/>
              </a:solidFill>
            </a:endParaRPr>
          </a:p>
          <a:p>
            <a:pPr marL="692150" lvl="1" indent="-347663" algn="l" rtl="0">
              <a:lnSpc>
                <a:spcPct val="80000"/>
              </a:lnSpc>
              <a:spcBef>
                <a:spcPts val="240"/>
              </a:spcBef>
              <a:spcAft>
                <a:spcPts val="0"/>
              </a:spcAft>
              <a:buSzPts val="840"/>
              <a:buChar char="●"/>
            </a:pPr>
            <a:r>
              <a:rPr lang="en-US" sz="1200">
                <a:solidFill>
                  <a:srgbClr val="BFBFBF"/>
                </a:solidFill>
              </a:rPr>
              <a:t>Travoprost</a:t>
            </a:r>
            <a:endParaRPr sz="1800">
              <a:solidFill>
                <a:srgbClr val="BFBFBF"/>
              </a:solidFill>
            </a:endParaRPr>
          </a:p>
          <a:p>
            <a:pPr marL="692150" lvl="1" indent="-347663" algn="l" rtl="0">
              <a:lnSpc>
                <a:spcPct val="80000"/>
              </a:lnSpc>
              <a:spcBef>
                <a:spcPts val="240"/>
              </a:spcBef>
              <a:spcAft>
                <a:spcPts val="0"/>
              </a:spcAft>
              <a:buSzPts val="840"/>
              <a:buChar char="●"/>
            </a:pPr>
            <a:r>
              <a:rPr lang="en-US" sz="1200">
                <a:solidFill>
                  <a:srgbClr val="BFBFBF"/>
                </a:solidFill>
              </a:rPr>
              <a:t>Bimatoprost</a:t>
            </a:r>
            <a:endParaRPr sz="1800">
              <a:solidFill>
                <a:srgbClr val="BFBFBF"/>
              </a:solidFill>
            </a:endParaRPr>
          </a:p>
          <a:p>
            <a:pPr marL="342900" lvl="0" indent="-342900" algn="l" rtl="0">
              <a:lnSpc>
                <a:spcPct val="80000"/>
              </a:lnSpc>
              <a:spcBef>
                <a:spcPts val="240"/>
              </a:spcBef>
              <a:spcAft>
                <a:spcPts val="0"/>
              </a:spcAft>
              <a:buSzPts val="840"/>
              <a:buChar char="●"/>
            </a:pPr>
            <a:r>
              <a:rPr lang="en-US" sz="1200" i="1">
                <a:solidFill>
                  <a:srgbClr val="BFBFBF"/>
                </a:solidFill>
              </a:rPr>
              <a:t>Nicht-selektiver </a:t>
            </a:r>
            <a:r>
              <a:rPr lang="en-US" sz="1200" i="1">
                <a:solidFill>
                  <a:srgbClr val="BFBFBF"/>
                </a:solidFill>
                <a:latin typeface="Noto Sans Symbols"/>
                <a:ea typeface="Noto Sans Symbols"/>
                <a:cs typeface="Noto Sans Symbols"/>
                <a:sym typeface="Noto Sans Symbols"/>
              </a:rPr>
              <a:t>α/β</a:t>
            </a:r>
            <a:r>
              <a:rPr lang="en-US" sz="1200" i="1">
                <a:solidFill>
                  <a:srgbClr val="BFBFBF"/>
                </a:solidFill>
              </a:rPr>
              <a:t>-Agonist</a:t>
            </a:r>
            <a:endParaRPr/>
          </a:p>
          <a:p>
            <a:pPr marL="692150" lvl="1" indent="-347663" algn="l" rtl="0">
              <a:lnSpc>
                <a:spcPct val="80000"/>
              </a:lnSpc>
              <a:spcBef>
                <a:spcPts val="240"/>
              </a:spcBef>
              <a:spcAft>
                <a:spcPts val="0"/>
              </a:spcAft>
              <a:buSzPts val="840"/>
              <a:buChar char="●"/>
            </a:pPr>
            <a:r>
              <a:rPr lang="en-US" sz="1200">
                <a:solidFill>
                  <a:srgbClr val="BFBFBF"/>
                </a:solidFill>
              </a:rPr>
              <a:t>Epinephrin</a:t>
            </a:r>
            <a:endParaRPr/>
          </a:p>
          <a:p>
            <a:pPr marL="692150" lvl="1" indent="-347663" algn="l" rtl="0">
              <a:lnSpc>
                <a:spcPct val="80000"/>
              </a:lnSpc>
              <a:spcBef>
                <a:spcPts val="240"/>
              </a:spcBef>
              <a:spcAft>
                <a:spcPts val="0"/>
              </a:spcAft>
              <a:buSzPts val="840"/>
              <a:buChar char="●"/>
            </a:pPr>
            <a:r>
              <a:rPr lang="en-US" sz="1200">
                <a:solidFill>
                  <a:srgbClr val="BFBFBF"/>
                </a:solidFill>
              </a:rPr>
              <a:t>Dipivefrin</a:t>
            </a:r>
            <a:endParaRPr/>
          </a:p>
          <a:p>
            <a:pPr marL="342900" lvl="0" indent="-342900" algn="l" rtl="0">
              <a:lnSpc>
                <a:spcPct val="80000"/>
              </a:lnSpc>
              <a:spcBef>
                <a:spcPts val="240"/>
              </a:spcBef>
              <a:spcAft>
                <a:spcPts val="0"/>
              </a:spcAft>
              <a:buSzPts val="840"/>
              <a:buChar char="●"/>
            </a:pPr>
            <a:r>
              <a:rPr lang="en-US" sz="1200" i="1"/>
              <a:t>CAI</a:t>
            </a:r>
            <a:endParaRPr/>
          </a:p>
          <a:p>
            <a:pPr marL="692150" lvl="1" indent="-347663" algn="l" rtl="0">
              <a:lnSpc>
                <a:spcPct val="80000"/>
              </a:lnSpc>
              <a:spcBef>
                <a:spcPts val="240"/>
              </a:spcBef>
              <a:spcAft>
                <a:spcPts val="0"/>
              </a:spcAft>
              <a:buSzPts val="840"/>
              <a:buChar char="●"/>
            </a:pPr>
            <a:r>
              <a:rPr lang="en-US" sz="1200">
                <a:solidFill>
                  <a:srgbClr val="0000FF"/>
                </a:solidFill>
              </a:rPr>
              <a:t>Dorzolamid</a:t>
            </a:r>
            <a:endParaRPr/>
          </a:p>
          <a:p>
            <a:pPr marL="692150" lvl="1" indent="-347663" algn="l" rtl="0">
              <a:lnSpc>
                <a:spcPct val="80000"/>
              </a:lnSpc>
              <a:spcBef>
                <a:spcPts val="240"/>
              </a:spcBef>
              <a:spcAft>
                <a:spcPts val="0"/>
              </a:spcAft>
              <a:buSzPts val="840"/>
              <a:buChar char="●"/>
            </a:pPr>
            <a:r>
              <a:rPr lang="en-US" sz="1200">
                <a:solidFill>
                  <a:srgbClr val="0000FF"/>
                </a:solidFill>
              </a:rPr>
              <a:t>Brinzolamid</a:t>
            </a:r>
            <a:endParaRPr/>
          </a:p>
          <a:p>
            <a:pPr marL="692150" lvl="1" indent="-347663" algn="l" rtl="0">
              <a:lnSpc>
                <a:spcPct val="80000"/>
              </a:lnSpc>
              <a:spcBef>
                <a:spcPts val="240"/>
              </a:spcBef>
              <a:spcAft>
                <a:spcPts val="0"/>
              </a:spcAft>
              <a:buSzPts val="840"/>
              <a:buChar char="●"/>
            </a:pPr>
            <a:r>
              <a:rPr lang="en-US" sz="1200">
                <a:solidFill>
                  <a:srgbClr val="0000FF"/>
                </a:solidFill>
              </a:rPr>
              <a:t>Acetazolamid</a:t>
            </a:r>
            <a:endParaRPr/>
          </a:p>
          <a:p>
            <a:pPr marL="692150" lvl="1" indent="-347663" algn="l" rtl="0">
              <a:lnSpc>
                <a:spcPct val="80000"/>
              </a:lnSpc>
              <a:spcBef>
                <a:spcPts val="240"/>
              </a:spcBef>
              <a:spcAft>
                <a:spcPts val="0"/>
              </a:spcAft>
              <a:buSzPts val="840"/>
              <a:buChar char="●"/>
            </a:pPr>
            <a:r>
              <a:rPr lang="en-US" sz="1200">
                <a:solidFill>
                  <a:schemeClr val="lt1"/>
                </a:solidFill>
              </a:rPr>
              <a:t>df</a:t>
            </a:r>
            <a:endParaRPr/>
          </a:p>
        </p:txBody>
      </p:sp>
      <p:sp>
        <p:nvSpPr>
          <p:cNvPr id="319" name="Google Shape;319;p1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20" name="Google Shape;320;p14"/>
          <p:cNvSpPr/>
          <p:nvPr/>
        </p:nvSpPr>
        <p:spPr>
          <a:xfrm>
            <a:off x="533400" y="5181600"/>
            <a:ext cx="5334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21" name="Google Shape;321;p1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a:t>
            </a:fld>
            <a:endParaRPr sz="1000">
              <a:solidFill>
                <a:schemeClr val="dk1"/>
              </a:solidFill>
              <a:latin typeface="Arial"/>
              <a:ea typeface="Arial"/>
              <a:cs typeface="Arial"/>
              <a:sym typeface="Arial"/>
            </a:endParaRPr>
          </a:p>
        </p:txBody>
      </p:sp>
      <p:sp>
        <p:nvSpPr>
          <p:cNvPr id="322" name="Google Shape;322;p14"/>
          <p:cNvSpPr txBox="1"/>
          <p:nvPr/>
        </p:nvSpPr>
        <p:spPr>
          <a:xfrm>
            <a:off x="1206785" y="3280946"/>
            <a:ext cx="290464"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Caveat"/>
                <a:ea typeface="Caveat"/>
                <a:cs typeface="Caveat"/>
                <a:sym typeface="Caveat"/>
              </a:rPr>
              <a:t>?</a:t>
            </a:r>
            <a:endParaRPr/>
          </a:p>
        </p:txBody>
      </p:sp>
      <p:sp>
        <p:nvSpPr>
          <p:cNvPr id="323" name="Google Shape;323;p1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24" name="Google Shape;324;p14"/>
          <p:cNvSpPr txBox="1"/>
          <p:nvPr/>
        </p:nvSpPr>
        <p:spPr>
          <a:xfrm>
            <a:off x="3331690" y="4596825"/>
            <a:ext cx="4732200" cy="641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Es gibt noch einen </a:t>
            </a:r>
            <a:r>
              <a:rPr lang="en-US" sz="1200"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weiteren</a:t>
            </a:r>
            <a:r>
              <a:rPr lang="en-US" sz="1200" i="1">
                <a:solidFill>
                  <a:srgbClr val="0000FF"/>
                </a:solidFill>
                <a:latin typeface="Arial"/>
                <a:ea typeface="Arial"/>
                <a:cs typeface="Arial"/>
                <a:sym typeface="Arial"/>
              </a:rPr>
              <a:t>, weniger bekannten CAI – welcher ist das?</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3048"/>
        <p:cNvGrpSpPr/>
        <p:nvPr/>
      </p:nvGrpSpPr>
      <p:grpSpPr>
        <a:xfrm>
          <a:off x="0" y="0"/>
          <a:ext cx="0" cy="0"/>
          <a:chOff x="0" y="0"/>
          <a:chExt cx="0" cy="0"/>
        </a:xfrm>
      </p:grpSpPr>
      <p:sp>
        <p:nvSpPr>
          <p:cNvPr id="3049" name="Google Shape;3049;p15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050" name="Google Shape;3050;p15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51" name="Google Shape;3051;p15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052" name="Google Shape;3052;p15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140</a:t>
            </a:fld>
            <a:endParaRPr sz="1000">
              <a:solidFill>
                <a:schemeClr val="dk1"/>
              </a:solidFill>
              <a:latin typeface="Arial"/>
              <a:ea typeface="Arial"/>
              <a:cs typeface="Arial"/>
              <a:sym typeface="Arial"/>
            </a:endParaRPr>
          </a:p>
        </p:txBody>
      </p:sp>
      <p:sp>
        <p:nvSpPr>
          <p:cNvPr id="3053" name="Google Shape;3053;p157"/>
          <p:cNvSpPr txBox="1"/>
          <p:nvPr/>
        </p:nvSpPr>
        <p:spPr>
          <a:xfrm>
            <a:off x="3505200" y="2846082"/>
            <a:ext cx="5410200" cy="579646"/>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p>
          <a:p>
            <a:pPr marL="0" marR="0" lvl="0" indent="0" algn="l" rtl="0">
              <a:lnSpc>
                <a:spcPct val="90000"/>
              </a:lnSpc>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3057"/>
        <p:cNvGrpSpPr/>
        <p:nvPr/>
      </p:nvGrpSpPr>
      <p:grpSpPr>
        <a:xfrm>
          <a:off x="0" y="0"/>
          <a:ext cx="0" cy="0"/>
          <a:chOff x="0" y="0"/>
          <a:chExt cx="0" cy="0"/>
        </a:xfrm>
      </p:grpSpPr>
      <p:sp>
        <p:nvSpPr>
          <p:cNvPr id="3058" name="Google Shape;3058;p15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059" name="Google Shape;3059;p15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60" name="Google Shape;3060;p15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061" name="Google Shape;3061;p15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141</a:t>
            </a:fld>
            <a:endParaRPr sz="1000">
              <a:solidFill>
                <a:schemeClr val="dk1"/>
              </a:solidFill>
              <a:latin typeface="Arial"/>
              <a:ea typeface="Arial"/>
              <a:cs typeface="Arial"/>
              <a:sym typeface="Arial"/>
            </a:endParaRPr>
          </a:p>
        </p:txBody>
      </p:sp>
      <p:sp>
        <p:nvSpPr>
          <p:cNvPr id="3062" name="Google Shape;3062;p158"/>
          <p:cNvSpPr txBox="1"/>
          <p:nvPr/>
        </p:nvSpPr>
        <p:spPr>
          <a:xfrm>
            <a:off x="3505200" y="2846082"/>
            <a:ext cx="5410200" cy="745845"/>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Zwei</a:t>
            </a:r>
            <a:endParaRPr dirty="0"/>
          </a:p>
          <a:p>
            <a:pPr marL="0" marR="0" lvl="0" indent="0" algn="l" rtl="0">
              <a:lnSpc>
                <a:spcPct val="90000"/>
              </a:lnSpc>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3066"/>
        <p:cNvGrpSpPr/>
        <p:nvPr/>
      </p:nvGrpSpPr>
      <p:grpSpPr>
        <a:xfrm>
          <a:off x="0" y="0"/>
          <a:ext cx="0" cy="0"/>
          <a:chOff x="0" y="0"/>
          <a:chExt cx="0" cy="0"/>
        </a:xfrm>
      </p:grpSpPr>
      <p:sp>
        <p:nvSpPr>
          <p:cNvPr id="3067" name="Google Shape;3067;p15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068" name="Google Shape;3068;p15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69" name="Google Shape;3069;p15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070" name="Google Shape;3070;p15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142</a:t>
            </a:fld>
            <a:endParaRPr sz="1000">
              <a:solidFill>
                <a:schemeClr val="dk1"/>
              </a:solidFill>
              <a:latin typeface="Arial"/>
              <a:ea typeface="Arial"/>
              <a:cs typeface="Arial"/>
              <a:sym typeface="Arial"/>
            </a:endParaRPr>
          </a:p>
        </p:txBody>
      </p:sp>
      <p:sp>
        <p:nvSpPr>
          <p:cNvPr id="3071" name="Google Shape;3071;p159"/>
          <p:cNvSpPr txBox="1"/>
          <p:nvPr/>
        </p:nvSpPr>
        <p:spPr>
          <a:xfrm>
            <a:off x="3505200" y="2846082"/>
            <a:ext cx="5410200" cy="912045"/>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Zwei</a:t>
            </a:r>
            <a:endParaRPr dirty="0"/>
          </a:p>
          <a:p>
            <a:pPr marL="0" marR="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Wie </a:t>
            </a:r>
            <a:r>
              <a:rPr lang="en-US" sz="1200" i="1" dirty="0" err="1">
                <a:solidFill>
                  <a:schemeClr val="dk1"/>
                </a:solidFill>
                <a:latin typeface="Arial"/>
                <a:ea typeface="Arial"/>
                <a:cs typeface="Arial"/>
                <a:sym typeface="Arial"/>
              </a:rPr>
              <a:t>heißen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diese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beiden</a:t>
            </a:r>
            <a:r>
              <a:rPr lang="en-US" sz="1200" i="1" dirty="0">
                <a:solidFill>
                  <a:schemeClr val="dk1"/>
                </a:solidFill>
                <a:latin typeface="Arial"/>
                <a:ea typeface="Arial"/>
                <a:cs typeface="Arial"/>
                <a:sym typeface="Arial"/>
              </a:rPr>
              <a:t> </a:t>
            </a:r>
            <a:r>
              <a:rPr lang="en-US" sz="1200" i="1" dirty="0">
                <a:solidFill>
                  <a:schemeClr val="dk1"/>
                </a:solidFill>
              </a:rPr>
              <a:t>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600" dirty="0">
              <a:solidFill>
                <a:srgbClr val="0000FF"/>
              </a:solidFill>
              <a:latin typeface="Arial"/>
              <a:ea typeface="Arial"/>
              <a:cs typeface="Arial"/>
              <a:sym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3075"/>
        <p:cNvGrpSpPr/>
        <p:nvPr/>
      </p:nvGrpSpPr>
      <p:grpSpPr>
        <a:xfrm>
          <a:off x="0" y="0"/>
          <a:ext cx="0" cy="0"/>
          <a:chOff x="0" y="0"/>
          <a:chExt cx="0" cy="0"/>
        </a:xfrm>
      </p:grpSpPr>
      <p:sp>
        <p:nvSpPr>
          <p:cNvPr id="3076" name="Google Shape;3076;p16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077" name="Google Shape;3077;p16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78" name="Google Shape;3078;p16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079" name="Google Shape;3079;p16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143</a:t>
            </a:fld>
            <a:endParaRPr sz="1000">
              <a:solidFill>
                <a:schemeClr val="dk1"/>
              </a:solidFill>
              <a:latin typeface="Arial"/>
              <a:ea typeface="Arial"/>
              <a:cs typeface="Arial"/>
              <a:sym typeface="Arial"/>
            </a:endParaRPr>
          </a:p>
        </p:txBody>
      </p:sp>
      <p:sp>
        <p:nvSpPr>
          <p:cNvPr id="3080" name="Google Shape;3080;p160"/>
          <p:cNvSpPr txBox="1"/>
          <p:nvPr/>
        </p:nvSpPr>
        <p:spPr>
          <a:xfrm>
            <a:off x="3505200" y="2846082"/>
            <a:ext cx="5410200" cy="1078244"/>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latin typeface="Arial"/>
                <a:ea typeface="Arial"/>
                <a:cs typeface="Arial"/>
                <a:sym typeface="Arial"/>
              </a:rPr>
              <a:t>1</a:t>
            </a:r>
            <a:r>
              <a:rPr lang="en-US" sz="1200" dirty="0">
                <a:solidFill>
                  <a:srgbClr val="0000FF"/>
                </a:solidFill>
                <a:latin typeface="Arial"/>
                <a:ea typeface="Arial"/>
                <a:cs typeface="Arial"/>
                <a:sym typeface="Aria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5"/>
                  </a:ext>
                </a:extLst>
              </a:rPr>
              <a:t>α</a:t>
            </a:r>
            <a:r>
              <a:rPr lang="en-US" sz="1200" baseline="-25000"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6"/>
                  </a:ext>
                </a:extLst>
              </a:rPr>
              <a:t>2</a:t>
            </a:r>
            <a:endParaRPr sz="1600" dirty="0">
              <a:solidFill>
                <a:srgbClr val="0000FF"/>
              </a:solidFill>
              <a:latin typeface="Arial"/>
              <a:ea typeface="Arial"/>
              <a:cs typeface="Arial"/>
              <a:sym typeface="Aria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3084"/>
        <p:cNvGrpSpPr/>
        <p:nvPr/>
      </p:nvGrpSpPr>
      <p:grpSpPr>
        <a:xfrm>
          <a:off x="0" y="0"/>
          <a:ext cx="0" cy="0"/>
          <a:chOff x="0" y="0"/>
          <a:chExt cx="0" cy="0"/>
        </a:xfrm>
      </p:grpSpPr>
      <p:sp>
        <p:nvSpPr>
          <p:cNvPr id="3085" name="Google Shape;3085;p16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086" name="Google Shape;3086;p16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87" name="Google Shape;3087;p16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088" name="Google Shape;3088;p16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144</a:t>
            </a:fld>
            <a:endParaRPr sz="1000">
              <a:solidFill>
                <a:schemeClr val="dk1"/>
              </a:solidFill>
              <a:latin typeface="Arial"/>
              <a:ea typeface="Arial"/>
              <a:cs typeface="Arial"/>
              <a:sym typeface="Arial"/>
            </a:endParaRPr>
          </a:p>
        </p:txBody>
      </p:sp>
      <p:sp>
        <p:nvSpPr>
          <p:cNvPr id="3089" name="Google Shape;3089;p161"/>
          <p:cNvSpPr txBox="1"/>
          <p:nvPr/>
        </p:nvSpPr>
        <p:spPr>
          <a:xfrm>
            <a:off x="3505200" y="2846082"/>
            <a:ext cx="5410200" cy="10785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Wi</a:t>
            </a:r>
            <a:r>
              <a:rPr lang="en-US" sz="1200" i="1" dirty="0" err="1">
                <a:solidFill>
                  <a:schemeClr val="dk1"/>
                </a:solidFill>
              </a:rPr>
              <a:t>Wie</a:t>
            </a:r>
            <a:r>
              <a:rPr lang="en-US" sz="1200" i="1" dirty="0">
                <a:solidFill>
                  <a:schemeClr val="dk1"/>
                </a:solidFill>
              </a:rPr>
              <a:t>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9"/>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0"/>
                  </a:ext>
                </a:extLst>
              </a:rPr>
              <a:t>2</a:t>
            </a:r>
            <a:endParaRPr sz="1200" i="1" dirty="0">
              <a:solidFill>
                <a:srgbClr val="BFBFBF"/>
              </a:solidFill>
            </a:endParaRPr>
          </a:p>
        </p:txBody>
      </p:sp>
      <p:sp>
        <p:nvSpPr>
          <p:cNvPr id="3090" name="Google Shape;3090;p161"/>
          <p:cNvSpPr txBox="1"/>
          <p:nvPr/>
        </p:nvSpPr>
        <p:spPr>
          <a:xfrm>
            <a:off x="2525166" y="2057400"/>
            <a:ext cx="5933100" cy="144142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Auswirkungen</a:t>
            </a:r>
            <a:r>
              <a:rPr lang="en-US" sz="1200" i="1" dirty="0">
                <a:solidFill>
                  <a:srgbClr val="0000FF"/>
                </a:solidFill>
              </a:rPr>
              <a:t> hat die </a:t>
            </a:r>
            <a:r>
              <a:rPr lang="en-US" sz="1200" i="1" dirty="0" err="1">
                <a:solidFill>
                  <a:srgbClr val="0000FF"/>
                </a:solidFill>
              </a:rPr>
              <a:t>Aktivierung</a:t>
            </a:r>
            <a:r>
              <a:rPr lang="en-US" sz="1200" i="1" dirty="0">
                <a:solidFill>
                  <a:srgbClr val="0000FF"/>
                </a:solidFill>
              </a:rPr>
              <a:t> der </a:t>
            </a:r>
            <a:r>
              <a:rPr lang="en-US" sz="1200" i="1" dirty="0" err="1">
                <a:solidFill>
                  <a:srgbClr val="0000FF"/>
                </a:solidFill>
              </a:rPr>
              <a:t>jeweiligen</a:t>
            </a:r>
            <a:r>
              <a:rPr lang="en-US" sz="1200" i="1" dirty="0">
                <a:solidFill>
                  <a:srgbClr val="0000FF"/>
                </a:solidFill>
              </a:rPr>
              <a:t> </a:t>
            </a:r>
            <a:r>
              <a:rPr lang="en-US" sz="1200" i="1" dirty="0" err="1">
                <a:solidFill>
                  <a:srgbClr val="0000FF"/>
                </a:solidFill>
              </a:rPr>
              <a:t>Subtypen</a:t>
            </a:r>
            <a:r>
              <a:rPr lang="en-US" sz="1200" i="1" dirty="0">
                <a:solidFill>
                  <a:srgbClr val="0000FF"/>
                </a:solidFill>
              </a:rPr>
              <a:t> auf das Auge?</a:t>
            </a:r>
            <a:endParaRPr dirty="0"/>
          </a:p>
          <a:p>
            <a:pPr marL="0" marR="0" lvl="0" indent="0" algn="l" rtl="0">
              <a:spcBef>
                <a:spcPts val="0"/>
              </a:spcBef>
              <a:spcAft>
                <a:spcPts val="0"/>
              </a:spcAft>
              <a:buNone/>
            </a:pPr>
            <a:r>
              <a:rPr lang="en-US" sz="1600" b="1" dirty="0">
                <a:solidFill>
                  <a:srgbClr val="0000FF"/>
                </a:solidFill>
                <a:latin typeface="Noto Sans Symbols"/>
                <a:ea typeface="Noto Sans Symbols"/>
                <a:cs typeface="Noto Sans Symbols"/>
                <a:sym typeface="Noto Sans Symbols"/>
              </a:rPr>
              <a:t>α</a:t>
            </a:r>
            <a:r>
              <a:rPr lang="en-US" sz="1600" b="1" baseline="-25000" dirty="0">
                <a:solidFill>
                  <a:srgbClr val="0000FF"/>
                </a:solidFill>
                <a:latin typeface="Arial"/>
                <a:ea typeface="Arial"/>
                <a:cs typeface="Arial"/>
                <a:sym typeface="Arial"/>
              </a:rPr>
              <a:t>1</a:t>
            </a:r>
            <a:r>
              <a:rPr lang="en-US" sz="1200" b="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r>
              <a:rPr lang="en-US" sz="1200" dirty="0" err="1">
                <a:solidFill>
                  <a:srgbClr val="BAD2D2"/>
                </a:solidFill>
                <a:latin typeface="Arial"/>
                <a:ea typeface="Arial"/>
                <a:cs typeface="Arial"/>
                <a:sym typeface="Arial"/>
              </a:rPr>
              <a:t>Vasokonstriktion</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r>
              <a:rPr lang="en-US" sz="1200" dirty="0" err="1">
                <a:solidFill>
                  <a:srgbClr val="BAD2D2"/>
                </a:solidFill>
                <a:latin typeface="Arial"/>
                <a:ea typeface="Arial"/>
                <a:cs typeface="Arial"/>
                <a:sym typeface="Arial"/>
              </a:rPr>
              <a:t>Pupillen</a:t>
            </a:r>
            <a:r>
              <a:rPr lang="en-US" sz="1200" dirty="0">
                <a:solidFill>
                  <a:srgbClr val="BAD2D2"/>
                </a:solidFill>
                <a:latin typeface="Arial"/>
                <a:ea typeface="Arial"/>
                <a:cs typeface="Arial"/>
                <a:sym typeface="Arial"/>
              </a:rPr>
              <a:t>-</a:t>
            </a:r>
            <a:r>
              <a:rPr lang="en-US" sz="1200" dirty="0">
                <a:solidFill>
                  <a:srgbClr val="BAD2D2"/>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1"/>
                  </a:ext>
                </a:extLst>
              </a:rPr>
              <a:t>Mydriasis</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r>
              <a:rPr lang="en-US" sz="1200" dirty="0" err="1">
                <a:solidFill>
                  <a:srgbClr val="BAD2D2"/>
                </a:solidFill>
                <a:latin typeface="Arial"/>
                <a:ea typeface="Arial"/>
                <a:cs typeface="Arial"/>
                <a:sym typeface="Arial"/>
              </a:rPr>
              <a:t>Lidretraktion</a:t>
            </a:r>
            <a:endParaRPr dirty="0"/>
          </a:p>
          <a:p>
            <a:pPr marL="0" marR="0" lvl="0" indent="0" algn="l" rtl="0">
              <a:spcBef>
                <a:spcPts val="0"/>
              </a:spcBef>
              <a:spcAft>
                <a:spcPts val="0"/>
              </a:spcAft>
              <a:buNone/>
            </a:pPr>
            <a:r>
              <a:rPr lang="en-US" sz="1600" b="1" dirty="0">
                <a:solidFill>
                  <a:srgbClr val="0000FF"/>
                </a:solidFill>
                <a:latin typeface="Noto Sans Symbols"/>
                <a:ea typeface="Noto Sans Symbols"/>
                <a:cs typeface="Noto Sans Symbols"/>
                <a:sym typeface="Noto Sans Symbols"/>
              </a:rPr>
              <a:t>α</a:t>
            </a:r>
            <a:r>
              <a:rPr lang="en-US" sz="1600" b="1" baseline="-25000" dirty="0">
                <a:solidFill>
                  <a:srgbClr val="0000FF"/>
                </a:solidFill>
                <a:latin typeface="Arial"/>
                <a:ea typeface="Arial"/>
                <a:cs typeface="Arial"/>
                <a:sym typeface="Arial"/>
              </a:rPr>
              <a:t>2</a:t>
            </a:r>
            <a:r>
              <a:rPr lang="en-US" sz="1200" b="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r>
              <a:rPr lang="en-US" sz="1200" dirty="0" err="1">
                <a:solidFill>
                  <a:srgbClr val="BAD2D2"/>
                </a:solidFill>
                <a:latin typeface="Arial"/>
                <a:ea typeface="Arial"/>
                <a:cs typeface="Arial"/>
                <a:sym typeface="Arial"/>
              </a:rPr>
              <a:t>Reduzierter</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Augeninnendruck</a:t>
            </a:r>
            <a:r>
              <a:rPr lang="en-US" sz="1200" dirty="0">
                <a:solidFill>
                  <a:srgbClr val="BAD2D2"/>
                </a:solidFill>
                <a:latin typeface="Arial"/>
                <a:ea typeface="Arial"/>
                <a:cs typeface="Arial"/>
                <a:sym typeface="Arial"/>
              </a:rPr>
              <a:t> </a:t>
            </a:r>
            <a:r>
              <a:rPr lang="en-US" sz="1200" b="1" dirty="0">
                <a:solidFill>
                  <a:srgbClr val="BAD2D2"/>
                </a:solidFill>
                <a:latin typeface="Caveat"/>
                <a:ea typeface="Caveat"/>
                <a:cs typeface="Caveat"/>
                <a:sym typeface="Caveat"/>
              </a:rPr>
              <a:t>und </a:t>
            </a:r>
            <a:endParaRPr sz="1400" dirty="0">
              <a:solidFill>
                <a:srgbClr val="BAD2D2"/>
              </a:solidFill>
              <a:latin typeface="Arial"/>
              <a:ea typeface="Arial"/>
              <a:cs typeface="Arial"/>
              <a:sym typeface="Arial"/>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3094"/>
        <p:cNvGrpSpPr/>
        <p:nvPr/>
      </p:nvGrpSpPr>
      <p:grpSpPr>
        <a:xfrm>
          <a:off x="0" y="0"/>
          <a:ext cx="0" cy="0"/>
          <a:chOff x="0" y="0"/>
          <a:chExt cx="0" cy="0"/>
        </a:xfrm>
      </p:grpSpPr>
      <p:sp>
        <p:nvSpPr>
          <p:cNvPr id="3095" name="Google Shape;3095;p16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3096" name="Google Shape;3096;p16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097" name="Google Shape;3097;p16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098" name="Google Shape;3098;p16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145</a:t>
            </a:fld>
            <a:endParaRPr sz="1000">
              <a:solidFill>
                <a:schemeClr val="dk1"/>
              </a:solidFill>
              <a:latin typeface="Arial"/>
              <a:ea typeface="Arial"/>
              <a:cs typeface="Arial"/>
              <a:sym typeface="Arial"/>
            </a:endParaRPr>
          </a:p>
        </p:txBody>
      </p:sp>
      <p:sp>
        <p:nvSpPr>
          <p:cNvPr id="3099" name="Google Shape;3099;p162"/>
          <p:cNvSpPr txBox="1"/>
          <p:nvPr/>
        </p:nvSpPr>
        <p:spPr>
          <a:xfrm>
            <a:off x="3505200" y="2846082"/>
            <a:ext cx="5410200" cy="1078244"/>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err="1">
                <a:solidFill>
                  <a:schemeClr val="dk1"/>
                </a:solidFill>
              </a:rPr>
              <a:t>ie</a:t>
            </a:r>
            <a:r>
              <a:rPr lang="en-US" sz="1200" i="1" dirty="0">
                <a:solidFill>
                  <a:schemeClr val="dk1"/>
                </a:solidFill>
              </a:rPr>
              <a:t>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4"/>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5"/>
                  </a:ext>
                </a:extLst>
              </a:rPr>
              <a:t>2</a:t>
            </a:r>
            <a:endParaRPr sz="1200" i="1" dirty="0">
              <a:solidFill>
                <a:srgbClr val="BFBFBF"/>
              </a:solidFill>
            </a:endParaRPr>
          </a:p>
        </p:txBody>
      </p:sp>
      <p:sp>
        <p:nvSpPr>
          <p:cNvPr id="3100" name="Google Shape;3100;p162"/>
          <p:cNvSpPr txBox="1"/>
          <p:nvPr/>
        </p:nvSpPr>
        <p:spPr>
          <a:xfrm>
            <a:off x="2525166" y="2057400"/>
            <a:ext cx="5933100" cy="1318500"/>
          </a:xfrm>
          <a:prstGeom prst="rect">
            <a:avLst/>
          </a:prstGeom>
          <a:solidFill>
            <a:srgbClr val="BAD2D2"/>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Auswirkungen hat die Aktivierung der jeweiligen Subtypen auf das Auge?</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latin typeface="Noto Sans Symbols"/>
                <a:ea typeface="Noto Sans Symbols"/>
                <a:cs typeface="Noto Sans Symbols"/>
                <a:sym typeface="Noto Sans Symbols"/>
              </a:rPr>
              <a:t>α</a:t>
            </a:r>
            <a:r>
              <a:rPr lang="en-US" sz="1200" b="1" baseline="-25000">
                <a:solidFill>
                  <a:srgbClr val="0000FF"/>
                </a:solidFill>
              </a:rPr>
              <a:t>1</a:t>
            </a:r>
            <a:r>
              <a:rPr lang="en-US" sz="1200" b="1">
                <a:solidFill>
                  <a:srgbClr val="0000FF"/>
                </a:solidFill>
              </a:rPr>
              <a:t>:</a:t>
            </a:r>
            <a:endParaRPr sz="1200" i="1">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--Vasokonstriktion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--Pupillen-Mydriasis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r>
              <a:rPr lang="en-US" sz="120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6"/>
                  </a:ext>
                </a:extLst>
              </a:rPr>
              <a:t>Lidretraktion</a:t>
            </a:r>
            <a:endParaRPr/>
          </a:p>
          <a:p>
            <a:pPr marL="0" marR="0" lvl="0" indent="0" algn="l" rtl="0">
              <a:spcBef>
                <a:spcPts val="0"/>
              </a:spcBef>
              <a:spcAft>
                <a:spcPts val="0"/>
              </a:spcAft>
              <a:buNone/>
            </a:pPr>
            <a:r>
              <a:rPr lang="en-US" sz="1200" b="1">
                <a:solidFill>
                  <a:srgbClr val="A5A5A5"/>
                </a:solidFill>
                <a:latin typeface="Noto Sans Symbols"/>
                <a:ea typeface="Noto Sans Symbols"/>
                <a:cs typeface="Noto Sans Symbols"/>
                <a:sym typeface="Noto Sans Symbols"/>
              </a:rPr>
              <a:t>α</a:t>
            </a:r>
            <a:r>
              <a:rPr lang="en-US" sz="1200" b="1" baseline="-25000">
                <a:solidFill>
                  <a:srgbClr val="A5A5A5"/>
                </a:solidFill>
                <a:latin typeface="Arial"/>
                <a:ea typeface="Arial"/>
                <a:cs typeface="Arial"/>
                <a:sym typeface="Arial"/>
              </a:rPr>
              <a:t>2</a:t>
            </a:r>
            <a:r>
              <a:rPr lang="en-US" sz="1200" b="1">
                <a:solidFill>
                  <a:srgbClr val="A5A5A5"/>
                </a:solidFill>
                <a:latin typeface="Arial"/>
                <a:ea typeface="Arial"/>
                <a:cs typeface="Arial"/>
                <a:sym typeface="Arial"/>
              </a:rPr>
              <a:t>:</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a:t>
            </a:r>
            <a:r>
              <a:rPr lang="en-US" sz="1200" b="1" i="1">
                <a:solidFill>
                  <a:srgbClr val="A5A5A5"/>
                </a:solidFill>
                <a:latin typeface="Arial"/>
                <a:ea typeface="Arial"/>
                <a:cs typeface="Arial"/>
                <a:sym typeface="Arial"/>
              </a:rPr>
              <a:t>?</a:t>
            </a:r>
            <a:r>
              <a:rPr lang="en-US" sz="1200" b="1">
                <a:solidFill>
                  <a:srgbClr val="A5A5A5"/>
                </a:solidFill>
                <a:latin typeface="Caveat"/>
                <a:ea typeface="Caveat"/>
                <a:cs typeface="Caveat"/>
                <a:sym typeface="Caveat"/>
              </a:rPr>
              <a:t> </a:t>
            </a:r>
            <a:endParaRPr sz="1400">
              <a:solidFill>
                <a:srgbClr val="A5A5A5"/>
              </a:solidFill>
              <a:latin typeface="Arial"/>
              <a:ea typeface="Arial"/>
              <a:cs typeface="Arial"/>
              <a:sym typeface="Arial"/>
            </a:endParaRPr>
          </a:p>
        </p:txBody>
      </p:sp>
      <p:sp>
        <p:nvSpPr>
          <p:cNvPr id="3101" name="Google Shape;3101;p162"/>
          <p:cNvSpPr/>
          <p:nvPr/>
        </p:nvSpPr>
        <p:spPr>
          <a:xfrm>
            <a:off x="2590800" y="2486085"/>
            <a:ext cx="1243070" cy="159339"/>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ein Wort</a:t>
            </a:r>
            <a:endParaRPr/>
          </a:p>
        </p:txBody>
      </p:sp>
      <p:sp>
        <p:nvSpPr>
          <p:cNvPr id="3102" name="Google Shape;3102;p162"/>
          <p:cNvSpPr/>
          <p:nvPr/>
        </p:nvSpPr>
        <p:spPr>
          <a:xfrm>
            <a:off x="2634182" y="2645424"/>
            <a:ext cx="1243069" cy="159339"/>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ein Wort</a:t>
            </a:r>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3106"/>
        <p:cNvGrpSpPr/>
        <p:nvPr/>
      </p:nvGrpSpPr>
      <p:grpSpPr>
        <a:xfrm>
          <a:off x="0" y="0"/>
          <a:ext cx="0" cy="0"/>
          <a:chOff x="0" y="0"/>
          <a:chExt cx="0" cy="0"/>
        </a:xfrm>
      </p:grpSpPr>
      <p:sp>
        <p:nvSpPr>
          <p:cNvPr id="3107" name="Google Shape;3107;p16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108" name="Google Shape;3108;p16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09" name="Google Shape;3109;p16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10" name="Google Shape;3110;p16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146</a:t>
            </a:fld>
            <a:endParaRPr sz="1000">
              <a:solidFill>
                <a:schemeClr val="dk1"/>
              </a:solidFill>
              <a:latin typeface="Arial"/>
              <a:ea typeface="Arial"/>
              <a:cs typeface="Arial"/>
              <a:sym typeface="Arial"/>
            </a:endParaRPr>
          </a:p>
        </p:txBody>
      </p:sp>
      <p:sp>
        <p:nvSpPr>
          <p:cNvPr id="3111" name="Google Shape;3111;p163"/>
          <p:cNvSpPr txBox="1"/>
          <p:nvPr/>
        </p:nvSpPr>
        <p:spPr>
          <a:xfrm>
            <a:off x="3505200" y="2846082"/>
            <a:ext cx="5410200" cy="10785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Wie</a:t>
            </a:r>
            <a:r>
              <a:rPr lang="en-US" sz="1200" i="1" dirty="0" err="1">
                <a:solidFill>
                  <a:schemeClr val="dk1"/>
                </a:solidFill>
              </a:rPr>
              <a:t>Wie</a:t>
            </a:r>
            <a:r>
              <a:rPr lang="en-US" sz="1200" i="1" dirty="0">
                <a:solidFill>
                  <a:schemeClr val="dk1"/>
                </a:solidFill>
              </a:rPr>
              <a:t>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9"/>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0"/>
                  </a:ext>
                </a:extLst>
              </a:rPr>
              <a:t>2</a:t>
            </a:r>
            <a:endParaRPr sz="1200" i="1" dirty="0">
              <a:solidFill>
                <a:srgbClr val="BFBFBF"/>
              </a:solidFill>
            </a:endParaRPr>
          </a:p>
        </p:txBody>
      </p:sp>
      <p:sp>
        <p:nvSpPr>
          <p:cNvPr id="3112" name="Google Shape;3112;p163"/>
          <p:cNvSpPr txBox="1"/>
          <p:nvPr/>
        </p:nvSpPr>
        <p:spPr>
          <a:xfrm>
            <a:off x="2525166" y="2057400"/>
            <a:ext cx="5933100" cy="1318500"/>
          </a:xfrm>
          <a:prstGeom prst="rect">
            <a:avLst/>
          </a:prstGeom>
          <a:solidFill>
            <a:srgbClr val="BAD2D2"/>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Auswirkungen hat die Aktivierung der jeweiligen Subtypen auf das Auge?</a:t>
            </a:r>
            <a:endParaRPr/>
          </a:p>
          <a:p>
            <a:pPr marL="0" marR="0" lvl="0" indent="0" algn="l" rtl="0">
              <a:spcBef>
                <a:spcPts val="0"/>
              </a:spcBef>
              <a:spcAft>
                <a:spcPts val="0"/>
              </a:spcAft>
              <a:buNone/>
            </a:pPr>
            <a:r>
              <a:rPr lang="en-US" sz="1200" b="1">
                <a:solidFill>
                  <a:srgbClr val="0000FF"/>
                </a:solidFill>
                <a:latin typeface="Noto Sans Symbols"/>
                <a:ea typeface="Noto Sans Symbols"/>
                <a:cs typeface="Noto Sans Symbols"/>
                <a:sym typeface="Noto Sans Symbols"/>
              </a:rPr>
              <a:t>α</a:t>
            </a:r>
            <a:r>
              <a:rPr lang="en-US" sz="1200" b="1" baseline="-25000">
                <a:solidFill>
                  <a:srgbClr val="0000FF"/>
                </a:solidFill>
                <a:latin typeface="Arial"/>
                <a:ea typeface="Arial"/>
                <a:cs typeface="Arial"/>
                <a:sym typeface="Arial"/>
              </a:rPr>
              <a:t>1</a:t>
            </a:r>
            <a:r>
              <a:rPr lang="en-US" sz="1200" b="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--Vasokonstriktion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--Pupillen-Mydriasis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--Lidretraktion</a:t>
            </a:r>
            <a:endParaRPr/>
          </a:p>
          <a:p>
            <a:pPr marL="0" marR="0" lvl="0" indent="0" algn="l" rtl="0">
              <a:spcBef>
                <a:spcPts val="0"/>
              </a:spcBef>
              <a:spcAft>
                <a:spcPts val="0"/>
              </a:spcAft>
              <a:buNone/>
            </a:pPr>
            <a:r>
              <a:rPr lang="en-US" sz="1200" b="1">
                <a:solidFill>
                  <a:srgbClr val="A5A5A5"/>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1"/>
                  </a:ext>
                </a:extLst>
              </a:rPr>
              <a:t>α</a:t>
            </a:r>
            <a:r>
              <a:rPr lang="en-US" sz="1200" b="1" baseline="-25000">
                <a:solidFill>
                  <a:srgbClr val="A5A5A5"/>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2"/>
                  </a:ext>
                </a:extLst>
              </a:rPr>
              <a:t>2</a:t>
            </a:r>
            <a:r>
              <a:rPr lang="en-US" sz="1200" b="1">
                <a:solidFill>
                  <a:srgbClr val="A5A5A5"/>
                </a:solidFill>
                <a:latin typeface="Arial"/>
                <a:ea typeface="Arial"/>
                <a:cs typeface="Arial"/>
                <a:sym typeface="Arial"/>
              </a:rPr>
              <a:t>:</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a:t>
            </a:r>
            <a:r>
              <a:rPr lang="en-US" sz="1200" b="1" i="1">
                <a:solidFill>
                  <a:srgbClr val="A5A5A5"/>
                </a:solidFill>
                <a:latin typeface="Arial"/>
                <a:ea typeface="Arial"/>
                <a:cs typeface="Arial"/>
                <a:sym typeface="Arial"/>
              </a:rPr>
              <a:t>?</a:t>
            </a:r>
            <a:r>
              <a:rPr lang="en-US" sz="1200" b="1">
                <a:solidFill>
                  <a:srgbClr val="A5A5A5"/>
                </a:solidFill>
                <a:latin typeface="Caveat"/>
                <a:ea typeface="Caveat"/>
                <a:cs typeface="Caveat"/>
                <a:sym typeface="Caveat"/>
              </a:rPr>
              <a:t> </a:t>
            </a:r>
            <a:endParaRPr sz="1400">
              <a:solidFill>
                <a:srgbClr val="A5A5A5"/>
              </a:solidFill>
              <a:latin typeface="Arial"/>
              <a:ea typeface="Arial"/>
              <a:cs typeface="Arial"/>
              <a:sym typeface="Aria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3116"/>
        <p:cNvGrpSpPr/>
        <p:nvPr/>
      </p:nvGrpSpPr>
      <p:grpSpPr>
        <a:xfrm>
          <a:off x="0" y="0"/>
          <a:ext cx="0" cy="0"/>
          <a:chOff x="0" y="0"/>
          <a:chExt cx="0" cy="0"/>
        </a:xfrm>
      </p:grpSpPr>
      <p:sp>
        <p:nvSpPr>
          <p:cNvPr id="3117" name="Google Shape;3117;p16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118" name="Google Shape;3118;p16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19" name="Google Shape;3119;p16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20" name="Google Shape;3120;p16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147</a:t>
            </a:fld>
            <a:endParaRPr sz="1000">
              <a:solidFill>
                <a:schemeClr val="dk1"/>
              </a:solidFill>
              <a:latin typeface="Arial"/>
              <a:ea typeface="Arial"/>
              <a:cs typeface="Arial"/>
              <a:sym typeface="Arial"/>
            </a:endParaRPr>
          </a:p>
        </p:txBody>
      </p:sp>
      <p:sp>
        <p:nvSpPr>
          <p:cNvPr id="3121" name="Google Shape;3121;p164"/>
          <p:cNvSpPr txBox="1"/>
          <p:nvPr/>
        </p:nvSpPr>
        <p:spPr>
          <a:xfrm>
            <a:off x="3505200" y="2846082"/>
            <a:ext cx="5410200" cy="10785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dirty="0" err="1">
                <a:solidFill>
                  <a:srgbClr val="BFBFBF"/>
                </a:solidFill>
              </a:rPr>
              <a:t>ie</a:t>
            </a:r>
            <a:r>
              <a:rPr lang="en-US" sz="1200" i="1" dirty="0" err="1">
                <a:solidFill>
                  <a:schemeClr val="dk1"/>
                </a:solidFill>
              </a:rPr>
              <a:t>Wie</a:t>
            </a:r>
            <a:r>
              <a:rPr lang="en-US" sz="1200" i="1" dirty="0">
                <a:solidFill>
                  <a:schemeClr val="dk1"/>
                </a:solidFill>
              </a:rPr>
              <a:t>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5"/>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6"/>
                  </a:ext>
                </a:extLst>
              </a:rPr>
              <a:t>2</a:t>
            </a:r>
            <a:endParaRPr sz="1200" i="1" dirty="0">
              <a:solidFill>
                <a:srgbClr val="BFBFBF"/>
              </a:solidFill>
            </a:endParaRPr>
          </a:p>
        </p:txBody>
      </p:sp>
      <p:sp>
        <p:nvSpPr>
          <p:cNvPr id="3122" name="Google Shape;3122;p164"/>
          <p:cNvSpPr txBox="1"/>
          <p:nvPr/>
        </p:nvSpPr>
        <p:spPr>
          <a:xfrm>
            <a:off x="2525166" y="2057400"/>
            <a:ext cx="5933100" cy="1318500"/>
          </a:xfrm>
          <a:prstGeom prst="rect">
            <a:avLst/>
          </a:prstGeom>
          <a:solidFill>
            <a:srgbClr val="BAD2D2"/>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Auswirkungen hat die Aktivierung der jeweiligen Subtypen auf das Auge?</a:t>
            </a:r>
            <a:endParaRPr/>
          </a:p>
          <a:p>
            <a:pPr marL="0" marR="0" lvl="0" indent="0" algn="l" rtl="0">
              <a:spcBef>
                <a:spcPts val="0"/>
              </a:spcBef>
              <a:spcAft>
                <a:spcPts val="0"/>
              </a:spcAft>
              <a:buNone/>
            </a:pPr>
            <a:r>
              <a:rPr lang="en-US" sz="1200" b="1">
                <a:solidFill>
                  <a:srgbClr val="0000FF"/>
                </a:solidFill>
                <a:latin typeface="Noto Sans Symbols"/>
                <a:ea typeface="Noto Sans Symbols"/>
                <a:cs typeface="Noto Sans Symbols"/>
                <a:sym typeface="Noto Sans Symbols"/>
              </a:rPr>
              <a:t>α</a:t>
            </a:r>
            <a:r>
              <a:rPr lang="en-US" sz="1200" b="1" baseline="-25000">
                <a:solidFill>
                  <a:srgbClr val="0000FF"/>
                </a:solidFill>
                <a:latin typeface="Arial"/>
                <a:ea typeface="Arial"/>
                <a:cs typeface="Arial"/>
                <a:sym typeface="Arial"/>
              </a:rPr>
              <a:t>1</a:t>
            </a:r>
            <a:r>
              <a:rPr lang="en-US" sz="1200" b="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--Vasokonstriktion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--Pupillen-Mydriasis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--Lidretraktion</a:t>
            </a:r>
            <a:endParaRPr/>
          </a:p>
          <a:p>
            <a:pPr marL="0" marR="0" lvl="0" indent="0" algn="l" rtl="0">
              <a:spcBef>
                <a:spcPts val="0"/>
              </a:spcBef>
              <a:spcAft>
                <a:spcPts val="0"/>
              </a:spcAft>
              <a:buNone/>
            </a:pPr>
            <a:r>
              <a:rPr lang="en-US" sz="1200" b="1">
                <a:solidFill>
                  <a:srgbClr val="0000FF"/>
                </a:solidFill>
                <a:latin typeface="Noto Sans Symbols"/>
                <a:ea typeface="Noto Sans Symbols"/>
                <a:cs typeface="Noto Sans Symbols"/>
                <a:sym typeface="Noto Sans Symbols"/>
              </a:rPr>
              <a:t>α</a:t>
            </a:r>
            <a:r>
              <a:rPr lang="en-US" sz="1200" b="1" baseline="-25000">
                <a:solidFill>
                  <a:srgbClr val="0000FF"/>
                </a:solidFill>
                <a:latin typeface="Arial"/>
                <a:ea typeface="Arial"/>
                <a:cs typeface="Arial"/>
                <a:sym typeface="Arial"/>
              </a:rPr>
              <a:t>2</a:t>
            </a:r>
            <a:r>
              <a:rPr lang="en-US" sz="1200" b="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--Reduzierter </a:t>
            </a:r>
            <a:r>
              <a:rPr lang="en-US" sz="1200">
                <a:solidFill>
                  <a:srgbClr val="0000FF"/>
                </a:solidFill>
              </a:rPr>
              <a:t>IOD</a:t>
            </a:r>
            <a:r>
              <a:rPr lang="en-US" sz="1200">
                <a:solidFill>
                  <a:srgbClr val="0000FF"/>
                </a:solidFill>
                <a:latin typeface="Arial"/>
                <a:ea typeface="Arial"/>
                <a:cs typeface="Arial"/>
                <a:sym typeface="Arial"/>
              </a:rPr>
              <a:t> </a:t>
            </a:r>
            <a:r>
              <a:rPr lang="en-US" sz="1200" b="1">
                <a:solidFill>
                  <a:srgbClr val="BAD2D2"/>
                </a:solidFill>
                <a:latin typeface="Caveat"/>
                <a:ea typeface="Caveat"/>
                <a:cs typeface="Caveat"/>
                <a:sym typeface="Caveat"/>
              </a:rPr>
              <a:t>und</a:t>
            </a:r>
            <a:r>
              <a:rPr lang="en-US" sz="1200" b="1">
                <a:solidFill>
                  <a:srgbClr val="0000FF"/>
                </a:solidFill>
                <a:latin typeface="Caveat"/>
                <a:ea typeface="Caveat"/>
                <a:cs typeface="Caveat"/>
                <a:sym typeface="Caveat"/>
              </a:rPr>
              <a:t> </a:t>
            </a:r>
            <a:endParaRPr sz="1400">
              <a:solidFill>
                <a:srgbClr val="0000FF"/>
              </a:solidFill>
              <a:latin typeface="Arial"/>
              <a:ea typeface="Arial"/>
              <a:cs typeface="Arial"/>
              <a:sym typeface="Arial"/>
            </a:endParaRPr>
          </a:p>
        </p:txBody>
      </p:sp>
      <p:sp>
        <p:nvSpPr>
          <p:cNvPr id="3123" name="Google Shape;3123;p164"/>
          <p:cNvSpPr/>
          <p:nvPr/>
        </p:nvSpPr>
        <p:spPr>
          <a:xfrm>
            <a:off x="3505200" y="3014815"/>
            <a:ext cx="471889" cy="42453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lang="en-US" sz="1200"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7"/>
                </a:ext>
              </a:extLst>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3127"/>
        <p:cNvGrpSpPr/>
        <p:nvPr/>
      </p:nvGrpSpPr>
      <p:grpSpPr>
        <a:xfrm>
          <a:off x="0" y="0"/>
          <a:ext cx="0" cy="0"/>
          <a:chOff x="0" y="0"/>
          <a:chExt cx="0" cy="0"/>
        </a:xfrm>
      </p:grpSpPr>
      <p:sp>
        <p:nvSpPr>
          <p:cNvPr id="3128" name="Google Shape;3128;p16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129" name="Google Shape;3129;p16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30" name="Google Shape;3130;p16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31" name="Google Shape;3131;p16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148</a:t>
            </a:fld>
            <a:endParaRPr sz="1000">
              <a:solidFill>
                <a:schemeClr val="dk1"/>
              </a:solidFill>
              <a:latin typeface="Arial"/>
              <a:ea typeface="Arial"/>
              <a:cs typeface="Arial"/>
              <a:sym typeface="Arial"/>
            </a:endParaRPr>
          </a:p>
        </p:txBody>
      </p:sp>
      <p:sp>
        <p:nvSpPr>
          <p:cNvPr id="3132" name="Google Shape;3132;p165"/>
          <p:cNvSpPr txBox="1"/>
          <p:nvPr/>
        </p:nvSpPr>
        <p:spPr>
          <a:xfrm>
            <a:off x="3505200" y="2846082"/>
            <a:ext cx="5410200" cy="10785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dirty="0" err="1">
                <a:solidFill>
                  <a:srgbClr val="BFBFBF"/>
                </a:solidFill>
              </a:rPr>
              <a:t>ie</a:t>
            </a:r>
            <a:r>
              <a:rPr lang="en-US" sz="1200" i="1" dirty="0" err="1">
                <a:solidFill>
                  <a:schemeClr val="dk1"/>
                </a:solidFill>
              </a:rPr>
              <a:t>Wie</a:t>
            </a:r>
            <a:r>
              <a:rPr lang="en-US" sz="1200" i="1" dirty="0">
                <a:solidFill>
                  <a:schemeClr val="dk1"/>
                </a:solidFill>
              </a:rPr>
              <a:t>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0"/>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1"/>
                  </a:ext>
                </a:extLst>
              </a:rPr>
              <a:t>2</a:t>
            </a:r>
            <a:endParaRPr sz="1200" i="1" dirty="0">
              <a:solidFill>
                <a:srgbClr val="BFBFBF"/>
              </a:solidFill>
            </a:endParaRPr>
          </a:p>
        </p:txBody>
      </p:sp>
      <p:sp>
        <p:nvSpPr>
          <p:cNvPr id="3133" name="Google Shape;3133;p165"/>
          <p:cNvSpPr txBox="1"/>
          <p:nvPr/>
        </p:nvSpPr>
        <p:spPr>
          <a:xfrm>
            <a:off x="2525166" y="2057400"/>
            <a:ext cx="5933100" cy="13185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t>
            </a:r>
            <a:r>
              <a:rPr lang="en-US" sz="1200" i="1">
                <a:solidFill>
                  <a:srgbClr val="0000FF"/>
                </a:solidFill>
              </a:rPr>
              <a:t>elche Auswirkungen hat die Aktivierung der jeweiligen Subtypen auf das Auge?</a:t>
            </a:r>
            <a:endParaRPr/>
          </a:p>
          <a:p>
            <a:pPr marL="0" marR="0" lvl="0" indent="0" algn="l" rtl="0">
              <a:spcBef>
                <a:spcPts val="0"/>
              </a:spcBef>
              <a:spcAft>
                <a:spcPts val="0"/>
              </a:spcAft>
              <a:buNone/>
            </a:pPr>
            <a:r>
              <a:rPr lang="en-US" sz="1200" b="1">
                <a:solidFill>
                  <a:srgbClr val="0000FF"/>
                </a:solidFill>
                <a:latin typeface="Noto Sans Symbols"/>
                <a:ea typeface="Noto Sans Symbols"/>
                <a:cs typeface="Noto Sans Symbols"/>
                <a:sym typeface="Noto Sans Symbols"/>
              </a:rPr>
              <a:t>α</a:t>
            </a:r>
            <a:r>
              <a:rPr lang="en-US" sz="1200" b="1" baseline="-25000">
                <a:solidFill>
                  <a:srgbClr val="0000FF"/>
                </a:solidFill>
                <a:latin typeface="Arial"/>
                <a:ea typeface="Arial"/>
                <a:cs typeface="Arial"/>
                <a:sym typeface="Arial"/>
              </a:rPr>
              <a:t>1</a:t>
            </a:r>
            <a:r>
              <a:rPr lang="en-US" sz="1200" b="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--Vasokonstriktion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--Pupillen-Mydriasis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--Lidretraktion</a:t>
            </a:r>
            <a:endParaRPr/>
          </a:p>
          <a:p>
            <a:pPr marL="0" marR="0" lvl="0" indent="0" algn="l" rtl="0">
              <a:spcBef>
                <a:spcPts val="0"/>
              </a:spcBef>
              <a:spcAft>
                <a:spcPts val="0"/>
              </a:spcAft>
              <a:buNone/>
            </a:pPr>
            <a:r>
              <a:rPr lang="en-US" sz="1200" b="1">
                <a:solidFill>
                  <a:srgbClr val="0000FF"/>
                </a:solidFill>
                <a:latin typeface="Noto Sans Symbols"/>
                <a:ea typeface="Noto Sans Symbols"/>
                <a:cs typeface="Noto Sans Symbols"/>
                <a:sym typeface="Noto Sans Symbols"/>
              </a:rPr>
              <a:t>α</a:t>
            </a:r>
            <a:r>
              <a:rPr lang="en-US" sz="1200" b="1" baseline="-25000">
                <a:solidFill>
                  <a:srgbClr val="0000FF"/>
                </a:solidFill>
                <a:latin typeface="Arial"/>
                <a:ea typeface="Arial"/>
                <a:cs typeface="Arial"/>
                <a:sym typeface="Arial"/>
              </a:rPr>
              <a:t>2</a:t>
            </a:r>
            <a:r>
              <a:rPr lang="en-US" sz="1200" b="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--Reduzierter </a:t>
            </a:r>
            <a:r>
              <a:rPr lang="en-US" sz="1200">
                <a:solidFill>
                  <a:srgbClr val="0000FF"/>
                </a:solidFill>
              </a:rPr>
              <a:t>IOD</a:t>
            </a:r>
            <a:r>
              <a:rPr lang="en-US" sz="1200" b="1">
                <a:solidFill>
                  <a:srgbClr val="BAD2D2"/>
                </a:solidFill>
                <a:latin typeface="Caveat"/>
                <a:ea typeface="Caveat"/>
                <a:cs typeface="Caveat"/>
                <a:sym typeface="Caveat"/>
              </a:rPr>
              <a:t>und</a:t>
            </a:r>
            <a:r>
              <a:rPr lang="en-US" sz="1200" b="1">
                <a:solidFill>
                  <a:srgbClr val="0000FF"/>
                </a:solidFill>
                <a:latin typeface="Caveat"/>
                <a:ea typeface="Caveat"/>
                <a:cs typeface="Caveat"/>
                <a:sym typeface="Caveat"/>
              </a:rPr>
              <a:t> </a:t>
            </a:r>
            <a:endParaRPr sz="1400">
              <a:solidFill>
                <a:srgbClr val="0000FF"/>
              </a:solidFill>
              <a:latin typeface="Arial"/>
              <a:ea typeface="Arial"/>
              <a:cs typeface="Arial"/>
              <a:sym typeface="Arial"/>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3137"/>
        <p:cNvGrpSpPr/>
        <p:nvPr/>
      </p:nvGrpSpPr>
      <p:grpSpPr>
        <a:xfrm>
          <a:off x="0" y="0"/>
          <a:ext cx="0" cy="0"/>
          <a:chOff x="0" y="0"/>
          <a:chExt cx="0" cy="0"/>
        </a:xfrm>
      </p:grpSpPr>
      <p:sp>
        <p:nvSpPr>
          <p:cNvPr id="3138" name="Google Shape;3138;p16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39" name="Google Shape;3139;p16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40" name="Google Shape;3140;p16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149</a:t>
            </a:fld>
            <a:endParaRPr sz="1000">
              <a:solidFill>
                <a:schemeClr val="dk1"/>
              </a:solidFill>
              <a:latin typeface="Arial"/>
              <a:ea typeface="Arial"/>
              <a:cs typeface="Arial"/>
              <a:sym typeface="Arial"/>
            </a:endParaRPr>
          </a:p>
        </p:txBody>
      </p:sp>
      <p:sp>
        <p:nvSpPr>
          <p:cNvPr id="3141" name="Google Shape;3141;p166"/>
          <p:cNvSpPr txBox="1"/>
          <p:nvPr/>
        </p:nvSpPr>
        <p:spPr>
          <a:xfrm>
            <a:off x="3505200" y="2846082"/>
            <a:ext cx="5410200" cy="10785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Wie </a:t>
            </a:r>
            <a:r>
              <a:rPr lang="en-US" sz="1200" i="1" dirty="0" err="1">
                <a:solidFill>
                  <a:srgbClr val="BFBFBF"/>
                </a:solidFill>
                <a:latin typeface="Arial"/>
                <a:ea typeface="Arial"/>
                <a:cs typeface="Arial"/>
                <a:sym typeface="Arial"/>
              </a:rPr>
              <a:t>viele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Subtypen</a:t>
            </a:r>
            <a:r>
              <a:rPr lang="en-US" sz="1200" i="1" dirty="0">
                <a:solidFill>
                  <a:srgbClr val="BFBFBF"/>
                </a:solidFill>
                <a:latin typeface="Arial"/>
                <a:ea typeface="Arial"/>
                <a:cs typeface="Arial"/>
                <a:sym typeface="Arial"/>
              </a:rPr>
              <a:t> von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Rezeptoren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sind</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vorliegenden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von </a:t>
            </a:r>
            <a:r>
              <a:rPr lang="en-US" sz="1200" i="1" dirty="0" err="1">
                <a:solidFill>
                  <a:srgbClr val="BFBFBF"/>
                </a:solidFill>
                <a:latin typeface="Arial"/>
                <a:ea typeface="Arial"/>
                <a:cs typeface="Arial"/>
                <a:sym typeface="Arial"/>
              </a:rPr>
              <a:t>Bedeutung</a:t>
            </a:r>
            <a:r>
              <a:rPr lang="en-US" sz="1200" i="1" dirty="0">
                <a:solidFill>
                  <a:srgbClr val="BFBFBF"/>
                </a:solidFill>
                <a:latin typeface="Arial"/>
                <a:ea typeface="Arial"/>
                <a:cs typeface="Arial"/>
                <a:sym typeface="Arial"/>
              </a:rPr>
              <a:t>?</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Zwei</a:t>
            </a:r>
            <a:endParaRPr dirty="0"/>
          </a:p>
          <a:p>
            <a:pPr marL="0" marR="0" lvl="0" indent="0" algn="l" rtl="0">
              <a:lnSpc>
                <a:spcPct val="90000"/>
              </a:lnSpc>
              <a:spcBef>
                <a:spcPts val="0"/>
              </a:spcBef>
              <a:spcAft>
                <a:spcPts val="0"/>
              </a:spcAft>
              <a:buClr>
                <a:schemeClr val="dk1"/>
              </a:buClr>
              <a:buSzPts val="1600"/>
              <a:buFont typeface="Noto Sans Symbols"/>
              <a:buNone/>
            </a:pPr>
            <a:endParaRPr sz="1600"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Wie </a:t>
            </a:r>
            <a:r>
              <a:rPr lang="en-US" sz="1200" i="1" dirty="0" err="1">
                <a:solidFill>
                  <a:srgbClr val="BFBFBF"/>
                </a:solidFill>
                <a:latin typeface="Arial"/>
                <a:ea typeface="Arial"/>
                <a:cs typeface="Arial"/>
                <a:sym typeface="Arial"/>
              </a:rPr>
              <a:t>heißen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diese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beiden</a:t>
            </a:r>
            <a:r>
              <a:rPr lang="en-US" sz="1200" i="1" dirty="0">
                <a:solidFill>
                  <a:srgbClr val="BFBFBF"/>
                </a:solidFill>
                <a:latin typeface="Arial"/>
                <a:ea typeface="Arial"/>
                <a:cs typeface="Arial"/>
                <a:sym typeface="Aria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Rezeptor</a:t>
            </a: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Subtypen</a:t>
            </a:r>
            <a:r>
              <a:rPr lang="en-US" sz="1200" i="1" dirty="0">
                <a:solidFill>
                  <a:srgbClr val="BFBFBF"/>
                </a:solidFill>
              </a:rPr>
              <a:t>?</a:t>
            </a:r>
            <a:endParaRPr sz="1200" i="1" dirty="0">
              <a:solidFill>
                <a:srgbClr val="BFBFBF"/>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b="1" dirty="0">
                <a:solidFill>
                  <a:srgbClr val="0000FF"/>
                </a:solidFill>
                <a:latin typeface="Noto Sans Symbols"/>
                <a:ea typeface="Noto Sans Symbols"/>
                <a:cs typeface="Noto Sans Symbols"/>
                <a:sym typeface="Noto Sans Symbols"/>
              </a:rPr>
              <a:t>α</a:t>
            </a:r>
            <a:r>
              <a:rPr lang="en-US" sz="1200" b="1" baseline="-25000" dirty="0">
                <a:solidFill>
                  <a:srgbClr val="0000FF"/>
                </a:solidFill>
                <a:latin typeface="Arial"/>
                <a:ea typeface="Arial"/>
                <a:cs typeface="Arial"/>
                <a:sym typeface="Arial"/>
              </a:rPr>
              <a:t>1</a:t>
            </a:r>
            <a:r>
              <a:rPr lang="en-US" sz="1200" b="1" dirty="0">
                <a:solidFill>
                  <a:srgbClr val="0000FF"/>
                </a:solidFill>
                <a:latin typeface="Arial"/>
                <a:ea typeface="Arial"/>
                <a:cs typeface="Arial"/>
                <a:sym typeface="Arial"/>
              </a:rPr>
              <a:t> und </a:t>
            </a:r>
            <a:r>
              <a:rPr lang="en-US" sz="1200" b="1" dirty="0">
                <a:solidFill>
                  <a:srgbClr val="0000FF"/>
                </a:solidFill>
                <a:latin typeface="Noto Sans Symbols"/>
                <a:ea typeface="Noto Sans Symbols"/>
                <a:cs typeface="Noto Sans Symbols"/>
                <a:sym typeface="Noto Sans Symbols"/>
              </a:rPr>
              <a:t>α</a:t>
            </a:r>
            <a:r>
              <a:rPr lang="en-US" sz="1200" b="1" baseline="-25000" dirty="0">
                <a:solidFill>
                  <a:srgbClr val="0000FF"/>
                </a:solidFill>
                <a:latin typeface="Arial"/>
                <a:ea typeface="Arial"/>
                <a:cs typeface="Arial"/>
                <a:sym typeface="Arial"/>
              </a:rPr>
              <a:t>2</a:t>
            </a:r>
            <a:endParaRPr sz="1600" b="1" dirty="0">
              <a:solidFill>
                <a:srgbClr val="0000FF"/>
              </a:solidFill>
              <a:latin typeface="Arial"/>
              <a:ea typeface="Arial"/>
              <a:cs typeface="Arial"/>
              <a:sym typeface="Arial"/>
            </a:endParaRPr>
          </a:p>
        </p:txBody>
      </p:sp>
      <p:sp>
        <p:nvSpPr>
          <p:cNvPr id="3142" name="Google Shape;3142;p166"/>
          <p:cNvSpPr txBox="1"/>
          <p:nvPr/>
        </p:nvSpPr>
        <p:spPr>
          <a:xfrm>
            <a:off x="2525166" y="2057400"/>
            <a:ext cx="5933100" cy="1379865"/>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7F7F7F"/>
                </a:solidFill>
                <a:latin typeface="Arial"/>
                <a:ea typeface="Arial"/>
                <a:cs typeface="Arial"/>
                <a:sym typeface="Arial"/>
              </a:rPr>
              <a:t>W</a:t>
            </a:r>
            <a:r>
              <a:rPr lang="en-US" sz="1200" i="1" dirty="0" err="1">
                <a:solidFill>
                  <a:srgbClr val="7F7F7F"/>
                </a:solidFill>
              </a:rPr>
              <a:t>elche</a:t>
            </a:r>
            <a:r>
              <a:rPr lang="en-US" sz="1200" i="1" dirty="0">
                <a:solidFill>
                  <a:srgbClr val="7F7F7F"/>
                </a:solidFill>
              </a:rPr>
              <a:t> </a:t>
            </a:r>
            <a:r>
              <a:rPr lang="en-US" sz="1200" i="1" dirty="0" err="1">
                <a:solidFill>
                  <a:srgbClr val="7F7F7F"/>
                </a:solidFill>
              </a:rPr>
              <a:t>Auswirkungen</a:t>
            </a:r>
            <a:r>
              <a:rPr lang="en-US" sz="1200" i="1" dirty="0">
                <a:solidFill>
                  <a:srgbClr val="7F7F7F"/>
                </a:solidFill>
              </a:rPr>
              <a:t> hat </a:t>
            </a:r>
            <a:r>
              <a:rPr lang="en-US" sz="1200" i="1" dirty="0">
                <a:solidFill>
                  <a:srgbClr val="7F7F7F"/>
                </a:solidFill>
                <a:latin typeface="Arial"/>
                <a:ea typeface="Arial"/>
                <a:cs typeface="Arial"/>
                <a:sym typeface="Arial"/>
              </a:rPr>
              <a:t>die </a:t>
            </a:r>
            <a:r>
              <a:rPr lang="en-US" sz="1200" i="1" dirty="0" err="1">
                <a:solidFill>
                  <a:srgbClr val="7F7F7F"/>
                </a:solidFill>
                <a:latin typeface="Arial"/>
                <a:ea typeface="Arial"/>
                <a:cs typeface="Arial"/>
                <a:sym typeface="Arial"/>
              </a:rPr>
              <a:t>Aktivierung</a:t>
            </a:r>
            <a:r>
              <a:rPr lang="en-US" sz="1200" i="1" dirty="0">
                <a:solidFill>
                  <a:srgbClr val="7F7F7F"/>
                </a:solidFill>
                <a:latin typeface="Arial"/>
                <a:ea typeface="Arial"/>
                <a:cs typeface="Arial"/>
                <a:sym typeface="Arial"/>
              </a:rPr>
              <a:t> der </a:t>
            </a:r>
            <a:r>
              <a:rPr lang="en-US" sz="1200" i="1" dirty="0" err="1">
                <a:solidFill>
                  <a:srgbClr val="7F7F7F"/>
                </a:solidFill>
              </a:rPr>
              <a:t>jeweiligen</a:t>
            </a:r>
            <a:r>
              <a:rPr lang="en-US" sz="1200" i="1" dirty="0">
                <a:solidFill>
                  <a:srgbClr val="7F7F7F"/>
                </a:solidFill>
              </a:rPr>
              <a:t> </a:t>
            </a:r>
            <a:r>
              <a:rPr lang="en-US" sz="1200" i="1" dirty="0" err="1">
                <a:solidFill>
                  <a:srgbClr val="7F7F7F"/>
                </a:solidFill>
                <a:latin typeface="Arial"/>
                <a:ea typeface="Arial"/>
                <a:cs typeface="Arial"/>
                <a:sym typeface="Arial"/>
              </a:rPr>
              <a:t>Subtypen</a:t>
            </a:r>
            <a:r>
              <a:rPr lang="en-US" sz="1200" i="1" dirty="0">
                <a:solidFill>
                  <a:srgbClr val="7F7F7F"/>
                </a:solidFill>
                <a:latin typeface="Arial"/>
                <a:ea typeface="Arial"/>
                <a:cs typeface="Arial"/>
                <a:sym typeface="Arial"/>
              </a:rPr>
              <a:t> </a:t>
            </a:r>
            <a:r>
              <a:rPr lang="en-US" sz="1200" i="1" dirty="0">
                <a:solidFill>
                  <a:srgbClr val="7F7F7F"/>
                </a:solidFill>
              </a:rPr>
              <a:t>auf das Auge?</a:t>
            </a:r>
            <a:endParaRPr dirty="0"/>
          </a:p>
          <a:p>
            <a:pPr marL="0" marR="0" lvl="0" indent="0" algn="l" rtl="0">
              <a:spcBef>
                <a:spcPts val="0"/>
              </a:spcBef>
              <a:spcAft>
                <a:spcPts val="0"/>
              </a:spcAft>
              <a:buNone/>
            </a:pPr>
            <a:r>
              <a:rPr lang="en-US" sz="1200" b="1" dirty="0">
                <a:solidFill>
                  <a:srgbClr val="7F7F7F"/>
                </a:solidFill>
                <a:latin typeface="Noto Sans Symbols"/>
                <a:ea typeface="Noto Sans Symbols"/>
                <a:cs typeface="Noto Sans Symbols"/>
                <a:sym typeface="Noto Sans Symbols"/>
              </a:rPr>
              <a:t>α</a:t>
            </a:r>
            <a:r>
              <a:rPr lang="en-US" sz="1200" b="1" baseline="-25000" dirty="0">
                <a:solidFill>
                  <a:srgbClr val="7F7F7F"/>
                </a:solidFill>
                <a:latin typeface="Arial"/>
                <a:ea typeface="Arial"/>
                <a:cs typeface="Arial"/>
                <a:sym typeface="Arial"/>
              </a:rPr>
              <a:t>1</a:t>
            </a:r>
            <a:r>
              <a:rPr lang="en-US" sz="1200" b="1" dirty="0">
                <a:solidFill>
                  <a:srgbClr val="7F7F7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a:t>
            </a:r>
            <a:r>
              <a:rPr lang="en-US" sz="1200" dirty="0" err="1">
                <a:solidFill>
                  <a:srgbClr val="7F7F7F"/>
                </a:solidFill>
                <a:latin typeface="Arial"/>
                <a:ea typeface="Arial"/>
                <a:cs typeface="Arial"/>
                <a:sym typeface="Arial"/>
              </a:rPr>
              <a:t>Vasokonstriktion</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a:t>
            </a:r>
            <a:r>
              <a:rPr lang="en-US" sz="1200" dirty="0" err="1">
                <a:solidFill>
                  <a:srgbClr val="7F7F7F"/>
                </a:solidFill>
                <a:latin typeface="Arial"/>
                <a:ea typeface="Arial"/>
                <a:cs typeface="Arial"/>
                <a:sym typeface="Arial"/>
              </a:rPr>
              <a:t>Pupillen</a:t>
            </a:r>
            <a:r>
              <a:rPr lang="en-US" sz="1200" dirty="0">
                <a:solidFill>
                  <a:srgbClr val="7F7F7F"/>
                </a:solidFill>
                <a:latin typeface="Arial"/>
                <a:ea typeface="Arial"/>
                <a:cs typeface="Arial"/>
                <a:sym typeface="Arial"/>
              </a:rPr>
              <a:t>-Mydriasis</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a:t>
            </a:r>
            <a:r>
              <a:rPr lang="en-US" sz="1200" dirty="0" err="1">
                <a:solidFill>
                  <a:srgbClr val="7F7F7F"/>
                </a:solidFill>
                <a:latin typeface="Arial"/>
                <a:ea typeface="Arial"/>
                <a:cs typeface="Arial"/>
                <a:sym typeface="Arial"/>
              </a:rPr>
              <a:t>Lidretraktion</a:t>
            </a:r>
            <a:endParaRPr dirty="0"/>
          </a:p>
          <a:p>
            <a:pPr marL="0" marR="0" lvl="0" indent="0" algn="l" rtl="0">
              <a:spcBef>
                <a:spcPts val="0"/>
              </a:spcBef>
              <a:spcAft>
                <a:spcPts val="0"/>
              </a:spcAft>
              <a:buNone/>
            </a:pPr>
            <a:r>
              <a:rPr lang="en-US" sz="1200" b="1" dirty="0">
                <a:solidFill>
                  <a:srgbClr val="0000FF"/>
                </a:solidFill>
                <a:latin typeface="Noto Sans Symbols"/>
                <a:ea typeface="Noto Sans Symbols"/>
                <a:cs typeface="Noto Sans Symbols"/>
                <a:sym typeface="Noto Sans Symbols"/>
              </a:rPr>
              <a:t>α</a:t>
            </a:r>
            <a:r>
              <a:rPr lang="en-US" sz="1200" b="1" baseline="-25000" dirty="0">
                <a:solidFill>
                  <a:srgbClr val="0000FF"/>
                </a:solidFill>
                <a:latin typeface="Arial"/>
                <a:ea typeface="Arial"/>
                <a:cs typeface="Arial"/>
                <a:sym typeface="Arial"/>
              </a:rPr>
              <a:t>2</a:t>
            </a:r>
            <a:r>
              <a:rPr lang="en-US" sz="1200" b="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Reduzierter</a:t>
            </a:r>
            <a:r>
              <a:rPr lang="en-US" sz="1200" dirty="0">
                <a:solidFill>
                  <a:srgbClr val="0000FF"/>
                </a:solidFill>
                <a:latin typeface="Arial"/>
                <a:ea typeface="Arial"/>
                <a:cs typeface="Arial"/>
                <a:sym typeface="Arial"/>
              </a:rPr>
              <a:t> </a:t>
            </a:r>
            <a:r>
              <a:rPr lang="en-US" sz="1200" dirty="0">
                <a:solidFill>
                  <a:srgbClr val="0000FF"/>
                </a:solidFill>
              </a:rPr>
              <a:t>IOD</a:t>
            </a:r>
            <a:r>
              <a:rPr lang="en-US" sz="1200" dirty="0">
                <a:solidFill>
                  <a:srgbClr val="0000FF"/>
                </a:solidFill>
                <a:latin typeface="Arial"/>
                <a:ea typeface="Arial"/>
                <a:cs typeface="Arial"/>
                <a:sym typeface="Arial"/>
              </a:rPr>
              <a:t> </a:t>
            </a:r>
            <a:r>
              <a:rPr lang="en-US" sz="1200" b="1" dirty="0">
                <a:solidFill>
                  <a:srgbClr val="0000FF"/>
                </a:solidFill>
                <a:latin typeface="Caveat"/>
                <a:ea typeface="Caveat"/>
                <a:cs typeface="Caveat"/>
                <a:sym typeface="Caveat"/>
              </a:rPr>
              <a:t>und „</a:t>
            </a:r>
            <a:r>
              <a:rPr lang="en-US" sz="1600" b="1" dirty="0" err="1">
                <a:solidFill>
                  <a:srgbClr val="0000FF"/>
                </a:solidFill>
                <a:latin typeface="Caveat"/>
                <a:ea typeface="Caveat"/>
                <a:cs typeface="Caveat"/>
                <a:sym typeface="Caveat"/>
              </a:rPr>
              <a:t>Neuroprotektion</a:t>
            </a:r>
            <a:r>
              <a:rPr lang="en-US" sz="1200" b="1" dirty="0">
                <a:solidFill>
                  <a:srgbClr val="0000FF"/>
                </a:solidFill>
                <a:latin typeface="Caveat"/>
                <a:ea typeface="Caveat"/>
                <a:cs typeface="Caveat"/>
                <a:sym typeface="Caveat"/>
              </a:rPr>
              <a:t>“?</a:t>
            </a:r>
            <a:endParaRPr sz="1400" dirty="0">
              <a:solidFill>
                <a:srgbClr val="0000FF"/>
              </a:solidFill>
              <a:latin typeface="Arial"/>
              <a:ea typeface="Arial"/>
              <a:cs typeface="Arial"/>
              <a:sym typeface="Arial"/>
            </a:endParaRPr>
          </a:p>
        </p:txBody>
      </p:sp>
      <p:sp>
        <p:nvSpPr>
          <p:cNvPr id="3143" name="Google Shape;3143;p166"/>
          <p:cNvSpPr txBox="1"/>
          <p:nvPr/>
        </p:nvSpPr>
        <p:spPr>
          <a:xfrm>
            <a:off x="944090" y="2006954"/>
            <a:ext cx="7742700" cy="579900"/>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lt1"/>
                </a:solidFill>
              </a:rPr>
              <a:t>Hinweis</a:t>
            </a:r>
            <a:r>
              <a:rPr lang="en-US" sz="1200" dirty="0">
                <a:solidFill>
                  <a:schemeClr val="lt1"/>
                </a:solidFill>
              </a:rPr>
              <a:t>: </a:t>
            </a:r>
            <a:r>
              <a:rPr lang="en-US" sz="1200" dirty="0" err="1">
                <a:solidFill>
                  <a:schemeClr val="lt1"/>
                </a:solidFill>
              </a:rPr>
              <a:t>Im</a:t>
            </a:r>
            <a:r>
              <a:rPr lang="en-US" sz="1200" dirty="0">
                <a:solidFill>
                  <a:schemeClr val="lt1"/>
                </a:solidFill>
              </a:rPr>
              <a:t> </a:t>
            </a:r>
            <a:r>
              <a:rPr lang="en-US" sz="1200" i="1" dirty="0">
                <a:solidFill>
                  <a:schemeClr val="lt1"/>
                </a:solidFill>
              </a:rPr>
              <a:t>Glaucoma</a:t>
            </a:r>
            <a:r>
              <a:rPr lang="en-US" sz="1200" dirty="0">
                <a:solidFill>
                  <a:schemeClr val="lt1"/>
                </a:solidFill>
              </a:rPr>
              <a:t>-</a:t>
            </a:r>
            <a:r>
              <a:rPr lang="en-US" sz="1200" dirty="0" err="1">
                <a:solidFill>
                  <a:schemeClr val="lt1"/>
                </a:solidFill>
              </a:rPr>
              <a:t>Lehrbuch</a:t>
            </a:r>
            <a:r>
              <a:rPr lang="en-US" sz="1200" dirty="0">
                <a:solidFill>
                  <a:schemeClr val="lt1"/>
                </a:solidFill>
              </a:rPr>
              <a:t> </a:t>
            </a:r>
            <a:r>
              <a:rPr lang="en-US" sz="1200" dirty="0" err="1">
                <a:solidFill>
                  <a:schemeClr val="lt1"/>
                </a:solidFill>
              </a:rPr>
              <a:t>wird</a:t>
            </a:r>
            <a:r>
              <a:rPr lang="en-US" sz="1200" dirty="0">
                <a:solidFill>
                  <a:schemeClr val="lt1"/>
                </a:solidFill>
              </a:rPr>
              <a:t> die </a:t>
            </a:r>
            <a:r>
              <a:rPr lang="en-US" sz="1200" dirty="0" err="1">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2"/>
                  </a:ext>
                </a:extLst>
              </a:rPr>
              <a:t>Neuroprotektion</a:t>
            </a:r>
            <a:r>
              <a:rPr lang="en-US" sz="1200" dirty="0">
                <a:solidFill>
                  <a:schemeClr val="lt1"/>
                </a:solidFill>
              </a:rPr>
              <a:t> </a:t>
            </a:r>
            <a:r>
              <a:rPr lang="en-US" sz="1200" dirty="0" err="1">
                <a:solidFill>
                  <a:schemeClr val="lt1"/>
                </a:solidFill>
              </a:rPr>
              <a:t>als</a:t>
            </a:r>
            <a:r>
              <a:rPr lang="en-US" sz="1200" dirty="0">
                <a:solidFill>
                  <a:schemeClr val="lt1"/>
                </a:solidFill>
              </a:rPr>
              <a:t> </a:t>
            </a:r>
            <a:r>
              <a:rPr lang="en-US" sz="1200" dirty="0" err="1">
                <a:solidFill>
                  <a:schemeClr val="lt1"/>
                </a:solidFill>
              </a:rPr>
              <a:t>ein</a:t>
            </a:r>
            <a:r>
              <a:rPr lang="en-US" sz="1200" dirty="0">
                <a:solidFill>
                  <a:schemeClr val="lt1"/>
                </a:solidFill>
              </a:rPr>
              <a:t> </a:t>
            </a:r>
            <a:r>
              <a:rPr lang="en-US" sz="1200" dirty="0" err="1">
                <a:solidFill>
                  <a:schemeClr val="lt1"/>
                </a:solidFill>
              </a:rPr>
              <a:t>weiterer</a:t>
            </a:r>
            <a:r>
              <a:rPr lang="en-US" sz="1200" dirty="0">
                <a:solidFill>
                  <a:schemeClr val="lt1"/>
                </a:solidFill>
              </a:rPr>
              <a:t> </a:t>
            </a:r>
            <a:r>
              <a:rPr lang="en-US" sz="1200" dirty="0" err="1">
                <a:solidFill>
                  <a:schemeClr val="lt1"/>
                </a:solidFill>
              </a:rPr>
              <a:t>möglicher</a:t>
            </a:r>
            <a:r>
              <a:rPr lang="en-US" sz="1200" dirty="0">
                <a:solidFill>
                  <a:schemeClr val="lt1"/>
                </a:solidFill>
              </a:rPr>
              <a:t> </a:t>
            </a:r>
            <a:r>
              <a:rPr lang="en-US" sz="1200" dirty="0" err="1">
                <a:solidFill>
                  <a:schemeClr val="lt1"/>
                </a:solidFill>
              </a:rPr>
              <a:t>Effekt</a:t>
            </a:r>
            <a:r>
              <a:rPr lang="en-US" sz="1200" dirty="0">
                <a:solidFill>
                  <a:schemeClr val="lt1"/>
                </a:solidFill>
              </a:rPr>
              <a:t> der α₂-</a:t>
            </a:r>
            <a:r>
              <a:rPr lang="en-US" sz="1200" dirty="0" err="1">
                <a:solidFill>
                  <a:schemeClr val="lt1"/>
                </a:solidFill>
              </a:rPr>
              <a:t>Rezeptor-Aktivierung</a:t>
            </a:r>
            <a:r>
              <a:rPr lang="en-US" sz="1200" dirty="0">
                <a:solidFill>
                  <a:schemeClr val="lt1"/>
                </a:solidFill>
              </a:rPr>
              <a:t> </a:t>
            </a:r>
            <a:r>
              <a:rPr lang="en-US" sz="1200" dirty="0" err="1">
                <a:solidFill>
                  <a:schemeClr val="lt1"/>
                </a:solidFill>
              </a:rPr>
              <a:t>beschrieben</a:t>
            </a:r>
            <a:r>
              <a:rPr lang="en-US" sz="1200" dirty="0">
                <a:solidFill>
                  <a:schemeClr val="lt1"/>
                </a:solidFill>
              </a:rPr>
              <a:t>.</a:t>
            </a:r>
            <a:r>
              <a:rPr lang="en-US" sz="1200" dirty="0">
                <a:solidFill>
                  <a:schemeClr val="lt1"/>
                </a:solidFill>
                <a:latin typeface="Arial"/>
                <a:ea typeface="Arial"/>
                <a:cs typeface="Arial"/>
                <a:sym typeface="Arial"/>
              </a:rPr>
              <a:t> </a:t>
            </a:r>
            <a:r>
              <a:rPr lang="en-US" sz="1200" dirty="0">
                <a:solidFill>
                  <a:schemeClr val="dk1"/>
                </a:solidFill>
                <a:latin typeface="Arial"/>
                <a:ea typeface="Arial"/>
                <a:cs typeface="Arial"/>
                <a:sym typeface="Arial"/>
              </a:rPr>
              <a:t>Allerdings </a:t>
            </a:r>
            <a:r>
              <a:rPr lang="en-US" sz="1200" dirty="0" err="1">
                <a:solidFill>
                  <a:schemeClr val="dk1"/>
                </a:solidFill>
                <a:latin typeface="Arial"/>
                <a:ea typeface="Arial"/>
                <a:cs typeface="Arial"/>
                <a:sym typeface="Arial"/>
              </a:rPr>
              <a:t>wird</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Behauptung</a:t>
            </a:r>
            <a:r>
              <a:rPr lang="en-US" sz="1200" dirty="0">
                <a:solidFill>
                  <a:schemeClr val="dk1"/>
                </a:solidFill>
                <a:latin typeface="Arial"/>
                <a:ea typeface="Arial"/>
                <a:cs typeface="Arial"/>
                <a:sym typeface="Arial"/>
              </a:rPr>
              <a:t> nicht </a:t>
            </a:r>
            <a:r>
              <a:rPr lang="en-US" sz="1200"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3"/>
                  </a:ext>
                </a:extLst>
              </a:rPr>
              <a:t>näher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erläutert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noch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wird</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erklärt</a:t>
            </a:r>
            <a:r>
              <a:rPr lang="en-US" sz="1200" dirty="0">
                <a:solidFill>
                  <a:schemeClr val="dk1"/>
                </a:solidFill>
                <a:latin typeface="Arial"/>
                <a:ea typeface="Arial"/>
                <a:cs typeface="Arial"/>
                <a:sym typeface="Arial"/>
              </a:rPr>
              <a:t>, was </a:t>
            </a:r>
            <a:r>
              <a:rPr lang="en-US" sz="1200" dirty="0" err="1">
                <a:solidFill>
                  <a:schemeClr val="dk1"/>
                </a:solidFill>
                <a:latin typeface="Arial"/>
                <a:ea typeface="Arial"/>
                <a:cs typeface="Arial"/>
                <a:sym typeface="Arial"/>
              </a:rPr>
              <a:t>unter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Neuroprotektion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zu</a:t>
            </a:r>
            <a:r>
              <a:rPr lang="en-US" sz="1200" dirty="0">
                <a:solidFill>
                  <a:schemeClr val="dk1"/>
                </a:solidFill>
                <a:latin typeface="Arial"/>
                <a:ea typeface="Arial"/>
                <a:cs typeface="Arial"/>
                <a:sym typeface="Arial"/>
              </a:rPr>
              <a:t> verstehen </a:t>
            </a:r>
            <a:r>
              <a:rPr lang="en-US" sz="1200" dirty="0" err="1">
                <a:solidFill>
                  <a:schemeClr val="dk1"/>
                </a:solidFill>
                <a:latin typeface="Arial"/>
                <a:ea typeface="Arial"/>
                <a:cs typeface="Arial"/>
                <a:sym typeface="Arial"/>
              </a:rPr>
              <a:t>ist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tatsächlich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taucht</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Begriff</a:t>
            </a:r>
            <a:r>
              <a:rPr lang="en-US" sz="1200" dirty="0">
                <a:solidFill>
                  <a:schemeClr val="dk1"/>
                </a:solidFill>
                <a:latin typeface="Arial"/>
                <a:ea typeface="Arial"/>
                <a:cs typeface="Arial"/>
                <a:sym typeface="Arial"/>
              </a:rPr>
              <a:t> nicht </a:t>
            </a:r>
            <a:r>
              <a:rPr lang="en-US" sz="1200" dirty="0" err="1">
                <a:solidFill>
                  <a:schemeClr val="dk1"/>
                </a:solidFill>
                <a:latin typeface="Arial"/>
                <a:ea typeface="Arial"/>
                <a:cs typeface="Arial"/>
                <a:sym typeface="Arial"/>
              </a:rPr>
              <a:t>einmal</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im</a:t>
            </a:r>
            <a:r>
              <a:rPr lang="en-US" sz="1200" dirty="0">
                <a:solidFill>
                  <a:schemeClr val="dk1"/>
                </a:solidFill>
                <a:latin typeface="Arial"/>
                <a:ea typeface="Arial"/>
                <a:cs typeface="Arial"/>
                <a:sym typeface="Arial"/>
              </a:rPr>
              <a:t> Index auf)</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692150" lvl="1" indent="-347663" algn="l" rtl="0">
              <a:lnSpc>
                <a:spcPct val="80000"/>
              </a:lnSpc>
              <a:spcBef>
                <a:spcPts val="240"/>
              </a:spcBef>
              <a:spcAft>
                <a:spcPts val="0"/>
              </a:spcAft>
              <a:buSzPts val="840"/>
              <a:buChar char="●"/>
            </a:pPr>
            <a:r>
              <a:rPr lang="en-US" sz="1200" dirty="0" err="1">
                <a:solidFill>
                  <a:schemeClr val="lt1"/>
                </a:solidFill>
              </a:rPr>
              <a:t>df</a:t>
            </a:r>
            <a:endParaRPr dirty="0"/>
          </a:p>
        </p:txBody>
      </p:sp>
      <p:sp>
        <p:nvSpPr>
          <p:cNvPr id="330" name="Google Shape;330;p15"/>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31" name="Google Shape;331;p15"/>
          <p:cNvSpPr/>
          <p:nvPr/>
        </p:nvSpPr>
        <p:spPr>
          <a:xfrm>
            <a:off x="533400" y="5181600"/>
            <a:ext cx="5334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32" name="Google Shape;332;p1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a:t>
            </a:fld>
            <a:endParaRPr sz="1000">
              <a:solidFill>
                <a:schemeClr val="dk1"/>
              </a:solidFill>
              <a:latin typeface="Arial"/>
              <a:ea typeface="Arial"/>
              <a:cs typeface="Arial"/>
              <a:sym typeface="Arial"/>
            </a:endParaRPr>
          </a:p>
        </p:txBody>
      </p:sp>
      <p:sp>
        <p:nvSpPr>
          <p:cNvPr id="333" name="Google Shape;333;p15"/>
          <p:cNvSpPr txBox="1"/>
          <p:nvPr/>
        </p:nvSpPr>
        <p:spPr>
          <a:xfrm>
            <a:off x="1125415" y="3330062"/>
            <a:ext cx="1899879" cy="24109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dirty="0" err="1">
                <a:solidFill>
                  <a:srgbClr val="0000FF"/>
                </a:solidFill>
                <a:latin typeface="Caveat"/>
                <a:ea typeface="Caveat"/>
                <a:cs typeface="Caveat"/>
                <a:sym typeface="Caveat"/>
              </a:rPr>
              <a:t>Methazolamid</a:t>
            </a:r>
            <a:endParaRPr dirty="0"/>
          </a:p>
        </p:txBody>
      </p:sp>
      <p:sp>
        <p:nvSpPr>
          <p:cNvPr id="334" name="Google Shape;334;p1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35" name="Google Shape;335;p15"/>
          <p:cNvSpPr txBox="1"/>
          <p:nvPr/>
        </p:nvSpPr>
        <p:spPr>
          <a:xfrm>
            <a:off x="3331690" y="4596825"/>
            <a:ext cx="47322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E</a:t>
            </a:r>
            <a:r>
              <a:rPr lang="en-US" sz="1200" i="1">
                <a:solidFill>
                  <a:srgbClr val="0000FF"/>
                </a:solidFill>
              </a:rPr>
              <a:t>s gibt noch einen weiteren, weniger bekannten CAI – welcher ist das?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Methazolamid</a:t>
            </a:r>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3147"/>
        <p:cNvGrpSpPr/>
        <p:nvPr/>
      </p:nvGrpSpPr>
      <p:grpSpPr>
        <a:xfrm>
          <a:off x="0" y="0"/>
          <a:ext cx="0" cy="0"/>
          <a:chOff x="0" y="0"/>
          <a:chExt cx="0" cy="0"/>
        </a:xfrm>
      </p:grpSpPr>
      <p:sp>
        <p:nvSpPr>
          <p:cNvPr id="3148" name="Google Shape;3148;p16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49" name="Google Shape;3149;p16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50" name="Google Shape;3150;p16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150</a:t>
            </a:fld>
            <a:endParaRPr sz="1000">
              <a:solidFill>
                <a:schemeClr val="dk1"/>
              </a:solidFill>
              <a:latin typeface="Arial"/>
              <a:ea typeface="Arial"/>
              <a:cs typeface="Arial"/>
              <a:sym typeface="Arial"/>
            </a:endParaRPr>
          </a:p>
        </p:txBody>
      </p:sp>
      <p:sp>
        <p:nvSpPr>
          <p:cNvPr id="3151" name="Google Shape;3151;p167"/>
          <p:cNvSpPr txBox="1"/>
          <p:nvPr/>
        </p:nvSpPr>
        <p:spPr>
          <a:xfrm>
            <a:off x="3505200" y="2846082"/>
            <a:ext cx="5410200" cy="10785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Wie </a:t>
            </a:r>
            <a:r>
              <a:rPr lang="en-US" sz="1200" i="1" dirty="0" err="1">
                <a:solidFill>
                  <a:srgbClr val="BFBFBF"/>
                </a:solidFill>
                <a:latin typeface="Arial"/>
                <a:ea typeface="Arial"/>
                <a:cs typeface="Arial"/>
                <a:sym typeface="Arial"/>
              </a:rPr>
              <a:t>vie</a:t>
            </a:r>
            <a:r>
              <a:rPr lang="en-US" sz="1200" i="1" dirty="0" err="1">
                <a:solidFill>
                  <a:srgbClr val="BFBFBF"/>
                </a:solidFill>
              </a:rPr>
              <a:t>ie</a:t>
            </a:r>
            <a:r>
              <a:rPr lang="en-US" sz="1200" i="1" dirty="0">
                <a:solidFill>
                  <a:srgbClr val="BFBFBF"/>
                </a:solidFill>
              </a:rPr>
              <a:t> </a:t>
            </a:r>
            <a:r>
              <a:rPr lang="en-US" sz="1200" i="1" dirty="0" err="1">
                <a:solidFill>
                  <a:srgbClr val="BFBFBF"/>
                </a:solidFill>
              </a:rPr>
              <a:t>viele</a:t>
            </a:r>
            <a:r>
              <a:rPr lang="en-US" sz="1200" i="1" dirty="0">
                <a:solidFill>
                  <a:srgbClr val="BFBFBF"/>
                </a:solidFill>
              </a:rPr>
              <a:t> </a:t>
            </a:r>
            <a:r>
              <a:rPr lang="en-US" sz="1200" i="1" dirty="0" err="1">
                <a:solidFill>
                  <a:srgbClr val="BFBFBF"/>
                </a:solidFill>
              </a:rPr>
              <a:t>Subtypen</a:t>
            </a:r>
            <a:r>
              <a:rPr lang="en-US" sz="1200" i="1" dirty="0">
                <a:solidFill>
                  <a:srgbClr val="BFBFBF"/>
                </a:solidFill>
              </a:rPr>
              <a:t> von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Rezeptoren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im</a:t>
            </a:r>
            <a:r>
              <a:rPr lang="en-US" sz="1200" i="1" dirty="0">
                <a:solidFill>
                  <a:srgbClr val="BFBFBF"/>
                </a:solidFill>
              </a:rPr>
              <a:t> </a:t>
            </a:r>
            <a:r>
              <a:rPr lang="en-US" sz="1200" i="1" dirty="0" err="1">
                <a:solidFill>
                  <a:srgbClr val="BFBFBF"/>
                </a:solidFill>
              </a:rPr>
              <a:t>vorliegenden</a:t>
            </a:r>
            <a:r>
              <a:rPr lang="en-US" sz="1200" i="1" dirty="0">
                <a:solidFill>
                  <a:srgbClr val="BFBFBF"/>
                </a:solidFill>
              </a:rPr>
              <a:t> </a:t>
            </a:r>
            <a:r>
              <a:rPr lang="en-US" sz="1200" i="1" dirty="0" err="1">
                <a:solidFill>
                  <a:srgbClr val="BFBFBF"/>
                </a:solidFill>
              </a:rPr>
              <a:t>Zusammenhang</a:t>
            </a:r>
            <a:r>
              <a:rPr lang="en-US" sz="1200" i="1" dirty="0">
                <a:solidFill>
                  <a:srgbClr val="BFBFBF"/>
                </a:solidFill>
              </a:rPr>
              <a:t> von </a:t>
            </a:r>
            <a:r>
              <a:rPr lang="en-US" sz="1200" i="1" dirty="0" err="1">
                <a:solidFill>
                  <a:srgbClr val="BFBFBF"/>
                </a:solidFill>
              </a:rPr>
              <a:t>Bedeutung</a:t>
            </a:r>
            <a:r>
              <a:rPr lang="en-US" sz="1200" i="1" dirty="0">
                <a:solidFill>
                  <a:srgbClr val="BFBFBF"/>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dirty="0">
                <a:solidFill>
                  <a:srgbClr val="BFBFB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Wie </a:t>
            </a:r>
            <a:r>
              <a:rPr lang="en-US" sz="1200" i="1" dirty="0" err="1">
                <a:solidFill>
                  <a:srgbClr val="BFBFBF"/>
                </a:solidFill>
              </a:rPr>
              <a:t>heißen</a:t>
            </a:r>
            <a:r>
              <a:rPr lang="en-US" sz="1200" i="1" dirty="0">
                <a:solidFill>
                  <a:srgbClr val="BFBFBF"/>
                </a:solidFill>
              </a:rPr>
              <a:t> </a:t>
            </a:r>
            <a:r>
              <a:rPr lang="en-US" sz="1200" i="1" dirty="0" err="1">
                <a:solidFill>
                  <a:srgbClr val="BFBFBF"/>
                </a:solidFill>
              </a:rPr>
              <a:t>diese</a:t>
            </a:r>
            <a:r>
              <a:rPr lang="en-US" sz="1200" i="1" dirty="0">
                <a:solidFill>
                  <a:srgbClr val="BFBFBF"/>
                </a:solidFill>
              </a:rPr>
              <a:t> </a:t>
            </a:r>
            <a:r>
              <a:rPr lang="en-US" sz="1200" i="1" dirty="0" err="1">
                <a:solidFill>
                  <a:srgbClr val="BFBFBF"/>
                </a:solidFill>
              </a:rPr>
              <a:t>beiden</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Rezeptor</a:t>
            </a:r>
            <a:r>
              <a:rPr lang="en-US" sz="1200" i="1" dirty="0">
                <a:solidFill>
                  <a:srgbClr val="BFBFBF"/>
                </a:solidFill>
              </a:rPr>
              <a:t>-</a:t>
            </a:r>
            <a:r>
              <a:rPr lang="en-US" sz="1200" i="1" dirty="0" err="1">
                <a:solidFill>
                  <a:srgbClr val="BFBFBF"/>
                </a:solidFill>
              </a:rPr>
              <a:t>Subtypen</a:t>
            </a:r>
            <a:r>
              <a:rPr lang="en-US" sz="1200" i="1" dirty="0">
                <a:solidFill>
                  <a:srgbClr val="BFBFBF"/>
                </a:solidFill>
              </a:rPr>
              <a:t>?</a:t>
            </a:r>
            <a:endParaRPr sz="12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b="1" dirty="0">
                <a:solidFill>
                  <a:srgbClr val="0000FF"/>
                </a:solidFill>
                <a:latin typeface="Noto Sans Symbols"/>
                <a:ea typeface="Noto Sans Symbols"/>
                <a:cs typeface="Noto Sans Symbols"/>
                <a:sym typeface="Noto Sans Symbols"/>
              </a:rPr>
              <a:t>α</a:t>
            </a:r>
            <a:r>
              <a:rPr lang="en-US" sz="1200" b="1" baseline="-25000" dirty="0">
                <a:solidFill>
                  <a:srgbClr val="0000FF"/>
                </a:solidFill>
              </a:rPr>
              <a:t>1</a:t>
            </a:r>
            <a:r>
              <a:rPr lang="en-US" sz="1200" b="1" dirty="0">
                <a:solidFill>
                  <a:srgbClr val="0000FF"/>
                </a:solidFill>
              </a:rPr>
              <a:t> und </a:t>
            </a:r>
            <a:r>
              <a:rPr lang="en-US" sz="1200" b="1" dirty="0">
                <a:solidFill>
                  <a:srgbClr val="0000FF"/>
                </a:solidFill>
                <a:latin typeface="Noto Sans Symbols"/>
                <a:ea typeface="Noto Sans Symbols"/>
                <a:cs typeface="Noto Sans Symbols"/>
                <a:sym typeface="Noto Sans Symbols"/>
              </a:rPr>
              <a:t>α</a:t>
            </a:r>
            <a:r>
              <a:rPr lang="en-US" sz="1200" b="1" baseline="-25000" dirty="0">
                <a:solidFill>
                  <a:srgbClr val="0000FF"/>
                </a:solidFill>
              </a:rPr>
              <a:t>2</a:t>
            </a:r>
            <a:endParaRPr sz="1200" i="1" dirty="0">
              <a:solidFill>
                <a:srgbClr val="BFBFBF"/>
              </a:solidFill>
            </a:endParaRPr>
          </a:p>
        </p:txBody>
      </p:sp>
      <p:sp>
        <p:nvSpPr>
          <p:cNvPr id="3152" name="Google Shape;3152;p167"/>
          <p:cNvSpPr txBox="1"/>
          <p:nvPr/>
        </p:nvSpPr>
        <p:spPr>
          <a:xfrm>
            <a:off x="2525166" y="2057400"/>
            <a:ext cx="5933100" cy="1379865"/>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7F7F7F"/>
                </a:solidFill>
              </a:rPr>
              <a:t>Welche</a:t>
            </a:r>
            <a:r>
              <a:rPr lang="en-US" sz="1200" i="1" dirty="0">
                <a:solidFill>
                  <a:srgbClr val="7F7F7F"/>
                </a:solidFill>
              </a:rPr>
              <a:t> </a:t>
            </a:r>
            <a:r>
              <a:rPr lang="en-US" sz="1200" i="1" dirty="0" err="1">
                <a:solidFill>
                  <a:srgbClr val="7F7F7F"/>
                </a:solidFill>
              </a:rPr>
              <a:t>Auswirkung</a:t>
            </a:r>
            <a:r>
              <a:rPr lang="en-US" sz="1200" i="1" dirty="0">
                <a:solidFill>
                  <a:srgbClr val="7F7F7F"/>
                </a:solidFill>
              </a:rPr>
              <a:t> hat</a:t>
            </a:r>
            <a:r>
              <a:rPr lang="en-US" sz="1200" i="1" dirty="0">
                <a:solidFill>
                  <a:srgbClr val="7F7F7F"/>
                </a:solidFill>
                <a:latin typeface="Arial"/>
                <a:ea typeface="Arial"/>
                <a:cs typeface="Arial"/>
                <a:sym typeface="Arial"/>
              </a:rPr>
              <a:t> die </a:t>
            </a:r>
            <a:r>
              <a:rPr lang="en-US" sz="1200" i="1" dirty="0" err="1">
                <a:solidFill>
                  <a:srgbClr val="7F7F7F"/>
                </a:solidFill>
                <a:latin typeface="Arial"/>
                <a:ea typeface="Arial"/>
                <a:cs typeface="Arial"/>
                <a:sym typeface="Arial"/>
              </a:rPr>
              <a:t>Aktivierung</a:t>
            </a:r>
            <a:r>
              <a:rPr lang="en-US" sz="1200" i="1" dirty="0">
                <a:solidFill>
                  <a:srgbClr val="7F7F7F"/>
                </a:solidFill>
                <a:latin typeface="Arial"/>
                <a:ea typeface="Arial"/>
                <a:cs typeface="Arial"/>
                <a:sym typeface="Arial"/>
              </a:rPr>
              <a:t> der </a:t>
            </a:r>
            <a:r>
              <a:rPr lang="en-US" sz="1200" i="1" dirty="0" err="1">
                <a:solidFill>
                  <a:srgbClr val="7F7F7F"/>
                </a:solidFill>
              </a:rPr>
              <a:t>jeweiligen</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Subtypen</a:t>
            </a:r>
            <a:r>
              <a:rPr lang="en-US" sz="1200" i="1" dirty="0">
                <a:solidFill>
                  <a:srgbClr val="7F7F7F"/>
                </a:solidFill>
                <a:latin typeface="Arial"/>
                <a:ea typeface="Arial"/>
                <a:cs typeface="Arial"/>
                <a:sym typeface="Arial"/>
              </a:rPr>
              <a:t> </a:t>
            </a:r>
            <a:r>
              <a:rPr lang="en-US" sz="1200" i="1" dirty="0">
                <a:solidFill>
                  <a:srgbClr val="7F7F7F"/>
                </a:solidFill>
              </a:rPr>
              <a:t>auf das Auge?</a:t>
            </a:r>
            <a:endParaRPr dirty="0"/>
          </a:p>
          <a:p>
            <a:pPr marL="0" marR="0" lvl="0" indent="0" algn="l" rtl="0">
              <a:spcBef>
                <a:spcPts val="0"/>
              </a:spcBef>
              <a:spcAft>
                <a:spcPts val="0"/>
              </a:spcAft>
              <a:buNone/>
            </a:pPr>
            <a:r>
              <a:rPr lang="en-US" sz="1200" b="1" dirty="0">
                <a:solidFill>
                  <a:srgbClr val="7F7F7F"/>
                </a:solidFill>
                <a:latin typeface="Noto Sans Symbols"/>
                <a:ea typeface="Noto Sans Symbols"/>
                <a:cs typeface="Noto Sans Symbols"/>
                <a:sym typeface="Noto Sans Symbols"/>
              </a:rPr>
              <a:t>α</a:t>
            </a:r>
            <a:r>
              <a:rPr lang="en-US" sz="1200" b="1" baseline="-25000" dirty="0">
                <a:solidFill>
                  <a:srgbClr val="7F7F7F"/>
                </a:solidFill>
                <a:latin typeface="Arial"/>
                <a:ea typeface="Arial"/>
                <a:cs typeface="Arial"/>
                <a:sym typeface="Arial"/>
              </a:rPr>
              <a:t>1</a:t>
            </a:r>
            <a:r>
              <a:rPr lang="en-US" sz="1200" b="1" dirty="0">
                <a:solidFill>
                  <a:srgbClr val="7F7F7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a:t>
            </a:r>
            <a:r>
              <a:rPr lang="en-US" sz="1200" dirty="0" err="1">
                <a:solidFill>
                  <a:srgbClr val="7F7F7F"/>
                </a:solidFill>
                <a:latin typeface="Arial"/>
                <a:ea typeface="Arial"/>
                <a:cs typeface="Arial"/>
                <a:sym typeface="Arial"/>
              </a:rPr>
              <a:t>Vasokonstriktion</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a:t>
            </a:r>
            <a:r>
              <a:rPr lang="en-US" sz="1200" dirty="0" err="1">
                <a:solidFill>
                  <a:srgbClr val="7F7F7F"/>
                </a:solidFill>
                <a:latin typeface="Arial"/>
                <a:ea typeface="Arial"/>
                <a:cs typeface="Arial"/>
                <a:sym typeface="Arial"/>
              </a:rPr>
              <a:t>Pupillen</a:t>
            </a:r>
            <a:r>
              <a:rPr lang="en-US" sz="1200" dirty="0">
                <a:solidFill>
                  <a:srgbClr val="7F7F7F"/>
                </a:solidFill>
                <a:latin typeface="Arial"/>
                <a:ea typeface="Arial"/>
                <a:cs typeface="Arial"/>
                <a:sym typeface="Arial"/>
              </a:rPr>
              <a:t>-Mydriasis</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a:t>
            </a:r>
            <a:r>
              <a:rPr lang="en-US" sz="1200" dirty="0" err="1">
                <a:solidFill>
                  <a:srgbClr val="7F7F7F"/>
                </a:solidFill>
                <a:latin typeface="Arial"/>
                <a:ea typeface="Arial"/>
                <a:cs typeface="Arial"/>
                <a:sym typeface="Arial"/>
              </a:rPr>
              <a:t>Lidretraktion</a:t>
            </a:r>
            <a:endParaRPr dirty="0"/>
          </a:p>
          <a:p>
            <a:pPr marL="0" marR="0" lvl="0" indent="0" algn="l" rtl="0">
              <a:spcBef>
                <a:spcPts val="0"/>
              </a:spcBef>
              <a:spcAft>
                <a:spcPts val="0"/>
              </a:spcAft>
              <a:buNone/>
            </a:pPr>
            <a:r>
              <a:rPr lang="en-US" sz="1200" b="1" dirty="0">
                <a:solidFill>
                  <a:srgbClr val="0000FF"/>
                </a:solidFill>
                <a:latin typeface="Noto Sans Symbols"/>
                <a:ea typeface="Noto Sans Symbols"/>
                <a:cs typeface="Noto Sans Symbols"/>
                <a:sym typeface="Noto Sans Symbols"/>
              </a:rPr>
              <a:t>α</a:t>
            </a:r>
            <a:r>
              <a:rPr lang="en-US" sz="1200" b="1" baseline="-25000" dirty="0">
                <a:solidFill>
                  <a:srgbClr val="0000FF"/>
                </a:solidFill>
                <a:latin typeface="Arial"/>
                <a:ea typeface="Arial"/>
                <a:cs typeface="Arial"/>
                <a:sym typeface="Arial"/>
              </a:rPr>
              <a:t>2</a:t>
            </a:r>
            <a:r>
              <a:rPr lang="en-US" sz="1200" b="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Reduzierter</a:t>
            </a:r>
            <a:r>
              <a:rPr lang="en-US" sz="1200" dirty="0">
                <a:solidFill>
                  <a:srgbClr val="0000FF"/>
                </a:solidFill>
                <a:latin typeface="Arial"/>
                <a:ea typeface="Arial"/>
                <a:cs typeface="Arial"/>
                <a:sym typeface="Arial"/>
              </a:rPr>
              <a:t> </a:t>
            </a:r>
            <a:r>
              <a:rPr lang="en-US" sz="1200" dirty="0">
                <a:solidFill>
                  <a:srgbClr val="0000FF"/>
                </a:solidFill>
              </a:rPr>
              <a:t>IOD</a:t>
            </a:r>
            <a:r>
              <a:rPr lang="en-US" sz="1200" dirty="0">
                <a:solidFill>
                  <a:srgbClr val="0000FF"/>
                </a:solidFill>
                <a:latin typeface="Arial"/>
                <a:ea typeface="Arial"/>
                <a:cs typeface="Arial"/>
                <a:sym typeface="Arial"/>
              </a:rPr>
              <a:t> </a:t>
            </a:r>
            <a:r>
              <a:rPr lang="en-US" sz="1200" b="1" dirty="0">
                <a:solidFill>
                  <a:srgbClr val="0000FF"/>
                </a:solidFill>
                <a:latin typeface="Caveat"/>
                <a:ea typeface="Caveat"/>
                <a:cs typeface="Caveat"/>
                <a:sym typeface="Caveat"/>
              </a:rPr>
              <a:t>und „</a:t>
            </a:r>
            <a:r>
              <a:rPr lang="en-US" sz="1600" b="1" dirty="0" err="1">
                <a:solidFill>
                  <a:srgbClr val="0000FF"/>
                </a:solidFill>
                <a:latin typeface="Caveat"/>
                <a:ea typeface="Caveat"/>
                <a:cs typeface="Caveat"/>
                <a:sym typeface="Caveat"/>
              </a:rPr>
              <a:t>Neuroprotektion</a:t>
            </a:r>
            <a:r>
              <a:rPr lang="en-US" sz="1200" b="1" dirty="0">
                <a:solidFill>
                  <a:srgbClr val="0000FF"/>
                </a:solidFill>
                <a:latin typeface="Caveat"/>
                <a:ea typeface="Caveat"/>
                <a:cs typeface="Caveat"/>
                <a:sym typeface="Caveat"/>
              </a:rPr>
              <a:t>“?</a:t>
            </a:r>
            <a:endParaRPr sz="1400" dirty="0">
              <a:solidFill>
                <a:srgbClr val="0000FF"/>
              </a:solidFill>
              <a:latin typeface="Arial"/>
              <a:ea typeface="Arial"/>
              <a:cs typeface="Arial"/>
              <a:sym typeface="Arial"/>
            </a:endParaRPr>
          </a:p>
        </p:txBody>
      </p:sp>
      <p:sp>
        <p:nvSpPr>
          <p:cNvPr id="3153" name="Google Shape;3153;p167"/>
          <p:cNvSpPr txBox="1"/>
          <p:nvPr/>
        </p:nvSpPr>
        <p:spPr>
          <a:xfrm>
            <a:off x="944090" y="1984700"/>
            <a:ext cx="7742700" cy="579900"/>
          </a:xfrm>
          <a:prstGeom prst="rect">
            <a:avLst/>
          </a:prstGeom>
          <a:solidFill>
            <a:schemeClr val="dk1"/>
          </a:solidFill>
          <a:ln>
            <a:noFill/>
          </a:ln>
        </p:spPr>
        <p:txBody>
          <a:bodyPr spcFirstLastPara="1" wrap="square" lIns="25400" tIns="12700" rIns="25400" bIns="12700" anchor="t" anchorCtr="0">
            <a:spAutoFit/>
          </a:bodyPr>
          <a:lstStyle/>
          <a:p>
            <a:pPr lvl="0"/>
            <a:r>
              <a:rPr lang="en-US" sz="1200" dirty="0" err="1">
                <a:solidFill>
                  <a:schemeClr val="lt1"/>
                </a:solidFill>
              </a:rPr>
              <a:t>Hinweis</a:t>
            </a:r>
            <a:r>
              <a:rPr lang="en-US" sz="1200" dirty="0">
                <a:solidFill>
                  <a:schemeClr val="lt1"/>
                </a:solidFill>
              </a:rPr>
              <a:t>: </a:t>
            </a:r>
            <a:r>
              <a:rPr lang="en-US" sz="1200" dirty="0" err="1">
                <a:solidFill>
                  <a:schemeClr val="lt1"/>
                </a:solidFill>
              </a:rPr>
              <a:t>Im</a:t>
            </a:r>
            <a:r>
              <a:rPr lang="en-US" sz="1200" dirty="0">
                <a:solidFill>
                  <a:schemeClr val="lt1"/>
                </a:solidFill>
              </a:rPr>
              <a:t> </a:t>
            </a:r>
            <a:r>
              <a:rPr lang="en-US" sz="1200" i="1" dirty="0">
                <a:solidFill>
                  <a:schemeClr val="lt1"/>
                </a:solidFill>
              </a:rPr>
              <a:t>Glaucoma</a:t>
            </a:r>
            <a:r>
              <a:rPr lang="en-US" sz="1200" dirty="0">
                <a:solidFill>
                  <a:schemeClr val="lt1"/>
                </a:solidFill>
              </a:rPr>
              <a:t>-</a:t>
            </a:r>
            <a:r>
              <a:rPr lang="en-US" sz="1200" dirty="0" err="1">
                <a:solidFill>
                  <a:schemeClr val="lt1"/>
                </a:solidFill>
              </a:rPr>
              <a:t>Lehrbuch</a:t>
            </a:r>
            <a:r>
              <a:rPr lang="en-US" sz="1200" dirty="0">
                <a:solidFill>
                  <a:schemeClr val="lt1"/>
                </a:solidFill>
              </a:rPr>
              <a:t> </a:t>
            </a:r>
            <a:r>
              <a:rPr lang="en-US" sz="1200" dirty="0" err="1">
                <a:solidFill>
                  <a:schemeClr val="lt1"/>
                </a:solidFill>
              </a:rPr>
              <a:t>wird</a:t>
            </a:r>
            <a:r>
              <a:rPr lang="en-US" sz="1200" dirty="0">
                <a:solidFill>
                  <a:schemeClr val="lt1"/>
                </a:solidFill>
              </a:rPr>
              <a:t> die </a:t>
            </a:r>
            <a:r>
              <a:rPr lang="en-US" sz="1200" dirty="0" err="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52"/>
                  </a:ext>
                </a:extLst>
              </a:rPr>
              <a:t>Neuroprotektion</a:t>
            </a:r>
            <a:r>
              <a:rPr lang="en-US" sz="1200" dirty="0">
                <a:solidFill>
                  <a:schemeClr val="lt1"/>
                </a:solidFill>
              </a:rPr>
              <a:t> </a:t>
            </a:r>
            <a:r>
              <a:rPr lang="en-US" sz="1200" dirty="0" err="1">
                <a:solidFill>
                  <a:schemeClr val="lt1"/>
                </a:solidFill>
              </a:rPr>
              <a:t>als</a:t>
            </a:r>
            <a:r>
              <a:rPr lang="en-US" sz="1200" dirty="0">
                <a:solidFill>
                  <a:schemeClr val="lt1"/>
                </a:solidFill>
              </a:rPr>
              <a:t> </a:t>
            </a:r>
            <a:r>
              <a:rPr lang="en-US" sz="1200" dirty="0" err="1">
                <a:solidFill>
                  <a:schemeClr val="lt1"/>
                </a:solidFill>
              </a:rPr>
              <a:t>ein</a:t>
            </a:r>
            <a:r>
              <a:rPr lang="en-US" sz="1200" dirty="0">
                <a:solidFill>
                  <a:schemeClr val="lt1"/>
                </a:solidFill>
              </a:rPr>
              <a:t> </a:t>
            </a:r>
            <a:r>
              <a:rPr lang="en-US" sz="1200" dirty="0" err="1">
                <a:solidFill>
                  <a:schemeClr val="lt1"/>
                </a:solidFill>
              </a:rPr>
              <a:t>weiterer</a:t>
            </a:r>
            <a:r>
              <a:rPr lang="en-US" sz="1200" dirty="0">
                <a:solidFill>
                  <a:schemeClr val="lt1"/>
                </a:solidFill>
              </a:rPr>
              <a:t> </a:t>
            </a:r>
            <a:r>
              <a:rPr lang="en-US" sz="1200" dirty="0" err="1">
                <a:solidFill>
                  <a:schemeClr val="lt1"/>
                </a:solidFill>
              </a:rPr>
              <a:t>möglicher</a:t>
            </a:r>
            <a:r>
              <a:rPr lang="en-US" sz="1200" dirty="0">
                <a:solidFill>
                  <a:schemeClr val="lt1"/>
                </a:solidFill>
              </a:rPr>
              <a:t> </a:t>
            </a:r>
            <a:r>
              <a:rPr lang="en-US" sz="1200" dirty="0" err="1">
                <a:solidFill>
                  <a:schemeClr val="lt1"/>
                </a:solidFill>
              </a:rPr>
              <a:t>Effekt</a:t>
            </a:r>
            <a:r>
              <a:rPr lang="en-US" sz="1200" dirty="0">
                <a:solidFill>
                  <a:schemeClr val="lt1"/>
                </a:solidFill>
              </a:rPr>
              <a:t> der α₂-</a:t>
            </a:r>
            <a:r>
              <a:rPr lang="en-US" sz="1200" dirty="0" err="1">
                <a:solidFill>
                  <a:schemeClr val="lt1"/>
                </a:solidFill>
              </a:rPr>
              <a:t>Rezeptor-Aktivierung</a:t>
            </a:r>
            <a:r>
              <a:rPr lang="en-US" sz="1200" dirty="0">
                <a:solidFill>
                  <a:schemeClr val="lt1"/>
                </a:solidFill>
              </a:rPr>
              <a:t> </a:t>
            </a:r>
            <a:r>
              <a:rPr lang="en-US" sz="1200" dirty="0" err="1">
                <a:solidFill>
                  <a:schemeClr val="lt1"/>
                </a:solidFill>
              </a:rPr>
              <a:t>beschrieben</a:t>
            </a:r>
            <a:r>
              <a:rPr lang="en-US" sz="1200" dirty="0">
                <a:solidFill>
                  <a:schemeClr val="lt1"/>
                </a:solidFill>
              </a:rPr>
              <a:t>. </a:t>
            </a:r>
            <a:r>
              <a:rPr lang="en-US" sz="1200" dirty="0">
                <a:solidFill>
                  <a:srgbClr val="FFFF00"/>
                </a:solidFill>
                <a:latin typeface="Arial"/>
                <a:ea typeface="Arial"/>
                <a:cs typeface="Arial"/>
                <a:sym typeface="Arial"/>
              </a:rPr>
              <a:t>Allerdings </a:t>
            </a:r>
            <a:r>
              <a:rPr lang="en-US" sz="1200" dirty="0" err="1">
                <a:solidFill>
                  <a:srgbClr val="FFFF00"/>
                </a:solidFill>
                <a:latin typeface="Arial"/>
                <a:ea typeface="Arial"/>
                <a:cs typeface="Arial"/>
                <a:sym typeface="Arial"/>
              </a:rPr>
              <a:t>wird</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diese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Behauptung</a:t>
            </a:r>
            <a:r>
              <a:rPr lang="en-US" sz="1200" dirty="0">
                <a:solidFill>
                  <a:srgbClr val="FFFF00"/>
                </a:solidFill>
                <a:latin typeface="Arial"/>
                <a:ea typeface="Arial"/>
                <a:cs typeface="Arial"/>
                <a:sym typeface="Arial"/>
              </a:rPr>
              <a:t> </a:t>
            </a:r>
            <a:r>
              <a:rPr lang="en-US" sz="1200" dirty="0" err="1">
                <a:solidFill>
                  <a:srgbClr val="FFFF00"/>
                </a:solidFill>
              </a:rPr>
              <a:t>weder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näher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erläutert</a:t>
            </a:r>
            <a:r>
              <a:rPr lang="en-US" sz="1200" dirty="0">
                <a:solidFill>
                  <a:srgbClr val="FFFF00"/>
                </a:solidFill>
              </a:rPr>
              <a: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noch</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wird</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erklärt</a:t>
            </a:r>
            <a:r>
              <a:rPr lang="en-US" sz="1200" dirty="0">
                <a:solidFill>
                  <a:srgbClr val="FFFF00"/>
                </a:solidFill>
                <a:latin typeface="Arial"/>
                <a:ea typeface="Arial"/>
                <a:cs typeface="Arial"/>
                <a:sym typeface="Arial"/>
              </a:rPr>
              <a:t>, was </a:t>
            </a:r>
            <a:r>
              <a:rPr lang="en-US" sz="1200" dirty="0" err="1">
                <a:solidFill>
                  <a:srgbClr val="FFFF00"/>
                </a:solidFill>
                <a:latin typeface="Arial"/>
                <a:ea typeface="Arial"/>
                <a:cs typeface="Arial"/>
                <a:sym typeface="Arial"/>
              </a:rPr>
              <a:t>unter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Neuroprotektion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zu</a:t>
            </a:r>
            <a:r>
              <a:rPr lang="en-US" sz="1200" dirty="0">
                <a:solidFill>
                  <a:srgbClr val="FFFF00"/>
                </a:solidFill>
                <a:latin typeface="Arial"/>
                <a:ea typeface="Arial"/>
                <a:cs typeface="Arial"/>
                <a:sym typeface="Arial"/>
              </a:rPr>
              <a:t> verstehen </a:t>
            </a:r>
            <a:r>
              <a:rPr lang="en-US" sz="1200" dirty="0" err="1">
                <a:solidFill>
                  <a:srgbClr val="FFFF00"/>
                </a:solidFill>
                <a:latin typeface="Arial"/>
                <a:ea typeface="Arial"/>
                <a:cs typeface="Arial"/>
                <a:sym typeface="Arial"/>
              </a:rPr>
              <a:t>ist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tatsächlich</a:t>
            </a:r>
            <a:r>
              <a:rPr lang="en-US" sz="1200" dirty="0">
                <a:solidFill>
                  <a:srgbClr val="FFFF00"/>
                </a:solidFill>
                <a:latin typeface="Arial"/>
                <a:ea typeface="Arial"/>
                <a:cs typeface="Arial"/>
                <a:sym typeface="Arial"/>
              </a:rPr>
              <a:t> </a:t>
            </a:r>
            <a:r>
              <a:rPr lang="en-US" sz="1200" dirty="0" err="1">
                <a:solidFill>
                  <a:srgbClr val="FFFF00"/>
                </a:solidFill>
              </a:rPr>
              <a:t>wird</a:t>
            </a:r>
            <a:r>
              <a:rPr lang="en-US" sz="1200" dirty="0">
                <a:solidFill>
                  <a:srgbClr val="FFFF00"/>
                </a:solidFill>
              </a:rPr>
              <a:t> </a:t>
            </a:r>
            <a:r>
              <a:rPr lang="en-US" sz="1200" dirty="0" err="1">
                <a:solidFill>
                  <a:srgbClr val="FFFF00"/>
                </a:solidFill>
                <a:latin typeface="Arial"/>
                <a:ea typeface="Arial"/>
                <a:cs typeface="Arial"/>
                <a:sym typeface="Arial"/>
              </a:rPr>
              <a:t>d</a:t>
            </a:r>
            <a:r>
              <a:rPr lang="en-US" sz="1200" dirty="0" err="1">
                <a:solidFill>
                  <a:srgbClr val="FFFF00"/>
                </a:solidFill>
              </a:rPr>
              <a:t>ieser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Begriff</a:t>
            </a:r>
            <a:r>
              <a:rPr lang="en-US" sz="1200" dirty="0">
                <a:solidFill>
                  <a:srgbClr val="FFFF00"/>
                </a:solidFill>
                <a:latin typeface="Arial"/>
                <a:ea typeface="Arial"/>
                <a:cs typeface="Arial"/>
                <a:sym typeface="Arial"/>
              </a:rPr>
              <a:t> nicht </a:t>
            </a:r>
            <a:r>
              <a:rPr lang="en-US" sz="1200" dirty="0" err="1">
                <a:solidFill>
                  <a:srgbClr val="FFFF00"/>
                </a:solidFill>
                <a:latin typeface="Arial"/>
                <a:ea typeface="Arial"/>
                <a:cs typeface="Arial"/>
                <a:sym typeface="Arial"/>
              </a:rPr>
              <a:t>einmal</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5"/>
                  </a:ext>
                </a:extLst>
              </a:rPr>
              <a:t>im</a:t>
            </a:r>
            <a:r>
              <a:rPr lang="en-US" sz="1200" dirty="0">
                <a:solidFill>
                  <a:srgbClr val="FFFF00"/>
                </a:solidFill>
                <a:latin typeface="Arial"/>
                <a:ea typeface="Arial"/>
                <a:cs typeface="Arial"/>
                <a:sym typeface="Arial"/>
              </a:rPr>
              <a:t> Index </a:t>
            </a:r>
            <a:r>
              <a:rPr lang="en-US" sz="1200" dirty="0" err="1">
                <a:solidFill>
                  <a:srgbClr val="FFFF00"/>
                </a:solidFill>
              </a:rPr>
              <a:t>gelistet</a:t>
            </a:r>
            <a:r>
              <a:rPr lang="en-US" sz="1200" dirty="0">
                <a:solidFill>
                  <a:srgbClr val="FFFF00"/>
                </a:solidFill>
                <a:latin typeface="Arial"/>
                <a:ea typeface="Arial"/>
                <a:cs typeface="Arial"/>
                <a:sym typeface="Arial"/>
              </a:rPr>
              <a:t>).</a:t>
            </a:r>
            <a:endParaRPr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3157"/>
        <p:cNvGrpSpPr/>
        <p:nvPr/>
      </p:nvGrpSpPr>
      <p:grpSpPr>
        <a:xfrm>
          <a:off x="0" y="0"/>
          <a:ext cx="0" cy="0"/>
          <a:chOff x="0" y="0"/>
          <a:chExt cx="0" cy="0"/>
        </a:xfrm>
      </p:grpSpPr>
      <p:sp>
        <p:nvSpPr>
          <p:cNvPr id="3158" name="Google Shape;3158;p16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159" name="Google Shape;3159;p16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60" name="Google Shape;3160;p16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61" name="Google Shape;3161;p16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151</a:t>
            </a:fld>
            <a:endParaRPr sz="1000">
              <a:solidFill>
                <a:schemeClr val="dk1"/>
              </a:solidFill>
              <a:latin typeface="Arial"/>
              <a:ea typeface="Arial"/>
              <a:cs typeface="Arial"/>
              <a:sym typeface="Arial"/>
            </a:endParaRPr>
          </a:p>
        </p:txBody>
      </p:sp>
      <p:sp>
        <p:nvSpPr>
          <p:cNvPr id="3162" name="Google Shape;3162;p168"/>
          <p:cNvSpPr txBox="1"/>
          <p:nvPr/>
        </p:nvSpPr>
        <p:spPr>
          <a:xfrm>
            <a:off x="3505200" y="2846082"/>
            <a:ext cx="5410200" cy="1632242"/>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8"/>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9"/>
                  </a:ext>
                </a:extLst>
              </a:rPr>
              <a:t>2</a:t>
            </a:r>
            <a:endParaRPr sz="1200" i="1" dirty="0">
              <a:solidFill>
                <a:schemeClr val="dk1"/>
              </a:solidFill>
            </a:endParaRPr>
          </a:p>
          <a:p>
            <a:pPr marL="0" marR="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Was </a:t>
            </a:r>
            <a:r>
              <a:rPr lang="en-US" sz="1200" i="1" dirty="0" err="1">
                <a:solidFill>
                  <a:schemeClr val="dk1"/>
                </a:solidFill>
              </a:rPr>
              <a:t>bedeutet</a:t>
            </a:r>
            <a:r>
              <a:rPr lang="en-US" sz="1200" i="1" dirty="0">
                <a:solidFill>
                  <a:schemeClr val="dk1"/>
                </a:solidFill>
              </a:rPr>
              <a:t> es, </a:t>
            </a:r>
            <a:r>
              <a:rPr lang="en-US" sz="1200" i="1" dirty="0" err="1">
                <a:solidFill>
                  <a:schemeClr val="dk1"/>
                </a:solidFill>
              </a:rPr>
              <a:t>dass</a:t>
            </a:r>
            <a:r>
              <a:rPr lang="en-US" sz="1200" i="1" dirty="0">
                <a:solidFill>
                  <a:schemeClr val="dk1"/>
                </a:solidFill>
              </a:rPr>
              <a:t> die </a:t>
            </a:r>
            <a:r>
              <a:rPr lang="en-US" sz="1200" i="1" dirty="0" err="1">
                <a:solidFill>
                  <a:schemeClr val="dk1"/>
                </a:solidFill>
              </a:rPr>
              <a:t>selektiven</a:t>
            </a:r>
            <a:r>
              <a:rPr lang="en-US" sz="1200" i="1" dirty="0">
                <a:solidFill>
                  <a:schemeClr val="dk1"/>
                </a:solidFill>
              </a:rPr>
              <a:t> alpha-</a:t>
            </a:r>
            <a:r>
              <a:rPr lang="en-US" sz="1200" i="1" dirty="0" err="1">
                <a:solidFill>
                  <a:schemeClr val="dk1"/>
                </a:solidFill>
              </a:rPr>
              <a:t>Agonisten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0"/>
                  </a:ext>
                </a:extLst>
              </a:rPr>
              <a:t>selektiv</a:t>
            </a:r>
            <a:r>
              <a:rPr lang="en-US" sz="1200" i="1" dirty="0">
                <a:solidFill>
                  <a:schemeClr val="dk1"/>
                </a:solidFill>
              </a:rPr>
              <a:t>” </a:t>
            </a:r>
            <a:r>
              <a:rPr lang="en-US" sz="1200" i="1" dirty="0" err="1">
                <a:solidFill>
                  <a:schemeClr val="dk1"/>
                </a:solidFill>
              </a:rPr>
              <a:t>sind</a:t>
            </a:r>
            <a:r>
              <a:rPr lang="en-US" sz="1200" i="1" dirty="0">
                <a:solidFill>
                  <a:schemeClr val="dk1"/>
                </a:solidFill>
              </a:rPr>
              <a:t>? Was </a:t>
            </a:r>
            <a:r>
              <a:rPr lang="en-US" sz="1200" i="1" dirty="0" err="1">
                <a:solidFill>
                  <a:schemeClr val="dk1"/>
                </a:solidFill>
              </a:rPr>
              <a:t>genau</a:t>
            </a:r>
            <a:r>
              <a:rPr lang="en-US" sz="1200" i="1" dirty="0">
                <a:solidFill>
                  <a:schemeClr val="dk1"/>
                </a:solidFill>
              </a:rPr>
              <a:t> ‚</a:t>
            </a:r>
            <a:r>
              <a:rPr lang="en-US" sz="1200" i="1" dirty="0" err="1">
                <a:solidFill>
                  <a:schemeClr val="dk1"/>
                </a:solidFill>
              </a:rPr>
              <a:t>selektieren</a:t>
            </a:r>
            <a:r>
              <a:rPr lang="en-US" sz="1200" i="1" dirty="0">
                <a:solidFill>
                  <a:schemeClr val="dk1"/>
                </a:solidFill>
              </a:rPr>
              <a:t>‘ </a:t>
            </a:r>
            <a:r>
              <a:rPr lang="en-US" sz="1200" i="1" dirty="0" err="1">
                <a:solidFill>
                  <a:schemeClr val="dk1"/>
                </a:solidFill>
              </a:rPr>
              <a:t>sie</a:t>
            </a:r>
            <a:r>
              <a:rPr lang="en-US" sz="1200" i="1" dirty="0">
                <a:solidFill>
                  <a:schemeClr val="dk1"/>
                </a:solidFill>
              </a:rPr>
              <a:t>?</a:t>
            </a:r>
            <a:endParaRPr sz="1600" dirty="0">
              <a:solidFill>
                <a:srgbClr val="0000FF"/>
              </a:solidFill>
              <a:latin typeface="Arial"/>
              <a:ea typeface="Arial"/>
              <a:cs typeface="Arial"/>
              <a:sym typeface="Aria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3166"/>
        <p:cNvGrpSpPr/>
        <p:nvPr/>
      </p:nvGrpSpPr>
      <p:grpSpPr>
        <a:xfrm>
          <a:off x="0" y="0"/>
          <a:ext cx="0" cy="0"/>
          <a:chOff x="0" y="0"/>
          <a:chExt cx="0" cy="0"/>
        </a:xfrm>
      </p:grpSpPr>
      <p:sp>
        <p:nvSpPr>
          <p:cNvPr id="3167" name="Google Shape;3167;p16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168" name="Google Shape;3168;p16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69" name="Google Shape;3169;p16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70" name="Google Shape;3170;p16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152</a:t>
            </a:fld>
            <a:endParaRPr sz="1000">
              <a:solidFill>
                <a:schemeClr val="dk1"/>
              </a:solidFill>
              <a:latin typeface="Arial"/>
              <a:ea typeface="Arial"/>
              <a:cs typeface="Arial"/>
              <a:sym typeface="Arial"/>
            </a:endParaRPr>
          </a:p>
        </p:txBody>
      </p:sp>
      <p:sp>
        <p:nvSpPr>
          <p:cNvPr id="3171" name="Google Shape;3171;p169"/>
          <p:cNvSpPr txBox="1"/>
          <p:nvPr/>
        </p:nvSpPr>
        <p:spPr>
          <a:xfrm>
            <a:off x="3505200" y="2846082"/>
            <a:ext cx="5410200" cy="1798441"/>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3"/>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4"/>
                  </a:ext>
                </a:extLst>
              </a:rPr>
              <a:t>2</a:t>
            </a:r>
            <a:endParaRPr sz="1200" i="1"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Was </a:t>
            </a:r>
            <a:r>
              <a:rPr lang="en-US" sz="1200" i="1" dirty="0" err="1">
                <a:solidFill>
                  <a:schemeClr val="dk1"/>
                </a:solidFill>
              </a:rPr>
              <a:t>bedeutet</a:t>
            </a:r>
            <a:r>
              <a:rPr lang="en-US" sz="1200" i="1" dirty="0">
                <a:solidFill>
                  <a:schemeClr val="dk1"/>
                </a:solidFill>
              </a:rPr>
              <a:t> es, </a:t>
            </a:r>
            <a:r>
              <a:rPr lang="en-US" sz="1200" i="1" dirty="0" err="1">
                <a:solidFill>
                  <a:schemeClr val="dk1"/>
                </a:solidFill>
              </a:rPr>
              <a:t>dass</a:t>
            </a:r>
            <a:r>
              <a:rPr lang="en-US" sz="1200" i="1" dirty="0">
                <a:solidFill>
                  <a:schemeClr val="dk1"/>
                </a:solidFill>
              </a:rPr>
              <a:t> die </a:t>
            </a:r>
            <a:r>
              <a:rPr lang="en-US" sz="1200" i="1" dirty="0" err="1">
                <a:solidFill>
                  <a:schemeClr val="dk1"/>
                </a:solidFill>
              </a:rPr>
              <a:t>selektiven</a:t>
            </a:r>
            <a:r>
              <a:rPr lang="en-US" sz="1200" i="1" dirty="0">
                <a:solidFill>
                  <a:schemeClr val="dk1"/>
                </a:solidFill>
              </a:rPr>
              <a:t> alpha-</a:t>
            </a:r>
            <a:r>
              <a:rPr lang="en-US" sz="1200" i="1" dirty="0" err="1">
                <a:solidFill>
                  <a:schemeClr val="dk1"/>
                </a:solidFill>
              </a:rPr>
              <a:t>Agonisten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5"/>
                  </a:ext>
                </a:extLst>
              </a:rPr>
              <a:t>selektiv</a:t>
            </a:r>
            <a:r>
              <a:rPr lang="en-US" sz="1200" i="1" dirty="0">
                <a:solidFill>
                  <a:schemeClr val="dk1"/>
                </a:solidFill>
              </a:rPr>
              <a:t>” </a:t>
            </a:r>
            <a:r>
              <a:rPr lang="en-US" sz="1200" i="1" dirty="0" err="1">
                <a:solidFill>
                  <a:schemeClr val="dk1"/>
                </a:solidFill>
              </a:rPr>
              <a:t>sind</a:t>
            </a:r>
            <a:r>
              <a:rPr lang="en-US" sz="1200" i="1" dirty="0">
                <a:solidFill>
                  <a:schemeClr val="dk1"/>
                </a:solidFill>
              </a:rPr>
              <a:t>? Was </a:t>
            </a:r>
            <a:r>
              <a:rPr lang="en-US" sz="1200" i="1" dirty="0" err="1">
                <a:solidFill>
                  <a:schemeClr val="dk1"/>
                </a:solidFill>
              </a:rPr>
              <a:t>genau</a:t>
            </a:r>
            <a:r>
              <a:rPr lang="en-US" sz="1200" i="1" dirty="0">
                <a:solidFill>
                  <a:schemeClr val="dk1"/>
                </a:solidFill>
              </a:rPr>
              <a:t> ‚</a:t>
            </a:r>
            <a:r>
              <a:rPr lang="en-US" sz="1200" i="1" dirty="0" err="1">
                <a:solidFill>
                  <a:schemeClr val="dk1"/>
                </a:solidFill>
              </a:rPr>
              <a:t>selektieren</a:t>
            </a:r>
            <a:r>
              <a:rPr lang="en-US" sz="1200" i="1" dirty="0">
                <a:solidFill>
                  <a:schemeClr val="dk1"/>
                </a:solidFill>
              </a:rPr>
              <a:t>‘ </a:t>
            </a:r>
            <a:r>
              <a:rPr lang="en-US" sz="1200" i="1" dirty="0" err="1">
                <a:solidFill>
                  <a:schemeClr val="dk1"/>
                </a:solidFill>
              </a:rPr>
              <a:t>sie</a:t>
            </a:r>
            <a:r>
              <a:rPr lang="en-US" sz="1200" i="1" dirty="0">
                <a:solidFill>
                  <a:schemeClr val="dk1"/>
                </a:solidFill>
              </a:rPr>
              <a:t>?</a:t>
            </a:r>
            <a:endParaRPr sz="1200" i="1" dirty="0">
              <a:solidFill>
                <a:schemeClr val="dk1"/>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E</a:t>
            </a:r>
            <a:r>
              <a:rPr lang="en-US" sz="1200" dirty="0">
                <a:solidFill>
                  <a:srgbClr val="0000FF"/>
                </a:solidFill>
              </a:rPr>
              <a:t>s </a:t>
            </a:r>
            <a:r>
              <a:rPr lang="en-US" sz="1200" dirty="0" err="1">
                <a:solidFill>
                  <a:srgbClr val="0000FF"/>
                </a:solidFill>
              </a:rPr>
              <a:t>heißt</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aktivieren</a:t>
            </a:r>
            <a:r>
              <a:rPr lang="en-US" sz="1200" dirty="0">
                <a:solidFill>
                  <a:srgbClr val="0000FF"/>
                </a:solidFill>
              </a:rPr>
              <a:t> </a:t>
            </a:r>
            <a:r>
              <a:rPr lang="en-US" sz="1200" dirty="0" err="1">
                <a:solidFill>
                  <a:srgbClr val="0000FF"/>
                </a:solidFill>
              </a:rPr>
              <a:t>bevorzugt</a:t>
            </a:r>
            <a:r>
              <a:rPr lang="en-US" sz="1200" dirty="0">
                <a:solidFill>
                  <a:srgbClr val="0000FF"/>
                </a:solidFill>
              </a:rPr>
              <a:t> α₂- und </a:t>
            </a:r>
            <a:r>
              <a:rPr lang="en-US" sz="1200" dirty="0" err="1">
                <a:solidFill>
                  <a:srgbClr val="0000FF"/>
                </a:solidFill>
              </a:rPr>
              <a:t>deutlich</a:t>
            </a:r>
            <a:r>
              <a:rPr lang="en-US" sz="1200" dirty="0">
                <a:solidFill>
                  <a:srgbClr val="0000FF"/>
                </a:solidFill>
              </a:rPr>
              <a:t> </a:t>
            </a:r>
            <a:r>
              <a:rPr lang="en-US" sz="1200" dirty="0" err="1">
                <a:solidFill>
                  <a:srgbClr val="0000FF"/>
                </a:solidFill>
              </a:rPr>
              <a:t>weniger</a:t>
            </a:r>
            <a:r>
              <a:rPr lang="en-US" sz="1200" dirty="0">
                <a:solidFill>
                  <a:srgbClr val="0000FF"/>
                </a:solidFill>
              </a:rPr>
              <a:t> α₁-</a:t>
            </a:r>
            <a:r>
              <a:rPr lang="en-US" sz="1200" dirty="0" err="1">
                <a:solidFill>
                  <a:srgbClr val="0000FF"/>
                </a:solidFill>
              </a:rPr>
              <a:t>Rezeptoren</a:t>
            </a:r>
            <a:r>
              <a:rPr lang="en-US" sz="1200" dirty="0">
                <a:solidFill>
                  <a:srgbClr val="0000FF"/>
                </a:solidFill>
              </a:rPr>
              <a:t>.</a:t>
            </a:r>
            <a:endParaRPr sz="1600" dirty="0">
              <a:solidFill>
                <a:srgbClr val="0000FF"/>
              </a:solidFill>
              <a:latin typeface="Arial"/>
              <a:ea typeface="Arial"/>
              <a:cs typeface="Arial"/>
              <a:sym typeface="Aria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3175"/>
        <p:cNvGrpSpPr/>
        <p:nvPr/>
      </p:nvGrpSpPr>
      <p:grpSpPr>
        <a:xfrm>
          <a:off x="0" y="0"/>
          <a:ext cx="0" cy="0"/>
          <a:chOff x="0" y="0"/>
          <a:chExt cx="0" cy="0"/>
        </a:xfrm>
      </p:grpSpPr>
      <p:sp>
        <p:nvSpPr>
          <p:cNvPr id="3176" name="Google Shape;3176;p17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177" name="Google Shape;3177;p17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78" name="Google Shape;3178;p17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79" name="Google Shape;3179;p17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153</a:t>
            </a:fld>
            <a:endParaRPr sz="1000">
              <a:solidFill>
                <a:schemeClr val="dk1"/>
              </a:solidFill>
              <a:latin typeface="Arial"/>
              <a:ea typeface="Arial"/>
              <a:cs typeface="Arial"/>
              <a:sym typeface="Arial"/>
            </a:endParaRPr>
          </a:p>
        </p:txBody>
      </p:sp>
      <p:sp>
        <p:nvSpPr>
          <p:cNvPr id="3180" name="Google Shape;3180;p170"/>
          <p:cNvSpPr txBox="1"/>
          <p:nvPr/>
        </p:nvSpPr>
        <p:spPr>
          <a:xfrm>
            <a:off x="3505200" y="2846082"/>
            <a:ext cx="5410200" cy="2352439"/>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8"/>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9"/>
                  </a:ext>
                </a:extLst>
              </a:rPr>
              <a:t>2</a:t>
            </a:r>
            <a:endParaRPr sz="1200" i="1"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Was </a:t>
            </a:r>
            <a:r>
              <a:rPr lang="en-US" sz="1200" i="1" dirty="0" err="1">
                <a:solidFill>
                  <a:schemeClr val="dk1"/>
                </a:solidFill>
              </a:rPr>
              <a:t>bedeutet</a:t>
            </a:r>
            <a:r>
              <a:rPr lang="en-US" sz="1200" i="1" dirty="0">
                <a:solidFill>
                  <a:schemeClr val="dk1"/>
                </a:solidFill>
              </a:rPr>
              <a:t> es, </a:t>
            </a:r>
            <a:r>
              <a:rPr lang="en-US" sz="1200" i="1" dirty="0" err="1">
                <a:solidFill>
                  <a:schemeClr val="dk1"/>
                </a:solidFill>
              </a:rPr>
              <a:t>dass</a:t>
            </a:r>
            <a:r>
              <a:rPr lang="en-US" sz="1200" i="1" dirty="0">
                <a:solidFill>
                  <a:schemeClr val="dk1"/>
                </a:solidFill>
              </a:rPr>
              <a:t> die </a:t>
            </a:r>
            <a:r>
              <a:rPr lang="en-US" sz="1200" i="1" dirty="0" err="1">
                <a:solidFill>
                  <a:schemeClr val="dk1"/>
                </a:solidFill>
              </a:rPr>
              <a:t>selektiven</a:t>
            </a:r>
            <a:r>
              <a:rPr lang="en-US" sz="1200" i="1" dirty="0">
                <a:solidFill>
                  <a:schemeClr val="dk1"/>
                </a:solidFill>
              </a:rPr>
              <a:t> alpha-</a:t>
            </a:r>
            <a:r>
              <a:rPr lang="en-US" sz="1200" i="1" dirty="0" err="1">
                <a:solidFill>
                  <a:schemeClr val="dk1"/>
                </a:solidFill>
              </a:rPr>
              <a:t>Agonisten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0"/>
                  </a:ext>
                </a:extLst>
              </a:rPr>
              <a:t>selektiv</a:t>
            </a:r>
            <a:r>
              <a:rPr lang="en-US" sz="1200" i="1" dirty="0">
                <a:solidFill>
                  <a:schemeClr val="dk1"/>
                </a:solidFill>
              </a:rPr>
              <a:t>” </a:t>
            </a:r>
            <a:r>
              <a:rPr lang="en-US" sz="1200" i="1" dirty="0" err="1">
                <a:solidFill>
                  <a:schemeClr val="dk1"/>
                </a:solidFill>
              </a:rPr>
              <a:t>sind</a:t>
            </a:r>
            <a:r>
              <a:rPr lang="en-US" sz="1200" i="1" dirty="0">
                <a:solidFill>
                  <a:schemeClr val="dk1"/>
                </a:solidFill>
              </a:rPr>
              <a:t>? Was </a:t>
            </a:r>
            <a:r>
              <a:rPr lang="en-US" sz="1200" i="1" dirty="0" err="1">
                <a:solidFill>
                  <a:schemeClr val="dk1"/>
                </a:solidFill>
              </a:rPr>
              <a:t>genau</a:t>
            </a:r>
            <a:r>
              <a:rPr lang="en-US" sz="1200" i="1" dirty="0">
                <a:solidFill>
                  <a:schemeClr val="dk1"/>
                </a:solidFill>
              </a:rPr>
              <a:t> ‚</a:t>
            </a:r>
            <a:r>
              <a:rPr lang="en-US" sz="1200" i="1" dirty="0" err="1">
                <a:solidFill>
                  <a:schemeClr val="dk1"/>
                </a:solidFill>
              </a:rPr>
              <a:t>selektieren</a:t>
            </a:r>
            <a:r>
              <a:rPr lang="en-US" sz="1200" i="1" dirty="0">
                <a:solidFill>
                  <a:schemeClr val="dk1"/>
                </a:solidFill>
              </a:rPr>
              <a:t>‘ </a:t>
            </a:r>
            <a:r>
              <a:rPr lang="en-US" sz="1200" i="1" dirty="0" err="1">
                <a:solidFill>
                  <a:schemeClr val="dk1"/>
                </a:solidFill>
              </a:rPr>
              <a:t>sie</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heißt</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aktivieren</a:t>
            </a:r>
            <a:r>
              <a:rPr lang="en-US" sz="1200" dirty="0">
                <a:solidFill>
                  <a:srgbClr val="0000FF"/>
                </a:solidFill>
              </a:rPr>
              <a:t> </a:t>
            </a:r>
            <a:r>
              <a:rPr lang="en-US" sz="1200" dirty="0" err="1">
                <a:solidFill>
                  <a:srgbClr val="0000FF"/>
                </a:solidFill>
              </a:rPr>
              <a:t>bevorzugt</a:t>
            </a:r>
            <a:r>
              <a:rPr lang="en-US" sz="1200" dirty="0">
                <a:solidFill>
                  <a:srgbClr val="0000FF"/>
                </a:solidFill>
              </a:rPr>
              <a:t> α₂- und </a:t>
            </a:r>
            <a:r>
              <a:rPr lang="en-US" sz="1200" dirty="0" err="1">
                <a:solidFill>
                  <a:srgbClr val="0000FF"/>
                </a:solidFill>
              </a:rPr>
              <a:t>deutlich</a:t>
            </a:r>
            <a:r>
              <a:rPr lang="en-US" sz="1200" dirty="0">
                <a:solidFill>
                  <a:srgbClr val="0000FF"/>
                </a:solidFill>
              </a:rPr>
              <a:t> </a:t>
            </a:r>
            <a:r>
              <a:rPr lang="en-US" sz="1200" dirty="0" err="1">
                <a:solidFill>
                  <a:srgbClr val="0000FF"/>
                </a:solidFill>
              </a:rPr>
              <a:t>weniger</a:t>
            </a:r>
            <a:r>
              <a:rPr lang="en-US" sz="1200" dirty="0">
                <a:solidFill>
                  <a:srgbClr val="0000FF"/>
                </a:solidFill>
              </a:rPr>
              <a:t> α₁-</a:t>
            </a:r>
            <a:r>
              <a:rPr lang="en-US" sz="1200" dirty="0" err="1">
                <a:solidFill>
                  <a:srgbClr val="0000FF"/>
                </a:solidFill>
              </a:rPr>
              <a:t>Rezeptoren</a:t>
            </a:r>
            <a:r>
              <a:rPr lang="en-US" sz="1200" dirty="0">
                <a:solidFill>
                  <a:srgbClr val="0000FF"/>
                </a:solidFill>
              </a:rPr>
              <a:t>.</a:t>
            </a:r>
            <a:endParaRPr sz="1200" i="1" dirty="0">
              <a:solidFill>
                <a:schemeClr val="dk1"/>
              </a:solidFill>
            </a:endParaRPr>
          </a:p>
          <a:p>
            <a:pPr marL="0" marR="0" lvl="0" indent="0" algn="l" rtl="0">
              <a:lnSpc>
                <a:spcPct val="90000"/>
              </a:lnSpc>
              <a:spcBef>
                <a:spcPts val="0"/>
              </a:spcBef>
              <a:spcAft>
                <a:spcPts val="0"/>
              </a:spcAft>
              <a:buClr>
                <a:schemeClr val="dk1"/>
              </a:buClr>
              <a:buSzPts val="1600"/>
              <a:buFont typeface="Noto Sans Symbols"/>
              <a:buNone/>
            </a:pPr>
            <a:endParaRPr sz="1600"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Einer der </a:t>
            </a:r>
            <a:r>
              <a:rPr lang="en-US" sz="1200" i="1" dirty="0" err="1">
                <a:solidFill>
                  <a:schemeClr val="dk1"/>
                </a:solidFill>
              </a:rPr>
              <a:t>beiden</a:t>
            </a:r>
            <a:r>
              <a:rPr lang="en-US" sz="1200" i="1" dirty="0">
                <a:solidFill>
                  <a:schemeClr val="dk1"/>
                </a:solidFill>
              </a:rPr>
              <a:t> </a:t>
            </a:r>
            <a:r>
              <a:rPr lang="en-US" sz="1200" i="1" dirty="0" err="1">
                <a:solidFill>
                  <a:schemeClr val="dk1"/>
                </a:solidFill>
              </a:rPr>
              <a:t>Wirkstoffe</a:t>
            </a:r>
            <a:r>
              <a:rPr lang="en-US" sz="1200" i="1" dirty="0">
                <a:solidFill>
                  <a:schemeClr val="dk1"/>
                </a:solidFill>
              </a:rPr>
              <a:t> </a:t>
            </a:r>
            <a:r>
              <a:rPr lang="en-US" sz="1200" i="1" dirty="0" err="1">
                <a:solidFill>
                  <a:schemeClr val="dk1"/>
                </a:solidFill>
              </a:rPr>
              <a:t>ist</a:t>
            </a:r>
            <a:r>
              <a:rPr lang="en-US" sz="1200" i="1" dirty="0">
                <a:solidFill>
                  <a:schemeClr val="dk1"/>
                </a:solidFill>
              </a:rPr>
              <a:t> </a:t>
            </a:r>
            <a:r>
              <a:rPr lang="en-US" sz="1200" i="1" dirty="0" err="1">
                <a:solidFill>
                  <a:schemeClr val="dk1"/>
                </a:solidFill>
              </a:rPr>
              <a:t>deutlich</a:t>
            </a:r>
            <a:r>
              <a:rPr lang="en-US" sz="1200" i="1" dirty="0">
                <a:solidFill>
                  <a:schemeClr val="dk1"/>
                </a:solidFill>
              </a:rPr>
              <a:t> </a:t>
            </a:r>
            <a:r>
              <a:rPr lang="en-US" sz="1200" i="1" dirty="0" err="1">
                <a:solidFill>
                  <a:schemeClr val="dk1"/>
                </a:solidFill>
              </a:rPr>
              <a:t>stärker</a:t>
            </a:r>
            <a:r>
              <a:rPr lang="en-US" sz="1200" i="1" dirty="0">
                <a:solidFill>
                  <a:schemeClr val="dk1"/>
                </a:solidFill>
              </a:rPr>
              <a:t> α₂-</a:t>
            </a:r>
            <a:r>
              <a:rPr lang="en-US" sz="1200" i="1" dirty="0" err="1">
                <a:solidFill>
                  <a:schemeClr val="dk1"/>
                </a:solidFill>
              </a:rPr>
              <a:t>selektiv</a:t>
            </a:r>
            <a:r>
              <a:rPr lang="en-US" sz="1200" i="1" dirty="0">
                <a:solidFill>
                  <a:schemeClr val="dk1"/>
                </a:solidFill>
              </a:rPr>
              <a:t> </a:t>
            </a:r>
            <a:r>
              <a:rPr lang="en-US" sz="1200" i="1" dirty="0" err="1">
                <a:solidFill>
                  <a:schemeClr val="dk1"/>
                </a:solidFill>
              </a:rPr>
              <a:t>als</a:t>
            </a:r>
            <a:r>
              <a:rPr lang="en-US" sz="1200" i="1" dirty="0">
                <a:solidFill>
                  <a:schemeClr val="dk1"/>
                </a:solidFill>
              </a:rPr>
              <a:t> der </a:t>
            </a:r>
            <a:r>
              <a:rPr lang="en-US" sz="1200" i="1" dirty="0" err="1">
                <a:solidFill>
                  <a:schemeClr val="dk1"/>
                </a:solidFill>
              </a:rPr>
              <a:t>andere</a:t>
            </a:r>
            <a:r>
              <a:rPr lang="en-US" sz="1200" i="1" dirty="0">
                <a:solidFill>
                  <a:schemeClr val="dk1"/>
                </a:solidFill>
              </a:rPr>
              <a:t> (er </a:t>
            </a:r>
            <a:r>
              <a:rPr lang="en-US" sz="1200" i="1" dirty="0" err="1">
                <a:solidFill>
                  <a:schemeClr val="dk1"/>
                </a:solidFill>
              </a:rPr>
              <a:t>wird</a:t>
            </a:r>
            <a:r>
              <a:rPr lang="en-US" sz="1200" i="1" dirty="0">
                <a:solidFill>
                  <a:schemeClr val="dk1"/>
                </a:solidFill>
              </a:rPr>
              <a:t> </a:t>
            </a:r>
            <a:r>
              <a:rPr lang="en-US" sz="1200" i="1" dirty="0" err="1">
                <a:solidFill>
                  <a:schemeClr val="dk1"/>
                </a:solidFill>
              </a:rPr>
              <a:t>häufig</a:t>
            </a:r>
            <a:r>
              <a:rPr lang="en-US" sz="1200" i="1" dirty="0">
                <a:solidFill>
                  <a:schemeClr val="dk1"/>
                </a:solidFill>
              </a:rPr>
              <a:t> </a:t>
            </a:r>
            <a:r>
              <a:rPr lang="en-US" sz="1200" i="1" dirty="0" err="1">
                <a:solidFill>
                  <a:schemeClr val="dk1"/>
                </a:solidFill>
              </a:rPr>
              <a:t>als</a:t>
            </a:r>
            <a:r>
              <a:rPr lang="en-US" sz="1200" i="1" dirty="0">
                <a:solidFill>
                  <a:schemeClr val="dk1"/>
                </a:solidFill>
              </a:rPr>
              <a:t> ‚</a:t>
            </a:r>
            <a:r>
              <a:rPr lang="en-US" sz="1200" i="1" dirty="0" err="1">
                <a:solidFill>
                  <a:schemeClr val="dk1"/>
                </a:solidFill>
              </a:rPr>
              <a:t>hochselektiver</a:t>
            </a:r>
            <a:r>
              <a:rPr lang="en-US" sz="1200" i="1" dirty="0">
                <a:solidFill>
                  <a:schemeClr val="dk1"/>
                </a:solidFill>
              </a:rPr>
              <a:t> α₂-Agonist‘ </a:t>
            </a:r>
            <a:r>
              <a:rPr lang="en-US" sz="1200" i="1" dirty="0" err="1">
                <a:solidFill>
                  <a:schemeClr val="dk1"/>
                </a:solidFill>
              </a:rPr>
              <a:t>bezeichnet</a:t>
            </a:r>
            <a:r>
              <a:rPr lang="en-US" sz="1200" i="1" dirty="0">
                <a:solidFill>
                  <a:schemeClr val="dk1"/>
                </a:solidFill>
              </a:rPr>
              <a:t>). Welcher </a:t>
            </a:r>
            <a:r>
              <a:rPr lang="en-US" sz="1200" i="1" dirty="0" err="1">
                <a:solidFill>
                  <a:schemeClr val="dk1"/>
                </a:solidFill>
              </a:rPr>
              <a:t>ist</a:t>
            </a:r>
            <a:r>
              <a:rPr lang="en-US" sz="1200" i="1" dirty="0">
                <a:solidFill>
                  <a:schemeClr val="dk1"/>
                </a:solidFill>
              </a:rPr>
              <a:t> das?</a:t>
            </a:r>
            <a:endParaRPr sz="1600" dirty="0">
              <a:solidFill>
                <a:srgbClr val="0000FF"/>
              </a:solidFill>
              <a:latin typeface="Arial"/>
              <a:ea typeface="Arial"/>
              <a:cs typeface="Arial"/>
              <a:sym typeface="Aria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3184"/>
        <p:cNvGrpSpPr/>
        <p:nvPr/>
      </p:nvGrpSpPr>
      <p:grpSpPr>
        <a:xfrm>
          <a:off x="0" y="0"/>
          <a:ext cx="0" cy="0"/>
          <a:chOff x="0" y="0"/>
          <a:chExt cx="0" cy="0"/>
        </a:xfrm>
      </p:grpSpPr>
      <p:sp>
        <p:nvSpPr>
          <p:cNvPr id="3185" name="Google Shape;3185;p17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186" name="Google Shape;3186;p17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187" name="Google Shape;3187;p17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88" name="Google Shape;3188;p17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154</a:t>
            </a:fld>
            <a:endParaRPr sz="1000">
              <a:solidFill>
                <a:schemeClr val="dk1"/>
              </a:solidFill>
              <a:latin typeface="Arial"/>
              <a:ea typeface="Arial"/>
              <a:cs typeface="Arial"/>
              <a:sym typeface="Arial"/>
            </a:endParaRPr>
          </a:p>
        </p:txBody>
      </p:sp>
      <p:sp>
        <p:nvSpPr>
          <p:cNvPr id="3189" name="Google Shape;3189;p171"/>
          <p:cNvSpPr txBox="1"/>
          <p:nvPr/>
        </p:nvSpPr>
        <p:spPr>
          <a:xfrm>
            <a:off x="3505200" y="2846082"/>
            <a:ext cx="5410200" cy="2518638"/>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viele</a:t>
            </a:r>
            <a:r>
              <a:rPr lang="en-US" sz="1200" i="1" dirty="0">
                <a:solidFill>
                  <a:schemeClr val="dk1"/>
                </a:solidFill>
              </a:rPr>
              <a:t> </a:t>
            </a:r>
            <a:r>
              <a:rPr lang="en-US" sz="1200" i="1" dirty="0" err="1">
                <a:solidFill>
                  <a:schemeClr val="dk1"/>
                </a:solidFill>
              </a:rPr>
              <a:t>Subtypen</a:t>
            </a:r>
            <a:r>
              <a:rPr lang="en-US" sz="1200" i="1" dirty="0">
                <a:solidFill>
                  <a:schemeClr val="dk1"/>
                </a:solidFill>
              </a:rPr>
              <a:t> von alpha-</a:t>
            </a:r>
            <a:r>
              <a:rPr lang="en-US" sz="1200" i="1" dirty="0" err="1">
                <a:solidFill>
                  <a:schemeClr val="dk1"/>
                </a:solidFill>
              </a:rPr>
              <a:t>Rezeptoren</a:t>
            </a:r>
            <a:r>
              <a:rPr lang="en-US" sz="1200" i="1" dirty="0">
                <a:solidFill>
                  <a:schemeClr val="dk1"/>
                </a:solidFill>
              </a:rPr>
              <a:t> </a:t>
            </a:r>
            <a:r>
              <a:rPr lang="en-US" sz="1200" i="1" dirty="0" err="1">
                <a:solidFill>
                  <a:schemeClr val="dk1"/>
                </a:solidFill>
              </a:rPr>
              <a:t>sind</a:t>
            </a:r>
            <a:r>
              <a:rPr lang="en-US" sz="1200" i="1" dirty="0">
                <a:solidFill>
                  <a:schemeClr val="dk1"/>
                </a:solidFill>
              </a:rPr>
              <a:t> für den </a:t>
            </a:r>
            <a:r>
              <a:rPr lang="en-US" sz="1200" i="1" dirty="0" err="1">
                <a:solidFill>
                  <a:schemeClr val="dk1"/>
                </a:solidFill>
              </a:rPr>
              <a:t>aktuellen</a:t>
            </a:r>
            <a:r>
              <a:rPr lang="en-US" sz="1200" i="1" dirty="0">
                <a:solidFill>
                  <a:schemeClr val="dk1"/>
                </a:solidFill>
              </a:rPr>
              <a:t> </a:t>
            </a:r>
            <a:r>
              <a:rPr lang="en-US" sz="1200" i="1" dirty="0" err="1">
                <a:solidFill>
                  <a:schemeClr val="dk1"/>
                </a:solidFill>
              </a:rPr>
              <a:t>Kontext</a:t>
            </a:r>
            <a:r>
              <a:rPr lang="en-US" sz="1200" i="1" dirty="0">
                <a:solidFill>
                  <a:schemeClr val="dk1"/>
                </a:solidFill>
              </a:rPr>
              <a:t> relevant?</a:t>
            </a:r>
            <a:endParaRPr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Zwei</a:t>
            </a:r>
            <a:endParaRPr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Wie </a:t>
            </a:r>
            <a:r>
              <a:rPr lang="en-US" sz="1200" i="1" dirty="0" err="1">
                <a:solidFill>
                  <a:schemeClr val="dk1"/>
                </a:solidFill>
              </a:rPr>
              <a:t>heißen</a:t>
            </a:r>
            <a:r>
              <a:rPr lang="en-US" sz="1200" i="1" dirty="0">
                <a:solidFill>
                  <a:schemeClr val="dk1"/>
                </a:solidFill>
              </a:rPr>
              <a:t> </a:t>
            </a:r>
            <a:r>
              <a:rPr lang="en-US" sz="1200" i="1" dirty="0" err="1">
                <a:solidFill>
                  <a:schemeClr val="dk1"/>
                </a:solidFill>
              </a:rPr>
              <a:t>diese</a:t>
            </a:r>
            <a:r>
              <a:rPr lang="en-US" sz="1200" i="1" dirty="0">
                <a:solidFill>
                  <a:schemeClr val="dk1"/>
                </a:solidFill>
              </a:rPr>
              <a:t> </a:t>
            </a:r>
            <a:r>
              <a:rPr lang="en-US" sz="1200" i="1" dirty="0" err="1">
                <a:solidFill>
                  <a:schemeClr val="dk1"/>
                </a:solidFill>
              </a:rPr>
              <a:t>beiden</a:t>
            </a:r>
            <a:r>
              <a:rPr lang="en-US" sz="1200" i="1" dirty="0">
                <a:solidFill>
                  <a:schemeClr val="dk1"/>
                </a:solidFill>
              </a:rPr>
              <a:t> alpha-</a:t>
            </a:r>
            <a:r>
              <a:rPr lang="en-US" sz="1200" i="1" dirty="0" err="1">
                <a:solidFill>
                  <a:schemeClr val="dk1"/>
                </a:solidFill>
              </a:rPr>
              <a:t>Rezeptor</a:t>
            </a:r>
            <a:r>
              <a:rPr lang="en-US" sz="1200" i="1" dirty="0">
                <a:solidFill>
                  <a:schemeClr val="dk1"/>
                </a:solidFill>
              </a:rPr>
              <a:t>-</a:t>
            </a:r>
            <a:r>
              <a:rPr lang="en-US" sz="1200" i="1" dirty="0" err="1">
                <a:solidFill>
                  <a:schemeClr val="dk1"/>
                </a:solidFill>
              </a:rPr>
              <a:t>Subtypen</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latin typeface="Noto Sans Symbols"/>
                <a:ea typeface="Noto Sans Symbols"/>
                <a:cs typeface="Noto Sans Symbols"/>
                <a:sym typeface="Noto Sans Symbols"/>
              </a:rPr>
              <a:t>α</a:t>
            </a:r>
            <a:r>
              <a:rPr lang="en-US" sz="1200" baseline="-25000" dirty="0">
                <a:solidFill>
                  <a:srgbClr val="0000FF"/>
                </a:solidFill>
              </a:rPr>
              <a:t>1</a:t>
            </a:r>
            <a:r>
              <a:rPr lang="en-US" sz="1200" dirty="0">
                <a:solidFill>
                  <a:srgbClr val="0000FF"/>
                </a:solidFill>
              </a:rPr>
              <a:t> und </a:t>
            </a:r>
            <a:r>
              <a:rPr lang="en-US" sz="1200" dirty="0">
                <a:solidFill>
                  <a:srgbClr val="0000FF"/>
                </a:solidFill>
                <a:latin typeface="Noto Sans Symbols"/>
                <a:ea typeface="Noto Sans Symbols"/>
                <a:cs typeface="Noto Sans Symbols"/>
                <a:sym typeface="Noto Sans Symbol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3"/>
                  </a:ext>
                </a:extLst>
              </a:rPr>
              <a:t>α</a:t>
            </a:r>
            <a:r>
              <a:rPr lang="en-US" sz="1200" baseline="-250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4"/>
                  </a:ext>
                </a:extLst>
              </a:rPr>
              <a:t>2</a:t>
            </a:r>
            <a:endParaRPr sz="1200" i="1"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Was </a:t>
            </a:r>
            <a:r>
              <a:rPr lang="en-US" sz="1200" i="1" dirty="0" err="1">
                <a:solidFill>
                  <a:schemeClr val="dk1"/>
                </a:solidFill>
              </a:rPr>
              <a:t>bedeutet</a:t>
            </a:r>
            <a:r>
              <a:rPr lang="en-US" sz="1200" i="1" dirty="0">
                <a:solidFill>
                  <a:schemeClr val="dk1"/>
                </a:solidFill>
              </a:rPr>
              <a:t> es, </a:t>
            </a:r>
            <a:r>
              <a:rPr lang="en-US" sz="1200" i="1" dirty="0" err="1">
                <a:solidFill>
                  <a:schemeClr val="dk1"/>
                </a:solidFill>
              </a:rPr>
              <a:t>dass</a:t>
            </a:r>
            <a:r>
              <a:rPr lang="en-US" sz="1200" i="1" dirty="0">
                <a:solidFill>
                  <a:schemeClr val="dk1"/>
                </a:solidFill>
              </a:rPr>
              <a:t> die </a:t>
            </a:r>
            <a:r>
              <a:rPr lang="en-US" sz="1200" i="1" dirty="0" err="1">
                <a:solidFill>
                  <a:schemeClr val="dk1"/>
                </a:solidFill>
              </a:rPr>
              <a:t>selektiven</a:t>
            </a:r>
            <a:r>
              <a:rPr lang="en-US" sz="1200" i="1" dirty="0">
                <a:solidFill>
                  <a:schemeClr val="dk1"/>
                </a:solidFill>
              </a:rPr>
              <a:t> alpha-</a:t>
            </a:r>
            <a:r>
              <a:rPr lang="en-US" sz="1200" i="1" dirty="0" err="1">
                <a:solidFill>
                  <a:schemeClr val="dk1"/>
                </a:solidFill>
              </a:rPr>
              <a:t>Agonisten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5"/>
                  </a:ext>
                </a:extLst>
              </a:rPr>
              <a:t>selektiv</a:t>
            </a:r>
            <a:r>
              <a:rPr lang="en-US" sz="1200" i="1" dirty="0">
                <a:solidFill>
                  <a:schemeClr val="dk1"/>
                </a:solidFill>
              </a:rPr>
              <a:t>” </a:t>
            </a:r>
            <a:r>
              <a:rPr lang="en-US" sz="1200" i="1" dirty="0" err="1">
                <a:solidFill>
                  <a:schemeClr val="dk1"/>
                </a:solidFill>
              </a:rPr>
              <a:t>sind</a:t>
            </a:r>
            <a:r>
              <a:rPr lang="en-US" sz="1200" i="1" dirty="0">
                <a:solidFill>
                  <a:schemeClr val="dk1"/>
                </a:solidFill>
              </a:rPr>
              <a:t>? Was </a:t>
            </a:r>
            <a:r>
              <a:rPr lang="en-US" sz="1200" i="1" dirty="0" err="1">
                <a:solidFill>
                  <a:schemeClr val="dk1"/>
                </a:solidFill>
              </a:rPr>
              <a:t>genau</a:t>
            </a:r>
            <a:r>
              <a:rPr lang="en-US" sz="1200" i="1" dirty="0">
                <a:solidFill>
                  <a:schemeClr val="dk1"/>
                </a:solidFill>
              </a:rPr>
              <a:t> ‚</a:t>
            </a:r>
            <a:r>
              <a:rPr lang="en-US" sz="1200" i="1" dirty="0" err="1">
                <a:solidFill>
                  <a:schemeClr val="dk1"/>
                </a:solidFill>
              </a:rPr>
              <a:t>selektieren</a:t>
            </a:r>
            <a:r>
              <a:rPr lang="en-US" sz="1200" i="1" dirty="0">
                <a:solidFill>
                  <a:schemeClr val="dk1"/>
                </a:solidFill>
              </a:rPr>
              <a:t>‘ </a:t>
            </a:r>
            <a:r>
              <a:rPr lang="en-US" sz="1200" i="1" dirty="0" err="1">
                <a:solidFill>
                  <a:schemeClr val="dk1"/>
                </a:solidFill>
              </a:rPr>
              <a:t>sie</a:t>
            </a:r>
            <a:r>
              <a:rPr lang="en-US" sz="1200" i="1" dirty="0">
                <a:solidFill>
                  <a:schemeClr val="dk1"/>
                </a:solidFill>
              </a:rPr>
              <a:t>?</a:t>
            </a:r>
            <a:endParaRPr sz="1200" i="1" dirty="0">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heißt</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aktivieren</a:t>
            </a:r>
            <a:r>
              <a:rPr lang="en-US" sz="1200" dirty="0">
                <a:solidFill>
                  <a:srgbClr val="0000FF"/>
                </a:solidFill>
              </a:rPr>
              <a:t> </a:t>
            </a:r>
            <a:r>
              <a:rPr lang="en-US" sz="1200" dirty="0" err="1">
                <a:solidFill>
                  <a:srgbClr val="0000FF"/>
                </a:solidFill>
              </a:rPr>
              <a:t>bevorzugt</a:t>
            </a:r>
            <a:r>
              <a:rPr lang="en-US" sz="1200" dirty="0">
                <a:solidFill>
                  <a:srgbClr val="0000FF"/>
                </a:solidFill>
              </a:rPr>
              <a:t> α₂- und </a:t>
            </a:r>
            <a:r>
              <a:rPr lang="en-US" sz="1200" dirty="0" err="1">
                <a:solidFill>
                  <a:srgbClr val="0000FF"/>
                </a:solidFill>
              </a:rPr>
              <a:t>deutlich</a:t>
            </a:r>
            <a:r>
              <a:rPr lang="en-US" sz="1200" dirty="0">
                <a:solidFill>
                  <a:srgbClr val="0000FF"/>
                </a:solidFill>
              </a:rPr>
              <a:t> </a:t>
            </a:r>
            <a:r>
              <a:rPr lang="en-US" sz="1200" dirty="0" err="1">
                <a:solidFill>
                  <a:srgbClr val="0000FF"/>
                </a:solidFill>
              </a:rPr>
              <a:t>weniger</a:t>
            </a:r>
            <a:r>
              <a:rPr lang="en-US" sz="1200" dirty="0">
                <a:solidFill>
                  <a:srgbClr val="0000FF"/>
                </a:solidFill>
              </a:rPr>
              <a:t> α₁-</a:t>
            </a:r>
            <a:r>
              <a:rPr lang="en-US" sz="1200" dirty="0" err="1">
                <a:solidFill>
                  <a:srgbClr val="0000FF"/>
                </a:solidFill>
              </a:rPr>
              <a:t>Rezeptoren</a:t>
            </a:r>
            <a:r>
              <a:rPr lang="en-US" sz="1200" dirty="0">
                <a:solidFill>
                  <a:srgbClr val="0000FF"/>
                </a:solidFill>
              </a:rPr>
              <a:t>.</a:t>
            </a:r>
            <a:endParaRPr sz="1200" i="1" dirty="0">
              <a:solidFill>
                <a:schemeClr val="dk1"/>
              </a:solidFill>
            </a:endParaRPr>
          </a:p>
          <a:p>
            <a:pPr marL="0" lvl="0" indent="0" algn="l" rtl="0">
              <a:lnSpc>
                <a:spcPct val="90000"/>
              </a:lnSpc>
              <a:spcBef>
                <a:spcPts val="0"/>
              </a:spcBef>
              <a:spcAft>
                <a:spcPts val="0"/>
              </a:spcAft>
              <a:buClr>
                <a:schemeClr val="dk1"/>
              </a:buClr>
              <a:buSzPts val="1600"/>
              <a:buFont typeface="Noto Sans Symbols"/>
              <a:buNone/>
            </a:pPr>
            <a:endParaRPr sz="1600"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Einer der </a:t>
            </a:r>
            <a:r>
              <a:rPr lang="en-US" sz="1200" i="1" dirty="0" err="1">
                <a:solidFill>
                  <a:schemeClr val="dk1"/>
                </a:solidFill>
              </a:rPr>
              <a:t>beiden</a:t>
            </a:r>
            <a:r>
              <a:rPr lang="en-US" sz="1200" i="1" dirty="0">
                <a:solidFill>
                  <a:schemeClr val="dk1"/>
                </a:solidFill>
              </a:rPr>
              <a:t> </a:t>
            </a:r>
            <a:r>
              <a:rPr lang="en-US" sz="1200" i="1" dirty="0" err="1">
                <a:solidFill>
                  <a:schemeClr val="dk1"/>
                </a:solidFill>
              </a:rPr>
              <a:t>Wirkstoffe</a:t>
            </a:r>
            <a:r>
              <a:rPr lang="en-US" sz="1200" i="1" dirty="0">
                <a:solidFill>
                  <a:schemeClr val="dk1"/>
                </a:solidFill>
              </a:rPr>
              <a:t> </a:t>
            </a:r>
            <a:r>
              <a:rPr lang="en-US" sz="1200" i="1" dirty="0" err="1">
                <a:solidFill>
                  <a:schemeClr val="dk1"/>
                </a:solidFill>
              </a:rPr>
              <a:t>ist</a:t>
            </a:r>
            <a:r>
              <a:rPr lang="en-US" sz="1200" i="1" dirty="0">
                <a:solidFill>
                  <a:schemeClr val="dk1"/>
                </a:solidFill>
              </a:rPr>
              <a:t> </a:t>
            </a:r>
            <a:r>
              <a:rPr lang="en-US" sz="1200" i="1" dirty="0" err="1">
                <a:solidFill>
                  <a:schemeClr val="dk1"/>
                </a:solidFill>
              </a:rPr>
              <a:t>deutlich</a:t>
            </a:r>
            <a:r>
              <a:rPr lang="en-US" sz="1200" i="1" dirty="0">
                <a:solidFill>
                  <a:schemeClr val="dk1"/>
                </a:solidFill>
              </a:rPr>
              <a:t> </a:t>
            </a:r>
            <a:r>
              <a:rPr lang="en-US" sz="1200" i="1" dirty="0" err="1">
                <a:solidFill>
                  <a:schemeClr val="dk1"/>
                </a:solidFill>
              </a:rPr>
              <a:t>stärker</a:t>
            </a:r>
            <a:r>
              <a:rPr lang="en-US" sz="1200" i="1" dirty="0">
                <a:solidFill>
                  <a:schemeClr val="dk1"/>
                </a:solidFill>
              </a:rPr>
              <a:t> α₂-</a:t>
            </a:r>
            <a:r>
              <a:rPr lang="en-US" sz="1200" i="1" dirty="0" err="1">
                <a:solidFill>
                  <a:schemeClr val="dk1"/>
                </a:solidFill>
              </a:rPr>
              <a:t>selektiv</a:t>
            </a:r>
            <a:r>
              <a:rPr lang="en-US" sz="1200" i="1" dirty="0">
                <a:solidFill>
                  <a:schemeClr val="dk1"/>
                </a:solidFill>
              </a:rPr>
              <a:t> </a:t>
            </a:r>
            <a:r>
              <a:rPr lang="en-US" sz="1200" i="1" dirty="0" err="1">
                <a:solidFill>
                  <a:schemeClr val="dk1"/>
                </a:solidFill>
              </a:rPr>
              <a:t>als</a:t>
            </a:r>
            <a:r>
              <a:rPr lang="en-US" sz="1200" i="1" dirty="0">
                <a:solidFill>
                  <a:schemeClr val="dk1"/>
                </a:solidFill>
              </a:rPr>
              <a:t> der </a:t>
            </a:r>
            <a:r>
              <a:rPr lang="en-US" sz="1200" i="1" dirty="0" err="1">
                <a:solidFill>
                  <a:schemeClr val="dk1"/>
                </a:solidFill>
              </a:rPr>
              <a:t>andere</a:t>
            </a:r>
            <a:r>
              <a:rPr lang="en-US" sz="1200" i="1" dirty="0">
                <a:solidFill>
                  <a:schemeClr val="dk1"/>
                </a:solidFill>
              </a:rPr>
              <a:t> (er </a:t>
            </a:r>
            <a:r>
              <a:rPr lang="en-US" sz="1200" i="1" dirty="0" err="1">
                <a:solidFill>
                  <a:schemeClr val="dk1"/>
                </a:solidFill>
              </a:rPr>
              <a:t>wird</a:t>
            </a:r>
            <a:r>
              <a:rPr lang="en-US" sz="1200" i="1" dirty="0">
                <a:solidFill>
                  <a:schemeClr val="dk1"/>
                </a:solidFill>
              </a:rPr>
              <a:t> </a:t>
            </a:r>
            <a:r>
              <a:rPr lang="en-US" sz="1200" i="1" dirty="0" err="1">
                <a:solidFill>
                  <a:schemeClr val="dk1"/>
                </a:solidFill>
              </a:rPr>
              <a:t>häufig</a:t>
            </a:r>
            <a:r>
              <a:rPr lang="en-US" sz="1200" i="1" dirty="0">
                <a:solidFill>
                  <a:schemeClr val="dk1"/>
                </a:solidFill>
              </a:rPr>
              <a:t> </a:t>
            </a:r>
            <a:r>
              <a:rPr lang="en-US" sz="1200" i="1" dirty="0" err="1">
                <a:solidFill>
                  <a:schemeClr val="dk1"/>
                </a:solidFill>
              </a:rPr>
              <a:t>als</a:t>
            </a:r>
            <a:r>
              <a:rPr lang="en-US" sz="1200" i="1" dirty="0">
                <a:solidFill>
                  <a:schemeClr val="dk1"/>
                </a:solidFill>
              </a:rPr>
              <a:t> ‚</a:t>
            </a:r>
            <a:r>
              <a:rPr lang="en-US" sz="1200" i="1" dirty="0" err="1">
                <a:solidFill>
                  <a:schemeClr val="dk1"/>
                </a:solidFill>
              </a:rPr>
              <a:t>hochselektiver</a:t>
            </a:r>
            <a:r>
              <a:rPr lang="en-US" sz="1200" i="1" dirty="0">
                <a:solidFill>
                  <a:schemeClr val="dk1"/>
                </a:solidFill>
              </a:rPr>
              <a:t> α₂-Agonist‘ </a:t>
            </a:r>
            <a:r>
              <a:rPr lang="en-US" sz="1200" i="1" dirty="0" err="1">
                <a:solidFill>
                  <a:schemeClr val="dk1"/>
                </a:solidFill>
              </a:rPr>
              <a:t>bezeichnet</a:t>
            </a:r>
            <a:r>
              <a:rPr lang="en-US" sz="1200" i="1" dirty="0">
                <a:solidFill>
                  <a:schemeClr val="dk1"/>
                </a:solidFill>
              </a:rPr>
              <a:t>). Welcher </a:t>
            </a:r>
            <a:r>
              <a:rPr lang="en-US" sz="1200" i="1" dirty="0" err="1">
                <a:solidFill>
                  <a:schemeClr val="dk1"/>
                </a:solidFill>
              </a:rPr>
              <a:t>ist</a:t>
            </a:r>
            <a:r>
              <a:rPr lang="en-US" sz="1200" i="1" dirty="0">
                <a:solidFill>
                  <a:schemeClr val="dk1"/>
                </a:solidFill>
              </a:rPr>
              <a:t> das?</a:t>
            </a:r>
            <a:endParaRPr sz="1200" i="1" dirty="0">
              <a:solidFill>
                <a:schemeClr val="dk1"/>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dirty="0" err="1">
                <a:solidFill>
                  <a:srgbClr val="0000FF"/>
                </a:solidFill>
                <a:latin typeface="Arial"/>
                <a:ea typeface="Arial"/>
                <a:cs typeface="Arial"/>
                <a:sym typeface="Arial"/>
              </a:rPr>
              <a:t>Brimonidin</a:t>
            </a:r>
            <a:endParaRPr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3193"/>
        <p:cNvGrpSpPr/>
        <p:nvPr/>
      </p:nvGrpSpPr>
      <p:grpSpPr>
        <a:xfrm>
          <a:off x="0" y="0"/>
          <a:ext cx="0" cy="0"/>
          <a:chOff x="0" y="0"/>
          <a:chExt cx="0" cy="0"/>
        </a:xfrm>
      </p:grpSpPr>
      <p:sp>
        <p:nvSpPr>
          <p:cNvPr id="3194" name="Google Shape;3194;p17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195" name="Google Shape;3195;p172"/>
          <p:cNvSpPr txBox="1">
            <a:spLocks noGrp="1"/>
          </p:cNvSpPr>
          <p:nvPr>
            <p:ph type="body" idx="1"/>
          </p:nvPr>
        </p:nvSpPr>
        <p:spPr>
          <a:xfrm>
            <a:off x="457200" y="762000"/>
            <a:ext cx="8229600" cy="59436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3196" name="Google Shape;3196;p172"/>
          <p:cNvSpPr txBox="1"/>
          <p:nvPr/>
        </p:nvSpPr>
        <p:spPr>
          <a:xfrm>
            <a:off x="4038600" y="2438400"/>
            <a:ext cx="4121641" cy="36933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Welches Mittel ist bekanntermaßen allergen?</a:t>
            </a:r>
            <a:r>
              <a:rPr lang="en-US" sz="1200">
                <a:solidFill>
                  <a:schemeClr val="dk1"/>
                </a:solidFill>
                <a:latin typeface="Arial"/>
                <a:ea typeface="Arial"/>
                <a:cs typeface="Arial"/>
                <a:sym typeface="Arial"/>
              </a:rPr>
              <a:t> </a:t>
            </a:r>
            <a:endParaRPr/>
          </a:p>
        </p:txBody>
      </p:sp>
      <p:sp>
        <p:nvSpPr>
          <p:cNvPr id="3197" name="Google Shape;3197;p17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198" name="Google Shape;3198;p17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155</a:t>
            </a:fld>
            <a:endParaRPr sz="1000">
              <a:solidFill>
                <a:schemeClr val="dk1"/>
              </a:solidFill>
              <a:latin typeface="Arial"/>
              <a:ea typeface="Arial"/>
              <a:cs typeface="Arial"/>
              <a:sym typeface="Arial"/>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3202"/>
        <p:cNvGrpSpPr/>
        <p:nvPr/>
      </p:nvGrpSpPr>
      <p:grpSpPr>
        <a:xfrm>
          <a:off x="0" y="0"/>
          <a:ext cx="0" cy="0"/>
          <a:chOff x="0" y="0"/>
          <a:chExt cx="0" cy="0"/>
        </a:xfrm>
      </p:grpSpPr>
      <p:sp>
        <p:nvSpPr>
          <p:cNvPr id="3203" name="Google Shape;3203;p17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204" name="Google Shape;3204;p17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05" name="Google Shape;3205;p173"/>
          <p:cNvSpPr txBox="1"/>
          <p:nvPr/>
        </p:nvSpPr>
        <p:spPr>
          <a:xfrm>
            <a:off x="4038600" y="2438400"/>
            <a:ext cx="4121641"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Welches Mittel ist bekanntermaßen allergen?</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06" name="Google Shape;3206;p17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07" name="Google Shape;3207;p17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156</a:t>
            </a:fld>
            <a:endParaRPr sz="1000">
              <a:solidFill>
                <a:schemeClr val="dk1"/>
              </a:solidFill>
              <a:latin typeface="Arial"/>
              <a:ea typeface="Arial"/>
              <a:cs typeface="Arial"/>
              <a:sym typeface="Aria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3211"/>
        <p:cNvGrpSpPr/>
        <p:nvPr/>
      </p:nvGrpSpPr>
      <p:grpSpPr>
        <a:xfrm>
          <a:off x="0" y="0"/>
          <a:ext cx="0" cy="0"/>
          <a:chOff x="0" y="0"/>
          <a:chExt cx="0" cy="0"/>
        </a:xfrm>
      </p:grpSpPr>
      <p:sp>
        <p:nvSpPr>
          <p:cNvPr id="3212" name="Google Shape;3212;p17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213" name="Google Shape;3213;p17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14" name="Google Shape;3214;p174"/>
          <p:cNvSpPr txBox="1"/>
          <p:nvPr/>
        </p:nvSpPr>
        <p:spPr>
          <a:xfrm>
            <a:off x="4038600" y="2438400"/>
            <a:ext cx="4262705"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a:t>
            </a:r>
            <a:r>
              <a:rPr lang="en-US" sz="1200" b="1" i="1">
                <a:solidFill>
                  <a:schemeClr val="dk1"/>
                </a:solidFill>
                <a:latin typeface="Arial"/>
                <a:ea typeface="Arial"/>
                <a:cs typeface="Arial"/>
                <a:sym typeface="Arial"/>
              </a:rPr>
              <a:t>bekanntermaßen </a:t>
            </a:r>
            <a:r>
              <a:rPr lang="en-US" sz="1200" i="1">
                <a:solidFill>
                  <a:srgbClr val="BFBFBF"/>
                </a:solidFill>
                <a:latin typeface="Arial"/>
                <a:ea typeface="Arial"/>
                <a:cs typeface="Arial"/>
                <a:sym typeface="Arial"/>
              </a:rPr>
              <a:t>allergen?</a:t>
            </a:r>
            <a:r>
              <a:rPr lang="en-US" sz="1200">
                <a:solidFill>
                  <a:srgbClr val="BFBFB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15" name="Google Shape;3215;p17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16" name="Google Shape;3216;p17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157</a:t>
            </a:fld>
            <a:endParaRPr sz="1000">
              <a:solidFill>
                <a:schemeClr val="dk1"/>
              </a:solidFill>
              <a:latin typeface="Arial"/>
              <a:ea typeface="Arial"/>
              <a:cs typeface="Arial"/>
              <a:sym typeface="Arial"/>
            </a:endParaRPr>
          </a:p>
        </p:txBody>
      </p:sp>
      <p:sp>
        <p:nvSpPr>
          <p:cNvPr id="3217" name="Google Shape;3217;p174"/>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Wie häufig tritt das auf? Das heißt: Bei wie viel Prozent der Patienten entwickelt sich eine lokale Überempfindlichkeitsreaktion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6"/>
                  </a:ext>
                </a:extLst>
              </a:rPr>
              <a:t>auf</a:t>
            </a:r>
            <a:r>
              <a:rPr lang="en-US" sz="1200" i="1">
                <a:solidFill>
                  <a:srgbClr val="0000FF"/>
                </a:solidFill>
              </a:rPr>
              <a:t> die Augentropfen?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Fast die Hälfte!</a:t>
            </a:r>
            <a:endParaRPr/>
          </a:p>
        </p:txBody>
      </p:sp>
      <p:sp>
        <p:nvSpPr>
          <p:cNvPr id="3218" name="Google Shape;3218;p174"/>
          <p:cNvSpPr/>
          <p:nvPr/>
        </p:nvSpPr>
        <p:spPr>
          <a:xfrm>
            <a:off x="3653105" y="2549495"/>
            <a:ext cx="15113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3222"/>
        <p:cNvGrpSpPr/>
        <p:nvPr/>
      </p:nvGrpSpPr>
      <p:grpSpPr>
        <a:xfrm>
          <a:off x="0" y="0"/>
          <a:ext cx="0" cy="0"/>
          <a:chOff x="0" y="0"/>
          <a:chExt cx="0" cy="0"/>
        </a:xfrm>
      </p:grpSpPr>
      <p:sp>
        <p:nvSpPr>
          <p:cNvPr id="3223" name="Google Shape;3223;p17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224" name="Google Shape;3224;p17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25" name="Google Shape;3225;p175"/>
          <p:cNvSpPr txBox="1"/>
          <p:nvPr/>
        </p:nvSpPr>
        <p:spPr>
          <a:xfrm>
            <a:off x="4038600" y="2438400"/>
            <a:ext cx="4262705"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a:t>
            </a:r>
            <a:r>
              <a:rPr lang="en-US" sz="1200" b="1" i="1">
                <a:solidFill>
                  <a:schemeClr val="dk1"/>
                </a:solidFill>
                <a:latin typeface="Arial"/>
                <a:ea typeface="Arial"/>
                <a:cs typeface="Arial"/>
                <a:sym typeface="Arial"/>
              </a:rPr>
              <a:t>bekanntermaßen </a:t>
            </a:r>
            <a:r>
              <a:rPr lang="en-US" sz="1200" i="1">
                <a:solidFill>
                  <a:srgbClr val="BFBFBF"/>
                </a:solidFill>
                <a:latin typeface="Arial"/>
                <a:ea typeface="Arial"/>
                <a:cs typeface="Arial"/>
                <a:sym typeface="Arial"/>
              </a:rPr>
              <a:t>allergen?</a:t>
            </a:r>
            <a:r>
              <a:rPr lang="en-US" sz="1200">
                <a:solidFill>
                  <a:srgbClr val="BFBFB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26" name="Google Shape;3226;p17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27" name="Google Shape;3227;p17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158</a:t>
            </a:fld>
            <a:endParaRPr sz="1000">
              <a:solidFill>
                <a:schemeClr val="dk1"/>
              </a:solidFill>
              <a:latin typeface="Arial"/>
              <a:ea typeface="Arial"/>
              <a:cs typeface="Arial"/>
              <a:sym typeface="Arial"/>
            </a:endParaRPr>
          </a:p>
        </p:txBody>
      </p:sp>
      <p:sp>
        <p:nvSpPr>
          <p:cNvPr id="3228" name="Google Shape;3228;p175"/>
          <p:cNvSpPr/>
          <p:nvPr/>
        </p:nvSpPr>
        <p:spPr>
          <a:xfrm>
            <a:off x="3473450" y="2475300"/>
            <a:ext cx="15113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29" name="Google Shape;3229;p175"/>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Wie häufig tritt das auf? Das heißt: Bei wie viel Prozent der Patienten entwickelt sich eine lokale Überempfindlichkeitsreaktion auf die Augentropfen?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Fast die Hälfte!</a:t>
            </a:r>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3233"/>
        <p:cNvGrpSpPr/>
        <p:nvPr/>
      </p:nvGrpSpPr>
      <p:grpSpPr>
        <a:xfrm>
          <a:off x="0" y="0"/>
          <a:ext cx="0" cy="0"/>
          <a:chOff x="0" y="0"/>
          <a:chExt cx="0" cy="0"/>
        </a:xfrm>
      </p:grpSpPr>
      <p:sp>
        <p:nvSpPr>
          <p:cNvPr id="3234" name="Google Shape;3234;p17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235" name="Google Shape;3235;p17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36" name="Google Shape;3236;p176"/>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chemeClr val="dk1"/>
                </a:solidFill>
                <a:latin typeface="Arial"/>
                <a:ea typeface="Arial"/>
                <a:cs typeface="Arial"/>
                <a:sym typeface="Arial"/>
              </a:rPr>
              <a:t>allergen</a:t>
            </a:r>
            <a:r>
              <a:rPr lang="en-US" sz="1200" i="1">
                <a:solidFill>
                  <a:schemeClr val="dk1"/>
                </a:solidFill>
                <a:latin typeface="Arial"/>
                <a:ea typeface="Arial"/>
                <a:cs typeface="Arial"/>
                <a:sym typeface="Arial"/>
              </a:rPr>
              <a:t>?</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37" name="Google Shape;3237;p17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38" name="Google Shape;3238;p17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159</a:t>
            </a:fld>
            <a:endParaRPr sz="1000">
              <a:solidFill>
                <a:schemeClr val="dk1"/>
              </a:solidFill>
              <a:latin typeface="Arial"/>
              <a:ea typeface="Arial"/>
              <a:cs typeface="Arial"/>
              <a:sym typeface="Arial"/>
            </a:endParaRPr>
          </a:p>
        </p:txBody>
      </p:sp>
      <p:sp>
        <p:nvSpPr>
          <p:cNvPr id="3239" name="Google Shape;3239;p176"/>
          <p:cNvSpPr/>
          <p:nvPr/>
        </p:nvSpPr>
        <p:spPr>
          <a:xfrm>
            <a:off x="3761696" y="2537152"/>
            <a:ext cx="1219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40" name="Google Shape;3240;p176"/>
          <p:cNvSpPr txBox="1"/>
          <p:nvPr/>
        </p:nvSpPr>
        <p:spPr>
          <a:xfrm>
            <a:off x="3324904" y="3126938"/>
            <a:ext cx="5638800" cy="7644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 zwei typischen klinischen Zeichen treten bei einer Iopidin-Überempfindlichkeit auf?</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endParaRPr/>
          </a:p>
        </p:txBody>
      </p:sp>
      <p:sp>
        <p:nvSpPr>
          <p:cNvPr id="3241" name="Google Shape;3241;p176"/>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41" name="Google Shape;341;p1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dirty="0"/>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dirty="0"/>
          </a:p>
          <a:p>
            <a:pPr marL="342900" lvl="0" indent="-342900" algn="l" rtl="0">
              <a:lnSpc>
                <a:spcPct val="80000"/>
              </a:lnSpc>
              <a:spcBef>
                <a:spcPts val="240"/>
              </a:spcBef>
              <a:spcAft>
                <a:spcPts val="0"/>
              </a:spcAft>
              <a:buSzPts val="840"/>
              <a:buChar char="●"/>
            </a:pPr>
            <a:r>
              <a:rPr lang="en-US" sz="1200" i="1" dirty="0"/>
              <a:t>Nicht-</a:t>
            </a:r>
            <a:r>
              <a:rPr lang="en-US" sz="1200" i="1" dirty="0" err="1"/>
              <a:t>selektiver</a:t>
            </a:r>
            <a:r>
              <a:rPr lang="en-US" sz="1200" i="1" dirty="0"/>
              <a:t> </a:t>
            </a:r>
            <a:r>
              <a:rPr lang="en-US" sz="1200" i="1" dirty="0">
                <a:latin typeface="Noto Sans Symbols"/>
                <a:ea typeface="Noto Sans Symbols"/>
                <a:cs typeface="Noto Sans Symbols"/>
                <a:sym typeface="Noto Sans Symbols"/>
              </a:rPr>
              <a:t>α/β</a:t>
            </a:r>
            <a:r>
              <a:rPr lang="en-US" sz="1200" i="1" dirty="0"/>
              <a:t>-Agonist</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chemeClr val="lt1"/>
                </a:solidFill>
              </a:rPr>
              <a:t>Apraclonidin</a:t>
            </a:r>
            <a:r>
              <a:rPr lang="en-US" sz="1200" dirty="0">
                <a:solidFill>
                  <a:schemeClr val="lt1"/>
                </a:solidFill>
              </a:rPr>
              <a:t> </a:t>
            </a:r>
            <a:endParaRPr dirty="0"/>
          </a:p>
          <a:p>
            <a:pPr marL="692150" lvl="1" indent="-347663" algn="l" rtl="0">
              <a:lnSpc>
                <a:spcPct val="80000"/>
              </a:lnSpc>
              <a:spcBef>
                <a:spcPts val="240"/>
              </a:spcBef>
              <a:spcAft>
                <a:spcPts val="0"/>
              </a:spcAft>
              <a:buSzPts val="840"/>
              <a:buChar char="●"/>
            </a:pPr>
            <a:r>
              <a:rPr lang="en-US" sz="1200" dirty="0" err="1">
                <a:solidFill>
                  <a:schemeClr val="lt1"/>
                </a:solidFill>
              </a:rPr>
              <a:t>Brimonidin</a:t>
            </a:r>
            <a:endParaRPr dirty="0"/>
          </a:p>
        </p:txBody>
      </p:sp>
      <p:sp>
        <p:nvSpPr>
          <p:cNvPr id="342" name="Google Shape;342;p16"/>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43" name="Google Shape;343;p16"/>
          <p:cNvSpPr/>
          <p:nvPr/>
        </p:nvSpPr>
        <p:spPr>
          <a:xfrm>
            <a:off x="533400" y="5943600"/>
            <a:ext cx="533400" cy="533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44" name="Google Shape;344;p1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a:t>
            </a:fld>
            <a:endParaRPr sz="1000">
              <a:solidFill>
                <a:schemeClr val="dk1"/>
              </a:solidFill>
              <a:latin typeface="Arial"/>
              <a:ea typeface="Arial"/>
              <a:cs typeface="Arial"/>
              <a:sym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3245"/>
        <p:cNvGrpSpPr/>
        <p:nvPr/>
      </p:nvGrpSpPr>
      <p:grpSpPr>
        <a:xfrm>
          <a:off x="0" y="0"/>
          <a:ext cx="0" cy="0"/>
          <a:chOff x="0" y="0"/>
          <a:chExt cx="0" cy="0"/>
        </a:xfrm>
      </p:grpSpPr>
      <p:sp>
        <p:nvSpPr>
          <p:cNvPr id="3246" name="Google Shape;3246;p17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3247" name="Google Shape;3247;p17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48" name="Google Shape;3248;p177"/>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chemeClr val="dk1"/>
                </a:solidFill>
                <a:latin typeface="Arial"/>
                <a:ea typeface="Arial"/>
                <a:cs typeface="Arial"/>
                <a:sym typeface="Arial"/>
              </a:rPr>
              <a:t>allergen</a:t>
            </a:r>
            <a:r>
              <a:rPr lang="en-US" sz="1200" i="1">
                <a:solidFill>
                  <a:schemeClr val="dk1"/>
                </a:solidFill>
                <a:latin typeface="Arial"/>
                <a:ea typeface="Arial"/>
                <a:cs typeface="Arial"/>
                <a:sym typeface="Arial"/>
              </a:rPr>
              <a:t>?</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49" name="Google Shape;3249;p17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50" name="Google Shape;3250;p17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160</a:t>
            </a:fld>
            <a:endParaRPr sz="1000">
              <a:solidFill>
                <a:schemeClr val="dk1"/>
              </a:solidFill>
              <a:latin typeface="Arial"/>
              <a:ea typeface="Arial"/>
              <a:cs typeface="Arial"/>
              <a:sym typeface="Arial"/>
            </a:endParaRPr>
          </a:p>
        </p:txBody>
      </p:sp>
      <p:sp>
        <p:nvSpPr>
          <p:cNvPr id="3251" name="Google Shape;3251;p177"/>
          <p:cNvSpPr/>
          <p:nvPr/>
        </p:nvSpPr>
        <p:spPr>
          <a:xfrm>
            <a:off x="3810000" y="2530038"/>
            <a:ext cx="1219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52" name="Google Shape;3252;p177"/>
          <p:cNvSpPr txBox="1"/>
          <p:nvPr/>
        </p:nvSpPr>
        <p:spPr>
          <a:xfrm>
            <a:off x="3324904" y="3126938"/>
            <a:ext cx="5638800" cy="764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zwei typischen klinischen Zeichen treten bei einer Iopidin-Überempfindlichkeit auf?</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--Kontaktdermatitis des Augenlids und der periorbitalen Haut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--Follikuläre Konjunktivitis</a:t>
            </a:r>
            <a:endParaRPr/>
          </a:p>
        </p:txBody>
      </p:sp>
      <p:sp>
        <p:nvSpPr>
          <p:cNvPr id="3253" name="Google Shape;3253;p177"/>
          <p:cNvSpPr/>
          <p:nvPr/>
        </p:nvSpPr>
        <p:spPr>
          <a:xfrm>
            <a:off x="3436344" y="3724493"/>
            <a:ext cx="1676400"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3254" name="Google Shape;3254;p177"/>
          <p:cNvSpPr/>
          <p:nvPr/>
        </p:nvSpPr>
        <p:spPr>
          <a:xfrm>
            <a:off x="3436344" y="3533676"/>
            <a:ext cx="1367009" cy="169524"/>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3255" name="Google Shape;3255;p177"/>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3259"/>
        <p:cNvGrpSpPr/>
        <p:nvPr/>
      </p:nvGrpSpPr>
      <p:grpSpPr>
        <a:xfrm>
          <a:off x="0" y="0"/>
          <a:ext cx="0" cy="0"/>
          <a:chOff x="0" y="0"/>
          <a:chExt cx="0" cy="0"/>
        </a:xfrm>
      </p:grpSpPr>
      <p:sp>
        <p:nvSpPr>
          <p:cNvPr id="3260" name="Google Shape;3260;p17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261" name="Google Shape;3261;p17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62" name="Google Shape;3262;p178"/>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chemeClr val="dk1"/>
                </a:solidFill>
                <a:latin typeface="Arial"/>
                <a:ea typeface="Arial"/>
                <a:cs typeface="Arial"/>
                <a:sym typeface="Arial"/>
              </a:rPr>
              <a:t>allergen</a:t>
            </a:r>
            <a:r>
              <a:rPr lang="en-US" sz="1200" i="1">
                <a:solidFill>
                  <a:schemeClr val="dk1"/>
                </a:solidFill>
                <a:latin typeface="Arial"/>
                <a:ea typeface="Arial"/>
                <a:cs typeface="Arial"/>
                <a:sym typeface="Arial"/>
              </a:rPr>
              <a:t>?</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63" name="Google Shape;3263;p17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64" name="Google Shape;3264;p17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161</a:t>
            </a:fld>
            <a:endParaRPr sz="1000">
              <a:solidFill>
                <a:schemeClr val="dk1"/>
              </a:solidFill>
              <a:latin typeface="Arial"/>
              <a:ea typeface="Arial"/>
              <a:cs typeface="Arial"/>
              <a:sym typeface="Arial"/>
            </a:endParaRPr>
          </a:p>
        </p:txBody>
      </p:sp>
      <p:sp>
        <p:nvSpPr>
          <p:cNvPr id="3265" name="Google Shape;3265;p178"/>
          <p:cNvSpPr/>
          <p:nvPr/>
        </p:nvSpPr>
        <p:spPr>
          <a:xfrm>
            <a:off x="3761696" y="2514431"/>
            <a:ext cx="1219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66" name="Google Shape;3266;p178"/>
          <p:cNvSpPr txBox="1"/>
          <p:nvPr/>
        </p:nvSpPr>
        <p:spPr>
          <a:xfrm>
            <a:off x="3324904" y="3126938"/>
            <a:ext cx="5638800" cy="764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zwei typischen klinischen Zeichen treten bei einer Iopidin-Überempfindlichkeit auf?</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--Kontaktdermatitis des Augenlids und der periorbitalen Haut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--Follikuläre Konjunktivitis</a:t>
            </a:r>
            <a:endParaRPr/>
          </a:p>
        </p:txBody>
      </p:sp>
      <p:sp>
        <p:nvSpPr>
          <p:cNvPr id="3267" name="Google Shape;3267;p178"/>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3271"/>
        <p:cNvGrpSpPr/>
        <p:nvPr/>
      </p:nvGrpSpPr>
      <p:grpSpPr>
        <a:xfrm>
          <a:off x="0" y="0"/>
          <a:ext cx="0" cy="0"/>
          <a:chOff x="0" y="0"/>
          <a:chExt cx="0" cy="0"/>
        </a:xfrm>
      </p:grpSpPr>
      <p:sp>
        <p:nvSpPr>
          <p:cNvPr id="3272" name="Google Shape;3272;p17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273" name="Google Shape;3273;p17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74" name="Google Shape;3274;p179"/>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chemeClr val="dk1"/>
                </a:solidFill>
                <a:latin typeface="Arial"/>
                <a:ea typeface="Arial"/>
                <a:cs typeface="Arial"/>
                <a:sym typeface="Arial"/>
              </a:rPr>
              <a:t>allergen</a:t>
            </a:r>
            <a:r>
              <a:rPr lang="en-US" sz="1200" i="1">
                <a:solidFill>
                  <a:schemeClr val="dk1"/>
                </a:solidFill>
                <a:latin typeface="Arial"/>
                <a:ea typeface="Arial"/>
                <a:cs typeface="Arial"/>
                <a:sym typeface="Arial"/>
              </a:rPr>
              <a:t>?</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75" name="Google Shape;3275;p17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76" name="Google Shape;3276;p17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162</a:t>
            </a:fld>
            <a:endParaRPr sz="1000">
              <a:solidFill>
                <a:schemeClr val="dk1"/>
              </a:solidFill>
              <a:latin typeface="Arial"/>
              <a:ea typeface="Arial"/>
              <a:cs typeface="Arial"/>
              <a:sym typeface="Arial"/>
            </a:endParaRPr>
          </a:p>
        </p:txBody>
      </p:sp>
      <p:sp>
        <p:nvSpPr>
          <p:cNvPr id="3277" name="Google Shape;3277;p179"/>
          <p:cNvSpPr/>
          <p:nvPr/>
        </p:nvSpPr>
        <p:spPr>
          <a:xfrm>
            <a:off x="3747984" y="2470095"/>
            <a:ext cx="1219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78" name="Google Shape;3278;p179"/>
          <p:cNvSpPr txBox="1"/>
          <p:nvPr/>
        </p:nvSpPr>
        <p:spPr>
          <a:xfrm>
            <a:off x="3324904" y="3126938"/>
            <a:ext cx="5638800" cy="764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Welche zwei typischen klinischen Zeichen treten bei einer Iopidin-Überempfindlichkeit auf?</a:t>
            </a:r>
            <a:endParaRPr>
              <a:solidFill>
                <a:srgbClr val="A5A5A5"/>
              </a:solidFill>
            </a:endParaRPr>
          </a:p>
          <a:p>
            <a:pPr marL="0" marR="0" lvl="0" indent="0" algn="l" rtl="0">
              <a:spcBef>
                <a:spcPts val="0"/>
              </a:spcBef>
              <a:spcAft>
                <a:spcPts val="0"/>
              </a:spcAft>
              <a:buNone/>
            </a:pPr>
            <a:r>
              <a:rPr lang="en-US" sz="1200">
                <a:solidFill>
                  <a:srgbClr val="A5A5A5"/>
                </a:solidFill>
                <a:latin typeface="Arial"/>
                <a:ea typeface="Arial"/>
                <a:cs typeface="Arial"/>
                <a:sym typeface="Arial"/>
              </a:rPr>
              <a:t>--Kontaktdermatitis des Augenlids und der periorbitalen Haut</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--Follikuläre Konjunktivitis</a:t>
            </a:r>
            <a:endParaRPr/>
          </a:p>
        </p:txBody>
      </p:sp>
      <p:sp>
        <p:nvSpPr>
          <p:cNvPr id="3279" name="Google Shape;3279;p179"/>
          <p:cNvSpPr txBox="1"/>
          <p:nvPr/>
        </p:nvSpPr>
        <p:spPr>
          <a:xfrm>
            <a:off x="3747984" y="4331037"/>
            <a:ext cx="4792500" cy="11340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Wenn Sie auf eine follikuläre Konjunktivitis stoßen, sollten Ihnen drei Dinge (d. h. Ursachen) in den Sinn kommen. Eine davon ist eine Reaktion auf ein „Toxin“ wie Iopidin. </a:t>
            </a:r>
            <a:r>
              <a:rPr lang="en-US" sz="1200" i="1">
                <a:solidFill>
                  <a:srgbClr val="0000FF"/>
                </a:solidFill>
              </a:rPr>
              <a:t>Welche</a:t>
            </a:r>
            <a:r>
              <a:rPr lang="en-US" sz="1200" i="1">
                <a:solidFill>
                  <a:srgbClr val="0000FF"/>
                </a:solidFill>
                <a:latin typeface="Arial"/>
                <a:ea typeface="Arial"/>
                <a:cs typeface="Arial"/>
                <a:sym typeface="Arial"/>
              </a:rPr>
              <a:t> sind die beiden anderen?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--Toxin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endParaRPr/>
          </a:p>
        </p:txBody>
      </p:sp>
      <p:sp>
        <p:nvSpPr>
          <p:cNvPr id="3280" name="Google Shape;3280;p179"/>
          <p:cNvSpPr/>
          <p:nvPr/>
        </p:nvSpPr>
        <p:spPr>
          <a:xfrm>
            <a:off x="3022294" y="3524430"/>
            <a:ext cx="2667000" cy="59723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81" name="Google Shape;3281;p179"/>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3285"/>
        <p:cNvGrpSpPr/>
        <p:nvPr/>
      </p:nvGrpSpPr>
      <p:grpSpPr>
        <a:xfrm>
          <a:off x="0" y="0"/>
          <a:ext cx="0" cy="0"/>
          <a:chOff x="0" y="0"/>
          <a:chExt cx="0" cy="0"/>
        </a:xfrm>
      </p:grpSpPr>
      <p:sp>
        <p:nvSpPr>
          <p:cNvPr id="3286" name="Google Shape;3286;p18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3287" name="Google Shape;3287;p18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288" name="Google Shape;3288;p180"/>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chemeClr val="dk1"/>
                </a:solidFill>
                <a:latin typeface="Arial"/>
                <a:ea typeface="Arial"/>
                <a:cs typeface="Arial"/>
                <a:sym typeface="Arial"/>
              </a:rPr>
              <a:t>allergen</a:t>
            </a:r>
            <a:r>
              <a:rPr lang="en-US" sz="1200" i="1">
                <a:solidFill>
                  <a:schemeClr val="dk1"/>
                </a:solidFill>
                <a:latin typeface="Arial"/>
                <a:ea typeface="Arial"/>
                <a:cs typeface="Arial"/>
                <a:sym typeface="Arial"/>
              </a:rPr>
              <a:t>?</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289" name="Google Shape;3289;p18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290" name="Google Shape;3290;p18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163</a:t>
            </a:fld>
            <a:endParaRPr sz="1000">
              <a:solidFill>
                <a:schemeClr val="dk1"/>
              </a:solidFill>
              <a:latin typeface="Arial"/>
              <a:ea typeface="Arial"/>
              <a:cs typeface="Arial"/>
              <a:sym typeface="Arial"/>
            </a:endParaRPr>
          </a:p>
        </p:txBody>
      </p:sp>
      <p:sp>
        <p:nvSpPr>
          <p:cNvPr id="3291" name="Google Shape;3291;p180"/>
          <p:cNvSpPr/>
          <p:nvPr/>
        </p:nvSpPr>
        <p:spPr>
          <a:xfrm>
            <a:off x="3619500" y="2551331"/>
            <a:ext cx="1219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92" name="Google Shape;3292;p180"/>
          <p:cNvSpPr txBox="1"/>
          <p:nvPr/>
        </p:nvSpPr>
        <p:spPr>
          <a:xfrm>
            <a:off x="3324904" y="3126938"/>
            <a:ext cx="5638800" cy="9492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rPr>
              <a:t>Welche zwei typischen klinischen Zeichen treten bei einer Iopidin-Überempfindlichkeit auf?</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--Kontaktdermatitis des Augenlids und der periorbitalen Haut</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--Follikuläre Konjunktivitis</a:t>
            </a:r>
            <a:endParaRPr>
              <a:solidFill>
                <a:schemeClr val="dk1"/>
              </a:solidFill>
            </a:endParaRPr>
          </a:p>
          <a:p>
            <a:pPr marL="0" marR="0" lvl="0" indent="0" algn="l" rtl="0">
              <a:spcBef>
                <a:spcPts val="0"/>
              </a:spcBef>
              <a:spcAft>
                <a:spcPts val="0"/>
              </a:spcAft>
              <a:buNone/>
            </a:pPr>
            <a:endParaRPr sz="1200" i="1">
              <a:solidFill>
                <a:srgbClr val="A5A5A5"/>
              </a:solidFill>
            </a:endParaRPr>
          </a:p>
        </p:txBody>
      </p:sp>
      <p:sp>
        <p:nvSpPr>
          <p:cNvPr id="3293" name="Google Shape;3293;p180"/>
          <p:cNvSpPr txBox="1"/>
          <p:nvPr/>
        </p:nvSpPr>
        <p:spPr>
          <a:xfrm>
            <a:off x="3747984" y="4331037"/>
            <a:ext cx="4792500" cy="11340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Wenn Sie auf eine follikuläre Konjunktivitis stoßen, sollten Ihnen drei Dinge (d. h. Ursachen) in den Sinn kommen. Eine davon ist eine Reaktion auf ein „Toxin“ wie Iopidin. Welche sind die beiden anderen?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--Toxin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--Virusinfektion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--Chlamydieninfektion</a:t>
            </a:r>
            <a:endParaRPr/>
          </a:p>
        </p:txBody>
      </p:sp>
      <p:sp>
        <p:nvSpPr>
          <p:cNvPr id="3294" name="Google Shape;3294;p180"/>
          <p:cNvSpPr/>
          <p:nvPr/>
        </p:nvSpPr>
        <p:spPr>
          <a:xfrm>
            <a:off x="3009900" y="3478901"/>
            <a:ext cx="2667000" cy="59723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95" name="Google Shape;3295;p180"/>
          <p:cNvSpPr/>
          <p:nvPr/>
        </p:nvSpPr>
        <p:spPr>
          <a:xfrm>
            <a:off x="3859578" y="5079533"/>
            <a:ext cx="941024" cy="160506"/>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3296" name="Google Shape;3296;p180"/>
          <p:cNvSpPr/>
          <p:nvPr/>
        </p:nvSpPr>
        <p:spPr>
          <a:xfrm>
            <a:off x="3859578" y="5283187"/>
            <a:ext cx="1395468" cy="16050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3297" name="Google Shape;3297;p180"/>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3301"/>
        <p:cNvGrpSpPr/>
        <p:nvPr/>
      </p:nvGrpSpPr>
      <p:grpSpPr>
        <a:xfrm>
          <a:off x="0" y="0"/>
          <a:ext cx="0" cy="0"/>
          <a:chOff x="0" y="0"/>
          <a:chExt cx="0" cy="0"/>
        </a:xfrm>
      </p:grpSpPr>
      <p:sp>
        <p:nvSpPr>
          <p:cNvPr id="3302" name="Google Shape;3302;p18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303" name="Google Shape;3303;p18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304" name="Google Shape;3304;p181"/>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chemeClr val="dk1"/>
                </a:solidFill>
                <a:latin typeface="Arial"/>
                <a:ea typeface="Arial"/>
                <a:cs typeface="Arial"/>
                <a:sym typeface="Arial"/>
              </a:rPr>
              <a:t>allergen</a:t>
            </a:r>
            <a:r>
              <a:rPr lang="en-US" sz="1200" i="1">
                <a:solidFill>
                  <a:schemeClr val="dk1"/>
                </a:solidFill>
                <a:latin typeface="Arial"/>
                <a:ea typeface="Arial"/>
                <a:cs typeface="Arial"/>
                <a:sym typeface="Arial"/>
              </a:rPr>
              <a:t>?</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305" name="Google Shape;3305;p181"/>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306" name="Google Shape;3306;p18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164</a:t>
            </a:fld>
            <a:endParaRPr sz="1000">
              <a:solidFill>
                <a:schemeClr val="dk1"/>
              </a:solidFill>
              <a:latin typeface="Arial"/>
              <a:ea typeface="Arial"/>
              <a:cs typeface="Arial"/>
              <a:sym typeface="Arial"/>
            </a:endParaRPr>
          </a:p>
        </p:txBody>
      </p:sp>
      <p:sp>
        <p:nvSpPr>
          <p:cNvPr id="3307" name="Google Shape;3307;p181"/>
          <p:cNvSpPr/>
          <p:nvPr/>
        </p:nvSpPr>
        <p:spPr>
          <a:xfrm>
            <a:off x="3747984" y="2494865"/>
            <a:ext cx="12192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08" name="Google Shape;3308;p181"/>
          <p:cNvSpPr txBox="1"/>
          <p:nvPr/>
        </p:nvSpPr>
        <p:spPr>
          <a:xfrm>
            <a:off x="3324904" y="3126938"/>
            <a:ext cx="5638800" cy="9492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Welche zwei typischen klinischen Zeichen treten bei einer Iopidin-Überempfindlichkeit auf?</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--Kontaktdermatitis des Augenlids und der periorbitalen Haut</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--Follikuläre Konjunktivitis</a:t>
            </a:r>
            <a:endParaRPr>
              <a:solidFill>
                <a:schemeClr val="dk1"/>
              </a:solidFill>
            </a:endParaRPr>
          </a:p>
          <a:p>
            <a:pPr marL="0" marR="0" lvl="0" indent="0" algn="l" rtl="0">
              <a:spcBef>
                <a:spcPts val="0"/>
              </a:spcBef>
              <a:spcAft>
                <a:spcPts val="0"/>
              </a:spcAft>
              <a:buNone/>
            </a:pPr>
            <a:endParaRPr sz="1200" i="1">
              <a:solidFill>
                <a:srgbClr val="A5A5A5"/>
              </a:solidFill>
            </a:endParaRPr>
          </a:p>
        </p:txBody>
      </p:sp>
      <p:sp>
        <p:nvSpPr>
          <p:cNvPr id="3309" name="Google Shape;3309;p181"/>
          <p:cNvSpPr txBox="1"/>
          <p:nvPr/>
        </p:nvSpPr>
        <p:spPr>
          <a:xfrm>
            <a:off x="3747984" y="4331037"/>
            <a:ext cx="4792500" cy="11340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Wenn Sie auf eine follikuläre Konjunktivitis stoßen, sollten Ihnen drei Dinge (d. h. Ursachen) in den Sinn kommen. Eine davon ist eine Reaktion auf ein „Toxin“ wie Iopidin. Welche sind die beiden anderen?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--Toxin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--Virusinfektion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--Chlamydieninfektion</a:t>
            </a:r>
            <a:endParaRPr/>
          </a:p>
        </p:txBody>
      </p:sp>
      <p:sp>
        <p:nvSpPr>
          <p:cNvPr id="3310" name="Google Shape;3310;p181"/>
          <p:cNvSpPr/>
          <p:nvPr/>
        </p:nvSpPr>
        <p:spPr>
          <a:xfrm>
            <a:off x="3222625" y="3478901"/>
            <a:ext cx="2667000" cy="59723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11" name="Google Shape;3311;p181"/>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3315"/>
        <p:cNvGrpSpPr/>
        <p:nvPr/>
      </p:nvGrpSpPr>
      <p:grpSpPr>
        <a:xfrm>
          <a:off x="0" y="0"/>
          <a:ext cx="0" cy="0"/>
          <a:chOff x="0" y="0"/>
          <a:chExt cx="0" cy="0"/>
        </a:xfrm>
      </p:grpSpPr>
      <p:sp>
        <p:nvSpPr>
          <p:cNvPr id="3316" name="Google Shape;3316;p18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317" name="Google Shape;3317;p18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318" name="Google Shape;3318;p182"/>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rgbClr val="BFBFBF"/>
                </a:solidFill>
                <a:latin typeface="Arial"/>
                <a:ea typeface="Arial"/>
                <a:cs typeface="Arial"/>
                <a:sym typeface="Arial"/>
              </a:rPr>
              <a:t>allergen</a:t>
            </a:r>
            <a:r>
              <a:rPr lang="en-US" sz="1200" i="1">
                <a:solidFill>
                  <a:srgbClr val="BFBFBF"/>
                </a:solidFill>
                <a:latin typeface="Arial"/>
                <a:ea typeface="Arial"/>
                <a:cs typeface="Arial"/>
                <a:sym typeface="Arial"/>
              </a:rPr>
              <a:t>?</a:t>
            </a:r>
            <a:r>
              <a:rPr lang="en-US" sz="1200">
                <a:solidFill>
                  <a:srgbClr val="BFBFB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319" name="Google Shape;3319;p18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320" name="Google Shape;3320;p18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165</a:t>
            </a:fld>
            <a:endParaRPr sz="1000">
              <a:solidFill>
                <a:schemeClr val="dk1"/>
              </a:solidFill>
              <a:latin typeface="Arial"/>
              <a:ea typeface="Arial"/>
              <a:cs typeface="Arial"/>
              <a:sym typeface="Arial"/>
            </a:endParaRPr>
          </a:p>
        </p:txBody>
      </p:sp>
      <p:sp>
        <p:nvSpPr>
          <p:cNvPr id="3321" name="Google Shape;3321;p182"/>
          <p:cNvSpPr/>
          <p:nvPr/>
        </p:nvSpPr>
        <p:spPr>
          <a:xfrm>
            <a:off x="3619500" y="2452648"/>
            <a:ext cx="1219200" cy="533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22" name="Google Shape;3322;p182"/>
          <p:cNvSpPr txBox="1"/>
          <p:nvPr/>
        </p:nvSpPr>
        <p:spPr>
          <a:xfrm>
            <a:off x="3324904" y="3126938"/>
            <a:ext cx="5638800" cy="1077218"/>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Es gibt zwei klassische Erscheinungsformen einer Iopidin-Empfindlichkeit – welche sind das?</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--Kontaktdermatitis  des Augenlids und der periorbitalen Haut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--Follikuläre  Konjunktivitis</a:t>
            </a:r>
            <a:endParaRPr/>
          </a:p>
        </p:txBody>
      </p:sp>
      <p:sp>
        <p:nvSpPr>
          <p:cNvPr id="3323" name="Google Shape;3323;p182"/>
          <p:cNvSpPr txBox="1"/>
          <p:nvPr/>
        </p:nvSpPr>
        <p:spPr>
          <a:xfrm>
            <a:off x="3747984" y="4331037"/>
            <a:ext cx="4792500" cy="11340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A5A5A5"/>
                </a:solidFill>
              </a:rPr>
              <a:t>Wenn Sie auf </a:t>
            </a:r>
            <a:r>
              <a:rPr lang="en-US" sz="1200" i="1" dirty="0" err="1">
                <a:solidFill>
                  <a:srgbClr val="A5A5A5"/>
                </a:solidFill>
              </a:rPr>
              <a:t>eine</a:t>
            </a:r>
            <a:r>
              <a:rPr lang="en-US" sz="1200" i="1" dirty="0">
                <a:solidFill>
                  <a:srgbClr val="A5A5A5"/>
                </a:solidFill>
              </a:rPr>
              <a:t> </a:t>
            </a:r>
            <a:r>
              <a:rPr lang="en-US" sz="1200" i="1" dirty="0" err="1">
                <a:solidFill>
                  <a:srgbClr val="A5A5A5"/>
                </a:solidFill>
              </a:rPr>
              <a:t>follikuläre</a:t>
            </a:r>
            <a:r>
              <a:rPr lang="en-US" sz="1200" i="1" dirty="0">
                <a:solidFill>
                  <a:srgbClr val="A5A5A5"/>
                </a:solidFill>
              </a:rPr>
              <a:t> </a:t>
            </a:r>
            <a:r>
              <a:rPr lang="en-US" sz="1200" i="1" dirty="0" err="1">
                <a:solidFill>
                  <a:srgbClr val="A5A5A5"/>
                </a:solidFill>
              </a:rPr>
              <a:t>Konjunktivitis</a:t>
            </a:r>
            <a:r>
              <a:rPr lang="en-US" sz="1200" i="1" dirty="0">
                <a:solidFill>
                  <a:srgbClr val="A5A5A5"/>
                </a:solidFill>
              </a:rPr>
              <a:t> </a:t>
            </a:r>
            <a:r>
              <a:rPr lang="en-US" sz="1200" i="1" dirty="0" err="1">
                <a:solidFill>
                  <a:srgbClr val="A5A5A5"/>
                </a:solidFill>
              </a:rPr>
              <a:t>stoßen</a:t>
            </a:r>
            <a:r>
              <a:rPr lang="en-US" sz="1200" i="1" dirty="0">
                <a:solidFill>
                  <a:srgbClr val="A5A5A5"/>
                </a:solidFill>
              </a:rPr>
              <a:t>, </a:t>
            </a:r>
            <a:r>
              <a:rPr lang="en-US" sz="1200" i="1" dirty="0" err="1">
                <a:solidFill>
                  <a:srgbClr val="A5A5A5"/>
                </a:solidFill>
              </a:rPr>
              <a:t>sollten</a:t>
            </a:r>
            <a:r>
              <a:rPr lang="en-US" sz="1200" i="1" dirty="0">
                <a:solidFill>
                  <a:srgbClr val="A5A5A5"/>
                </a:solidFill>
              </a:rPr>
              <a:t> Ihnen </a:t>
            </a:r>
            <a:r>
              <a:rPr lang="en-US" sz="1200" i="1" dirty="0" err="1">
                <a:solidFill>
                  <a:srgbClr val="A5A5A5"/>
                </a:solidFill>
              </a:rPr>
              <a:t>drei</a:t>
            </a:r>
            <a:r>
              <a:rPr lang="en-US" sz="1200" i="1" dirty="0">
                <a:solidFill>
                  <a:srgbClr val="A5A5A5"/>
                </a:solidFill>
              </a:rPr>
              <a:t> Dinge (d. h. </a:t>
            </a:r>
            <a:r>
              <a:rPr lang="en-US" sz="1200" i="1" dirty="0" err="1">
                <a:solidFill>
                  <a:srgbClr val="A5A5A5"/>
                </a:solidFill>
              </a:rPr>
              <a:t>Ursachen</a:t>
            </a:r>
            <a:r>
              <a:rPr lang="en-US" sz="1200" i="1" dirty="0">
                <a:solidFill>
                  <a:srgbClr val="A5A5A5"/>
                </a:solidFill>
              </a:rPr>
              <a:t>) in den Sinn </a:t>
            </a:r>
            <a:r>
              <a:rPr lang="en-US" sz="1200" i="1" dirty="0" err="1">
                <a:solidFill>
                  <a:srgbClr val="A5A5A5"/>
                </a:solidFill>
              </a:rPr>
              <a:t>kommen</a:t>
            </a:r>
            <a:r>
              <a:rPr lang="en-US" sz="1200" i="1" dirty="0">
                <a:solidFill>
                  <a:srgbClr val="A5A5A5"/>
                </a:solidFill>
              </a:rPr>
              <a:t>. Eine </a:t>
            </a:r>
            <a:r>
              <a:rPr lang="en-US" sz="1200" i="1" dirty="0" err="1">
                <a:solidFill>
                  <a:srgbClr val="A5A5A5"/>
                </a:solidFill>
              </a:rPr>
              <a:t>davon</a:t>
            </a:r>
            <a:r>
              <a:rPr lang="en-US" sz="1200" i="1" dirty="0">
                <a:solidFill>
                  <a:srgbClr val="A5A5A5"/>
                </a:solidFill>
              </a:rPr>
              <a:t> </a:t>
            </a:r>
            <a:r>
              <a:rPr lang="en-US" sz="1200" i="1" dirty="0" err="1">
                <a:solidFill>
                  <a:srgbClr val="A5A5A5"/>
                </a:solidFill>
              </a:rPr>
              <a:t>ist</a:t>
            </a:r>
            <a:r>
              <a:rPr lang="en-US" sz="1200" i="1" dirty="0">
                <a:solidFill>
                  <a:srgbClr val="A5A5A5"/>
                </a:solidFill>
              </a:rPr>
              <a:t> </a:t>
            </a:r>
            <a:r>
              <a:rPr lang="en-US" sz="1200" i="1" dirty="0" err="1">
                <a:solidFill>
                  <a:srgbClr val="A5A5A5"/>
                </a:solidFill>
              </a:rPr>
              <a:t>eine</a:t>
            </a:r>
            <a:r>
              <a:rPr lang="en-US" sz="1200" i="1" dirty="0">
                <a:solidFill>
                  <a:srgbClr val="A5A5A5"/>
                </a:solidFill>
              </a:rPr>
              <a:t> </a:t>
            </a:r>
            <a:r>
              <a:rPr lang="en-US" sz="1200" i="1" dirty="0" err="1">
                <a:solidFill>
                  <a:srgbClr val="A5A5A5"/>
                </a:solidFill>
              </a:rPr>
              <a:t>Reaktion</a:t>
            </a:r>
            <a:r>
              <a:rPr lang="en-US" sz="1200" i="1" dirty="0">
                <a:solidFill>
                  <a:srgbClr val="A5A5A5"/>
                </a:solidFill>
              </a:rPr>
              <a:t> auf </a:t>
            </a:r>
            <a:r>
              <a:rPr lang="en-US" sz="1200" i="1" dirty="0" err="1">
                <a:solidFill>
                  <a:srgbClr val="A5A5A5"/>
                </a:solidFill>
              </a:rPr>
              <a:t>ein</a:t>
            </a:r>
            <a:r>
              <a:rPr lang="en-US" sz="1200" i="1" dirty="0">
                <a:solidFill>
                  <a:srgbClr val="A5A5A5"/>
                </a:solidFill>
              </a:rPr>
              <a:t> „Toxin“ </a:t>
            </a:r>
            <a:r>
              <a:rPr lang="en-US" sz="1200" i="1" dirty="0" err="1">
                <a:solidFill>
                  <a:srgbClr val="A5A5A5"/>
                </a:solidFill>
              </a:rPr>
              <a:t>wie</a:t>
            </a:r>
            <a:r>
              <a:rPr lang="en-US" sz="1200" i="1" dirty="0">
                <a:solidFill>
                  <a:srgbClr val="A5A5A5"/>
                </a:solidFill>
              </a:rPr>
              <a:t> </a:t>
            </a:r>
            <a:r>
              <a:rPr lang="en-US" sz="1200" i="1" dirty="0" err="1">
                <a:solidFill>
                  <a:srgbClr val="A5A5A5"/>
                </a:solidFill>
              </a:rPr>
              <a:t>Iopidin</a:t>
            </a:r>
            <a:r>
              <a:rPr lang="en-US" sz="1200" i="1" dirty="0">
                <a:solidFill>
                  <a:srgbClr val="A5A5A5"/>
                </a:solidFill>
              </a:rPr>
              <a:t>. </a:t>
            </a:r>
            <a:r>
              <a:rPr lang="en-US" sz="1200" i="1" dirty="0" err="1">
                <a:solidFill>
                  <a:srgbClr val="A5A5A5"/>
                </a:solidFill>
              </a:rPr>
              <a:t>Welche</a:t>
            </a:r>
            <a:r>
              <a:rPr lang="en-US" sz="1200" i="1" dirty="0">
                <a:solidFill>
                  <a:srgbClr val="A5A5A5"/>
                </a:solidFill>
              </a:rPr>
              <a:t> </a:t>
            </a:r>
            <a:r>
              <a:rPr lang="en-US" sz="1200" i="1" dirty="0" err="1">
                <a:solidFill>
                  <a:srgbClr val="A5A5A5"/>
                </a:solidFill>
              </a:rPr>
              <a:t>sind</a:t>
            </a:r>
            <a:r>
              <a:rPr lang="en-US" sz="1200" i="1" dirty="0">
                <a:solidFill>
                  <a:srgbClr val="A5A5A5"/>
                </a:solidFill>
              </a:rPr>
              <a:t> die </a:t>
            </a:r>
            <a:r>
              <a:rPr lang="en-US" sz="1200" i="1" dirty="0" err="1">
                <a:solidFill>
                  <a:srgbClr val="A5A5A5"/>
                </a:solidFill>
              </a:rPr>
              <a:t>beiden</a:t>
            </a:r>
            <a:r>
              <a:rPr lang="en-US" sz="1200" i="1" dirty="0">
                <a:solidFill>
                  <a:srgbClr val="A5A5A5"/>
                </a:solidFill>
              </a:rPr>
              <a:t> </a:t>
            </a:r>
            <a:r>
              <a:rPr lang="en-US" sz="1200" i="1" dirty="0" err="1">
                <a:solidFill>
                  <a:srgbClr val="A5A5A5"/>
                </a:solidFill>
              </a:rPr>
              <a:t>anderen</a:t>
            </a:r>
            <a:r>
              <a:rPr lang="en-US" sz="1200" i="1" dirty="0">
                <a:solidFill>
                  <a:srgbClr val="A5A5A5"/>
                </a:solidFill>
              </a:rPr>
              <a:t>?</a:t>
            </a:r>
            <a:endParaRPr dirty="0">
              <a:solidFill>
                <a:srgbClr val="A5A5A5"/>
              </a:solidFill>
            </a:endParaRPr>
          </a:p>
          <a:p>
            <a:pPr marL="0" lvl="0" indent="0" algn="l" rtl="0">
              <a:spcBef>
                <a:spcPts val="0"/>
              </a:spcBef>
              <a:spcAft>
                <a:spcPts val="0"/>
              </a:spcAft>
              <a:buClr>
                <a:schemeClr val="dk1"/>
              </a:buClr>
              <a:buFont typeface="Arial"/>
              <a:buNone/>
            </a:pPr>
            <a:r>
              <a:rPr lang="en-US" sz="1200" dirty="0">
                <a:solidFill>
                  <a:srgbClr val="A5A5A5"/>
                </a:solidFill>
              </a:rPr>
              <a:t>--Toxin</a:t>
            </a:r>
            <a:endParaRPr dirty="0">
              <a:solidFill>
                <a:srgbClr val="A5A5A5"/>
              </a:solidFill>
            </a:endParaRPr>
          </a:p>
          <a:p>
            <a:pPr marL="0" lvl="0" indent="0" algn="l" rtl="0">
              <a:spcBef>
                <a:spcPts val="0"/>
              </a:spcBef>
              <a:spcAft>
                <a:spcPts val="0"/>
              </a:spcAft>
              <a:buClr>
                <a:schemeClr val="dk1"/>
              </a:buClr>
              <a:buFont typeface="Arial"/>
              <a:buNone/>
            </a:pPr>
            <a:r>
              <a:rPr lang="en-US" sz="1200" dirty="0">
                <a:solidFill>
                  <a:srgbClr val="A5A5A5"/>
                </a:solidFill>
              </a:rPr>
              <a:t>--</a:t>
            </a:r>
            <a:r>
              <a:rPr lang="en-US" sz="1200" dirty="0" err="1">
                <a:solidFill>
                  <a:srgbClr val="A5A5A5"/>
                </a:solidFill>
              </a:rPr>
              <a:t>Virusinfektion</a:t>
            </a:r>
            <a:endParaRPr dirty="0">
              <a:solidFill>
                <a:srgbClr val="A5A5A5"/>
              </a:solidFill>
            </a:endParaRPr>
          </a:p>
          <a:p>
            <a:pPr marL="0" lvl="0" indent="0" algn="l" rtl="0">
              <a:spcBef>
                <a:spcPts val="0"/>
              </a:spcBef>
              <a:spcAft>
                <a:spcPts val="0"/>
              </a:spcAft>
              <a:buClr>
                <a:schemeClr val="dk1"/>
              </a:buClr>
              <a:buFont typeface="Arial"/>
              <a:buNone/>
            </a:pPr>
            <a:r>
              <a:rPr lang="en-US" sz="1200" dirty="0">
                <a:solidFill>
                  <a:srgbClr val="A5A5A5"/>
                </a:solidFill>
              </a:rPr>
              <a:t>--</a:t>
            </a:r>
            <a:r>
              <a:rPr lang="en-US" sz="1200" dirty="0" err="1">
                <a:solidFill>
                  <a:srgbClr val="A5A5A5"/>
                </a:solidFill>
              </a:rPr>
              <a:t>Chlamydieninfektion</a:t>
            </a:r>
            <a:endParaRPr sz="1200" dirty="0">
              <a:solidFill>
                <a:srgbClr val="A5A5A5"/>
              </a:solidFill>
            </a:endParaRPr>
          </a:p>
        </p:txBody>
      </p:sp>
      <p:sp>
        <p:nvSpPr>
          <p:cNvPr id="3325" name="Google Shape;3325;p182"/>
          <p:cNvSpPr txBox="1"/>
          <p:nvPr/>
        </p:nvSpPr>
        <p:spPr>
          <a:xfrm>
            <a:off x="2846663" y="3049488"/>
            <a:ext cx="5978700" cy="764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Zusätzlich zur hohen Rate an lokaler Überempfindlichkeit gibt es bei Iopidin einen weiteren Grund, warum es nicht zur Langzeitkontrolle des Augeninnendrucks geeignet ist. Welcher ist das?</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Eine hohe Neigung zur Entwicklung einer Tachyphylaxie</a:t>
            </a:r>
            <a:endParaRPr/>
          </a:p>
        </p:txBody>
      </p:sp>
      <p:sp>
        <p:nvSpPr>
          <p:cNvPr id="3326" name="Google Shape;3326;p182"/>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3330"/>
        <p:cNvGrpSpPr/>
        <p:nvPr/>
      </p:nvGrpSpPr>
      <p:grpSpPr>
        <a:xfrm>
          <a:off x="0" y="0"/>
          <a:ext cx="0" cy="0"/>
          <a:chOff x="0" y="0"/>
          <a:chExt cx="0" cy="0"/>
        </a:xfrm>
      </p:grpSpPr>
      <p:sp>
        <p:nvSpPr>
          <p:cNvPr id="3331" name="Google Shape;3331;p18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332" name="Google Shape;3332;p18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333" name="Google Shape;3333;p183"/>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rgbClr val="BFBFBF"/>
                </a:solidFill>
                <a:latin typeface="Arial"/>
                <a:ea typeface="Arial"/>
                <a:cs typeface="Arial"/>
                <a:sym typeface="Arial"/>
              </a:rPr>
              <a:t>allergen</a:t>
            </a:r>
            <a:r>
              <a:rPr lang="en-US" sz="1200" i="1">
                <a:solidFill>
                  <a:srgbClr val="BFBFBF"/>
                </a:solidFill>
                <a:latin typeface="Arial"/>
                <a:ea typeface="Arial"/>
                <a:cs typeface="Arial"/>
                <a:sym typeface="Arial"/>
              </a:rPr>
              <a:t>?</a:t>
            </a:r>
            <a:r>
              <a:rPr lang="en-US" sz="1200">
                <a:solidFill>
                  <a:srgbClr val="BFBFB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334" name="Google Shape;3334;p18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335" name="Google Shape;3335;p18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166</a:t>
            </a:fld>
            <a:endParaRPr sz="1000">
              <a:solidFill>
                <a:schemeClr val="dk1"/>
              </a:solidFill>
              <a:latin typeface="Arial"/>
              <a:ea typeface="Arial"/>
              <a:cs typeface="Arial"/>
              <a:sym typeface="Arial"/>
            </a:endParaRPr>
          </a:p>
        </p:txBody>
      </p:sp>
      <p:sp>
        <p:nvSpPr>
          <p:cNvPr id="3336" name="Google Shape;3336;p183"/>
          <p:cNvSpPr/>
          <p:nvPr/>
        </p:nvSpPr>
        <p:spPr>
          <a:xfrm>
            <a:off x="6781800" y="2362200"/>
            <a:ext cx="1219200" cy="533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37" name="Google Shape;3337;p183"/>
          <p:cNvSpPr txBox="1"/>
          <p:nvPr/>
        </p:nvSpPr>
        <p:spPr>
          <a:xfrm>
            <a:off x="3324904" y="3126938"/>
            <a:ext cx="5638800" cy="1077218"/>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Es gibt zwei klassische Erscheinungsformen einer Iopidin-Empfindlichkeit – welche sind das?</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--Kontaktdermatitis  des Augenlids und der periorbitalen Haut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--Follikuläre  Konjunktivitis</a:t>
            </a:r>
            <a:endParaRPr/>
          </a:p>
        </p:txBody>
      </p:sp>
      <p:sp>
        <p:nvSpPr>
          <p:cNvPr id="3338" name="Google Shape;3338;p183"/>
          <p:cNvSpPr txBox="1"/>
          <p:nvPr/>
        </p:nvSpPr>
        <p:spPr>
          <a:xfrm>
            <a:off x="3747984" y="4331037"/>
            <a:ext cx="4792500" cy="11340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Wenn Sie auf eine follikuläre Konjunktivitis stoßen, sollten Ihnen drei Dinge (d. h. Ursachen) in den Sinn kommen. Eine davon ist eine Reaktion auf ein „Toxin“ wie Iopidin. Welche sind die beiden anderen?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--Toxin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--Virusinfektion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--Chlamydieninfektion</a:t>
            </a:r>
            <a:endParaRPr sz="1200" i="1">
              <a:solidFill>
                <a:srgbClr val="A5A5A5"/>
              </a:solidFill>
            </a:endParaRPr>
          </a:p>
        </p:txBody>
      </p:sp>
      <p:sp>
        <p:nvSpPr>
          <p:cNvPr id="3340" name="Google Shape;3340;p183"/>
          <p:cNvSpPr txBox="1"/>
          <p:nvPr/>
        </p:nvSpPr>
        <p:spPr>
          <a:xfrm>
            <a:off x="2846663" y="3049488"/>
            <a:ext cx="5978700" cy="764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Zusätzlich zur hohen Rate an lokaler Überempfindlichkeit gibt es bei Iopidin einen weiteren Grund, warum es nicht zur Langzeitkontrolle des Augeninnendrucks geeignet ist. Welcher ist das?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Eine hohe Neigung zur Entwicklung einer Tachyphylaxie</a:t>
            </a:r>
            <a:endParaRPr/>
          </a:p>
        </p:txBody>
      </p:sp>
      <p:sp>
        <p:nvSpPr>
          <p:cNvPr id="3341" name="Google Shape;3341;p183"/>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3345"/>
        <p:cNvGrpSpPr/>
        <p:nvPr/>
      </p:nvGrpSpPr>
      <p:grpSpPr>
        <a:xfrm>
          <a:off x="0" y="0"/>
          <a:ext cx="0" cy="0"/>
          <a:chOff x="0" y="0"/>
          <a:chExt cx="0" cy="0"/>
        </a:xfrm>
      </p:grpSpPr>
      <p:sp>
        <p:nvSpPr>
          <p:cNvPr id="3346" name="Google Shape;3346;p18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347" name="Google Shape;3347;p18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348" name="Google Shape;3348;p184"/>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rgbClr val="BFBFBF"/>
                </a:solidFill>
                <a:latin typeface="Arial"/>
                <a:ea typeface="Arial"/>
                <a:cs typeface="Arial"/>
                <a:sym typeface="Arial"/>
              </a:rPr>
              <a:t>allergen</a:t>
            </a:r>
            <a:r>
              <a:rPr lang="en-US" sz="1200" i="1">
                <a:solidFill>
                  <a:srgbClr val="BFBFBF"/>
                </a:solidFill>
                <a:latin typeface="Arial"/>
                <a:ea typeface="Arial"/>
                <a:cs typeface="Arial"/>
                <a:sym typeface="Arial"/>
              </a:rPr>
              <a:t>?</a:t>
            </a:r>
            <a:r>
              <a:rPr lang="en-US" sz="1200">
                <a:solidFill>
                  <a:srgbClr val="BFBFB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349" name="Google Shape;3349;p18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350" name="Google Shape;3350;p18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167</a:t>
            </a:fld>
            <a:endParaRPr sz="1000">
              <a:solidFill>
                <a:schemeClr val="dk1"/>
              </a:solidFill>
              <a:latin typeface="Arial"/>
              <a:ea typeface="Arial"/>
              <a:cs typeface="Arial"/>
              <a:sym typeface="Arial"/>
            </a:endParaRPr>
          </a:p>
        </p:txBody>
      </p:sp>
      <p:sp>
        <p:nvSpPr>
          <p:cNvPr id="3351" name="Google Shape;3351;p184"/>
          <p:cNvSpPr/>
          <p:nvPr/>
        </p:nvSpPr>
        <p:spPr>
          <a:xfrm>
            <a:off x="6781800" y="2362200"/>
            <a:ext cx="1219200" cy="533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52" name="Google Shape;3352;p184"/>
          <p:cNvSpPr txBox="1"/>
          <p:nvPr/>
        </p:nvSpPr>
        <p:spPr>
          <a:xfrm>
            <a:off x="3324904" y="3126938"/>
            <a:ext cx="5638800" cy="1077218"/>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Es gibt zwei klassische Erscheinungsformen einer Iopidin-Empfindlichkeit – welche sind das?</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--Kontaktdermatitis  des Augenlids und der periorbitalen Haut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--Follikuläre  Konjunktivitis</a:t>
            </a:r>
            <a:endParaRPr/>
          </a:p>
        </p:txBody>
      </p:sp>
      <p:sp>
        <p:nvSpPr>
          <p:cNvPr id="3353" name="Google Shape;3353;p184"/>
          <p:cNvSpPr txBox="1"/>
          <p:nvPr/>
        </p:nvSpPr>
        <p:spPr>
          <a:xfrm>
            <a:off x="3747984" y="4331037"/>
            <a:ext cx="4792500" cy="11340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Wenn Sie auf eine follikuläre Konjunktivitis stoßen, sollten Ihnen drei Dinge (d. h. Ursachen) in den Sinn kommen. Eine davon ist eine Reaktion auf ein „Toxin“ wie Iopidin. Welche sind die beiden anderen?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--Toxin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--Virusinfektion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--Chlamydieninfektion</a:t>
            </a:r>
            <a:endParaRPr sz="1200" i="1">
              <a:solidFill>
                <a:srgbClr val="A5A5A5"/>
              </a:solidFill>
            </a:endParaRPr>
          </a:p>
        </p:txBody>
      </p:sp>
      <p:sp>
        <p:nvSpPr>
          <p:cNvPr id="3355" name="Google Shape;3355;p184"/>
          <p:cNvSpPr txBox="1"/>
          <p:nvPr/>
        </p:nvSpPr>
        <p:spPr>
          <a:xfrm>
            <a:off x="2846663" y="3049488"/>
            <a:ext cx="5978700" cy="764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rPr>
              <a:t>Zusätzlich zur hohen Rate an lokaler Überempfindlichkeit gibt es bei Iopidin einen weiteren Grund, warum es nicht zur Langzeitkontrolle des Augeninnendrucks geeignet ist. Welcher ist das?</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Eine hohe Neigung zur Entwicklung einer </a:t>
            </a:r>
            <a:r>
              <a:rPr lang="en-US" sz="1200" b="1">
                <a:solidFill>
                  <a:srgbClr val="0000FF"/>
                </a:solidFill>
              </a:rPr>
              <a:t>Tachyphylaxie</a:t>
            </a:r>
            <a:endParaRPr sz="1200" b="1">
              <a:solidFill>
                <a:srgbClr val="0000FF"/>
              </a:solidFill>
            </a:endParaRPr>
          </a:p>
        </p:txBody>
      </p:sp>
      <p:sp>
        <p:nvSpPr>
          <p:cNvPr id="3357" name="Google Shape;3357;p184"/>
          <p:cNvSpPr txBox="1"/>
          <p:nvPr/>
        </p:nvSpPr>
        <p:spPr>
          <a:xfrm>
            <a:off x="4431330" y="4295983"/>
            <a:ext cx="4477444" cy="523220"/>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ist </a:t>
            </a:r>
            <a:r>
              <a:rPr lang="en-US" sz="1200">
                <a:solidFill>
                  <a:schemeClr val="lt1"/>
                </a:solidFill>
                <a:latin typeface="Arial"/>
                <a:ea typeface="Arial"/>
                <a:cs typeface="Arial"/>
                <a:sym typeface="Arial"/>
              </a:rPr>
              <a:t>Tachyphylaxie?</a:t>
            </a: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Die Tendenz eines Medikaments, mit der Zeit an Wirksamkeit zu verlieren</a:t>
            </a:r>
            <a:endParaRPr/>
          </a:p>
        </p:txBody>
      </p:sp>
      <p:sp>
        <p:nvSpPr>
          <p:cNvPr id="3358" name="Google Shape;3358;p184"/>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
        <p:nvSpPr>
          <p:cNvPr id="3356" name="Google Shape;3356;p184"/>
          <p:cNvSpPr/>
          <p:nvPr/>
        </p:nvSpPr>
        <p:spPr>
          <a:xfrm>
            <a:off x="4956672" y="4130408"/>
            <a:ext cx="1676400" cy="4833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3362"/>
        <p:cNvGrpSpPr/>
        <p:nvPr/>
      </p:nvGrpSpPr>
      <p:grpSpPr>
        <a:xfrm>
          <a:off x="0" y="0"/>
          <a:ext cx="0" cy="0"/>
          <a:chOff x="0" y="0"/>
          <a:chExt cx="0" cy="0"/>
        </a:xfrm>
      </p:grpSpPr>
      <p:sp>
        <p:nvSpPr>
          <p:cNvPr id="3363" name="Google Shape;3363;p18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364" name="Google Shape;3364;p18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365" name="Google Shape;3365;p185"/>
          <p:cNvSpPr txBox="1"/>
          <p:nvPr/>
        </p:nvSpPr>
        <p:spPr>
          <a:xfrm>
            <a:off x="4038600" y="2438400"/>
            <a:ext cx="4211409" cy="64633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Mittel ist bekanntermaßen </a:t>
            </a:r>
            <a:r>
              <a:rPr lang="en-US" sz="1200" b="1" i="1">
                <a:solidFill>
                  <a:srgbClr val="BFBFBF"/>
                </a:solidFill>
                <a:latin typeface="Arial"/>
                <a:ea typeface="Arial"/>
                <a:cs typeface="Arial"/>
                <a:sym typeface="Arial"/>
              </a:rPr>
              <a:t>allergen</a:t>
            </a:r>
            <a:r>
              <a:rPr lang="en-US" sz="1200" i="1">
                <a:solidFill>
                  <a:srgbClr val="BFBFBF"/>
                </a:solidFill>
                <a:latin typeface="Arial"/>
                <a:ea typeface="Arial"/>
                <a:cs typeface="Arial"/>
                <a:sym typeface="Arial"/>
              </a:rPr>
              <a:t>?</a:t>
            </a:r>
            <a:r>
              <a:rPr lang="en-US" sz="1200">
                <a:solidFill>
                  <a:srgbClr val="BFBFB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a:t>
            </a:r>
            <a:endParaRPr/>
          </a:p>
        </p:txBody>
      </p:sp>
      <p:sp>
        <p:nvSpPr>
          <p:cNvPr id="3366" name="Google Shape;3366;p18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367" name="Google Shape;3367;p18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168</a:t>
            </a:fld>
            <a:endParaRPr sz="1000">
              <a:solidFill>
                <a:schemeClr val="dk1"/>
              </a:solidFill>
              <a:latin typeface="Arial"/>
              <a:ea typeface="Arial"/>
              <a:cs typeface="Arial"/>
              <a:sym typeface="Arial"/>
            </a:endParaRPr>
          </a:p>
        </p:txBody>
      </p:sp>
      <p:sp>
        <p:nvSpPr>
          <p:cNvPr id="3368" name="Google Shape;3368;p185"/>
          <p:cNvSpPr/>
          <p:nvPr/>
        </p:nvSpPr>
        <p:spPr>
          <a:xfrm>
            <a:off x="3619500" y="2516088"/>
            <a:ext cx="1219200" cy="5334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69" name="Google Shape;3369;p185"/>
          <p:cNvSpPr txBox="1"/>
          <p:nvPr/>
        </p:nvSpPr>
        <p:spPr>
          <a:xfrm>
            <a:off x="3324904" y="3126938"/>
            <a:ext cx="5638800" cy="1077218"/>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Es gibt zwei klassische Erscheinungsformen einer Iopidin-Empfindlichkeit – welche sind das?</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--Kontaktdermatitis  des Augenlids und der periorbitalen Haut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--Follikuläre  Konjunktivitis</a:t>
            </a:r>
            <a:endParaRPr/>
          </a:p>
        </p:txBody>
      </p:sp>
      <p:sp>
        <p:nvSpPr>
          <p:cNvPr id="3370" name="Google Shape;3370;p185"/>
          <p:cNvSpPr txBox="1"/>
          <p:nvPr/>
        </p:nvSpPr>
        <p:spPr>
          <a:xfrm>
            <a:off x="3747984" y="4331037"/>
            <a:ext cx="4792500" cy="11340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Wenn Sie auf eine follikuläre Konjunktivitis stoßen, sollten Ihnen drei Dinge (d. h. Ursachen) in den Sinn kommen. Eine davon ist eine Reaktion auf ein „Toxin“ wie Iopidin. Welche sind die beiden anderen?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--Toxin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--Virusinfektion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--Chlamydieninfektion</a:t>
            </a:r>
            <a:endParaRPr sz="1200" i="1">
              <a:solidFill>
                <a:srgbClr val="A5A5A5"/>
              </a:solidFill>
            </a:endParaRPr>
          </a:p>
        </p:txBody>
      </p:sp>
      <p:sp>
        <p:nvSpPr>
          <p:cNvPr id="3372" name="Google Shape;3372;p185"/>
          <p:cNvSpPr txBox="1"/>
          <p:nvPr/>
        </p:nvSpPr>
        <p:spPr>
          <a:xfrm>
            <a:off x="2846663" y="3049488"/>
            <a:ext cx="5978700" cy="7644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Zusätzlich zur hohen Rate an lokaler Überempfindlichkeit gibt es bei Iopidin einen weiteren Grund, warum es nicht zur Langzeitkontrolle des Augeninnendrucks geeignet ist. Welcher ist das?</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Eine hohe Neigung zur Entwicklung einer </a:t>
            </a:r>
            <a:r>
              <a:rPr lang="en-US" sz="1200" b="1">
                <a:solidFill>
                  <a:srgbClr val="0000FF"/>
                </a:solidFill>
              </a:rPr>
              <a:t>Tachyphylaxie</a:t>
            </a:r>
            <a:endParaRPr sz="1200" i="1">
              <a:solidFill>
                <a:srgbClr val="A5A5A5"/>
              </a:solidFill>
            </a:endParaRPr>
          </a:p>
        </p:txBody>
      </p:sp>
      <p:sp>
        <p:nvSpPr>
          <p:cNvPr id="3374" name="Google Shape;3374;p185"/>
          <p:cNvSpPr txBox="1"/>
          <p:nvPr/>
        </p:nvSpPr>
        <p:spPr>
          <a:xfrm>
            <a:off x="4431330" y="4295983"/>
            <a:ext cx="4477444" cy="523220"/>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Was ist </a:t>
            </a:r>
            <a:r>
              <a:rPr lang="en-US" sz="1200">
                <a:solidFill>
                  <a:schemeClr val="lt1"/>
                </a:solidFill>
                <a:latin typeface="Arial"/>
                <a:ea typeface="Arial"/>
                <a:cs typeface="Arial"/>
                <a:sym typeface="Arial"/>
              </a:rPr>
              <a:t>Tachyphylaxie?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Die Tendenz eines Medikaments, mit der Zeit an Wirksamkeit zu verlieren</a:t>
            </a:r>
            <a:endParaRPr/>
          </a:p>
        </p:txBody>
      </p:sp>
      <p:sp>
        <p:nvSpPr>
          <p:cNvPr id="3375" name="Google Shape;3375;p185"/>
          <p:cNvSpPr txBox="1"/>
          <p:nvPr/>
        </p:nvSpPr>
        <p:spPr>
          <a:xfrm>
            <a:off x="3786599" y="1295400"/>
            <a:ext cx="4976400" cy="764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häufig tritt das auf? Das heißt: Bei wie viel Prozent der Patienten entwickelt sich eine lokale Überempfindlichkeitsreaktion auf die Augentropfen?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Fast die Hälfte!</a:t>
            </a:r>
            <a:endParaRPr sz="1200" i="1">
              <a:solidFill>
                <a:srgbClr val="7F7F7F"/>
              </a:solidFill>
            </a:endParaRPr>
          </a:p>
        </p:txBody>
      </p:sp>
      <p:sp>
        <p:nvSpPr>
          <p:cNvPr id="3373" name="Google Shape;3373;p185"/>
          <p:cNvSpPr/>
          <p:nvPr/>
        </p:nvSpPr>
        <p:spPr>
          <a:xfrm>
            <a:off x="4765542" y="4073829"/>
            <a:ext cx="1676400" cy="4833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3379"/>
        <p:cNvGrpSpPr/>
        <p:nvPr/>
      </p:nvGrpSpPr>
      <p:grpSpPr>
        <a:xfrm>
          <a:off x="0" y="0"/>
          <a:ext cx="0" cy="0"/>
          <a:chOff x="0" y="0"/>
          <a:chExt cx="0" cy="0"/>
        </a:xfrm>
      </p:grpSpPr>
      <p:sp>
        <p:nvSpPr>
          <p:cNvPr id="3380" name="Google Shape;3380;p18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381" name="Google Shape;3381;p18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382" name="Google Shape;3382;p18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383" name="Google Shape;3383;p18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169</a:t>
            </a:fld>
            <a:endParaRPr sz="1000">
              <a:solidFill>
                <a:schemeClr val="dk1"/>
              </a:solidFill>
              <a:latin typeface="Arial"/>
              <a:ea typeface="Arial"/>
              <a:cs typeface="Arial"/>
              <a:sym typeface="Arial"/>
            </a:endParaRPr>
          </a:p>
        </p:txBody>
      </p:sp>
      <p:sp>
        <p:nvSpPr>
          <p:cNvPr id="3384" name="Google Shape;3384;p186"/>
          <p:cNvSpPr txBox="1"/>
          <p:nvPr/>
        </p:nvSpPr>
        <p:spPr>
          <a:xfrm>
            <a:off x="2895600" y="3607904"/>
            <a:ext cx="6062400" cy="8568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rPr>
              <a:t>Wie bereits erwähnt, wird Iopidin nicht zur routinemäßigen Langzeitkontrolle des Augeninnendrucks eingesetzt.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7"/>
                  </a:ext>
                </a:extLst>
              </a:rPr>
              <a:t>Welches</a:t>
            </a:r>
            <a:r>
              <a:rPr lang="en-US" sz="1200" i="1">
                <a:solidFill>
                  <a:schemeClr val="dk1"/>
                </a:solidFill>
              </a:rPr>
              <a:t> der häufig verwendeten </a:t>
            </a:r>
            <a:r>
              <a:rPr lang="en-US" sz="1200" b="1" i="1">
                <a:solidFill>
                  <a:schemeClr val="dk1"/>
                </a:solidFill>
              </a:rPr>
              <a:t>Langzeit</a:t>
            </a:r>
            <a:r>
              <a:rPr lang="en-US" sz="1200" i="1">
                <a:solidFill>
                  <a:schemeClr val="dk1"/>
                </a:solidFill>
              </a:rPr>
              <a:t>-Glaukommedikamente ist am berüchtigtsten für allergische Reaktionen?</a:t>
            </a:r>
            <a:endParaRPr/>
          </a:p>
          <a:p>
            <a:pPr marL="0" marR="0" lvl="0" indent="0" algn="l" rtl="0">
              <a:spcBef>
                <a:spcPts val="0"/>
              </a:spcBef>
              <a:spcAft>
                <a:spcPts val="0"/>
              </a:spcAft>
              <a:buClr>
                <a:schemeClr val="dk1"/>
              </a:buClr>
              <a:buSzPts val="1800"/>
              <a:buFont typeface="Noto Sans Symbols"/>
              <a:buNone/>
            </a:pPr>
            <a:endParaRPr sz="1800" b="1">
              <a:solidFill>
                <a:srgbClr val="0000FF"/>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0" name="Google Shape;350;p1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dirty="0"/>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dirty="0"/>
          </a:p>
          <a:p>
            <a:pPr marL="342900" lvl="0" indent="-342900" algn="l" rtl="0">
              <a:lnSpc>
                <a:spcPct val="80000"/>
              </a:lnSpc>
              <a:spcBef>
                <a:spcPts val="240"/>
              </a:spcBef>
              <a:spcAft>
                <a:spcPts val="0"/>
              </a:spcAft>
              <a:buSzPts val="840"/>
              <a:buChar char="●"/>
            </a:pPr>
            <a:r>
              <a:rPr lang="en-US" sz="1200" i="1" dirty="0"/>
              <a:t>Nicht-</a:t>
            </a:r>
            <a:r>
              <a:rPr lang="en-US" sz="1200" i="1" dirty="0" err="1"/>
              <a:t>selektiver</a:t>
            </a:r>
            <a:r>
              <a:rPr lang="en-US" sz="1200" i="1" dirty="0"/>
              <a:t> </a:t>
            </a:r>
            <a:r>
              <a:rPr lang="en-US" sz="1200" i="1" dirty="0">
                <a:latin typeface="Noto Sans Symbols"/>
                <a:ea typeface="Noto Sans Symbols"/>
                <a:cs typeface="Noto Sans Symbols"/>
                <a:sym typeface="Noto Sans Symbols"/>
              </a:rPr>
              <a:t>α/β</a:t>
            </a:r>
            <a:r>
              <a:rPr lang="en-US" sz="1200" i="1" dirty="0"/>
              <a:t>-Agonist</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p:txBody>
      </p:sp>
      <p:sp>
        <p:nvSpPr>
          <p:cNvPr id="351" name="Google Shape;351;p17"/>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52" name="Google Shape;352;p17"/>
          <p:cNvSpPr/>
          <p:nvPr/>
        </p:nvSpPr>
        <p:spPr>
          <a:xfrm>
            <a:off x="533400" y="5943600"/>
            <a:ext cx="533400" cy="533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53" name="Google Shape;353;p1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a:t>
            </a:fld>
            <a:endParaRPr sz="1000">
              <a:solidFill>
                <a:schemeClr val="dk1"/>
              </a:solidFill>
              <a:latin typeface="Arial"/>
              <a:ea typeface="Arial"/>
              <a:cs typeface="Arial"/>
              <a:sym typeface="Arial"/>
            </a:endParaRP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Shape 3388"/>
        <p:cNvGrpSpPr/>
        <p:nvPr/>
      </p:nvGrpSpPr>
      <p:grpSpPr>
        <a:xfrm>
          <a:off x="0" y="0"/>
          <a:ext cx="0" cy="0"/>
          <a:chOff x="0" y="0"/>
          <a:chExt cx="0" cy="0"/>
        </a:xfrm>
      </p:grpSpPr>
      <p:sp>
        <p:nvSpPr>
          <p:cNvPr id="3389" name="Google Shape;3389;p18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390" name="Google Shape;3390;p18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391" name="Google Shape;3391;p18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392" name="Google Shape;3392;p18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170</a:t>
            </a:fld>
            <a:endParaRPr sz="1000">
              <a:solidFill>
                <a:schemeClr val="dk1"/>
              </a:solidFill>
              <a:latin typeface="Arial"/>
              <a:ea typeface="Arial"/>
              <a:cs typeface="Arial"/>
              <a:sym typeface="Arial"/>
            </a:endParaRPr>
          </a:p>
        </p:txBody>
      </p:sp>
      <p:sp>
        <p:nvSpPr>
          <p:cNvPr id="3393" name="Google Shape;3393;p187"/>
          <p:cNvSpPr txBox="1"/>
          <p:nvPr/>
        </p:nvSpPr>
        <p:spPr>
          <a:xfrm>
            <a:off x="2895600" y="3607904"/>
            <a:ext cx="60624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Wie bereits erwähnt, wird Iopidin nicht zur routinemäßigen Langzeitkontrolle des Augeninnendrucks eingesetzt.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8"/>
                  </a:ext>
                </a:extLst>
              </a:rPr>
              <a:t>Welches</a:t>
            </a:r>
            <a:r>
              <a:rPr lang="en-US" sz="1200" i="1">
                <a:solidFill>
                  <a:schemeClr val="dk1"/>
                </a:solidFill>
              </a:rPr>
              <a:t> der häufig verwendeten </a:t>
            </a:r>
            <a:r>
              <a:rPr lang="en-US" sz="1200" b="1" i="1">
                <a:solidFill>
                  <a:schemeClr val="dk1"/>
                </a:solidFill>
              </a:rPr>
              <a:t>Langzeit</a:t>
            </a:r>
            <a:r>
              <a:rPr lang="en-US" sz="1200" i="1">
                <a:solidFill>
                  <a:schemeClr val="dk1"/>
                </a:solidFill>
              </a:rPr>
              <a:t>-Glaukommedikamente ist am berüchtigtsten für allergische Reaktionen?</a:t>
            </a:r>
            <a:endParaRPr sz="1200" i="1">
              <a:solidFill>
                <a:schemeClr val="dk1"/>
              </a:solidFill>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Brimonidin</a:t>
            </a:r>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Shape 3397"/>
        <p:cNvGrpSpPr/>
        <p:nvPr/>
      </p:nvGrpSpPr>
      <p:grpSpPr>
        <a:xfrm>
          <a:off x="0" y="0"/>
          <a:ext cx="0" cy="0"/>
          <a:chOff x="0" y="0"/>
          <a:chExt cx="0" cy="0"/>
        </a:xfrm>
      </p:grpSpPr>
      <p:sp>
        <p:nvSpPr>
          <p:cNvPr id="3398" name="Google Shape;3398;p18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399" name="Google Shape;3399;p18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00" name="Google Shape;3400;p18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401" name="Google Shape;3401;p18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171</a:t>
            </a:fld>
            <a:endParaRPr sz="1000">
              <a:solidFill>
                <a:schemeClr val="dk1"/>
              </a:solidFill>
              <a:latin typeface="Arial"/>
              <a:ea typeface="Arial"/>
              <a:cs typeface="Arial"/>
              <a:sym typeface="Arial"/>
            </a:endParaRPr>
          </a:p>
        </p:txBody>
      </p:sp>
      <p:sp>
        <p:nvSpPr>
          <p:cNvPr id="3402" name="Google Shape;3402;p188"/>
          <p:cNvSpPr txBox="1"/>
          <p:nvPr/>
        </p:nvSpPr>
        <p:spPr>
          <a:xfrm>
            <a:off x="2895600" y="3607904"/>
            <a:ext cx="60624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BFBFBF"/>
                </a:solidFill>
              </a:rPr>
              <a:t>Wie bereits erwähnt, wird Iopidin nicht zur routinemäßigen Langzeitkontrolle des Augeninnendrucks eingesetzt.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9"/>
                  </a:ext>
                </a:extLst>
              </a:rPr>
              <a:t>Welches</a:t>
            </a:r>
            <a:r>
              <a:rPr lang="en-US" sz="1200" i="1">
                <a:solidFill>
                  <a:srgbClr val="BFBFBF"/>
                </a:solidFill>
              </a:rPr>
              <a:t> der häufig verwendeten Langzeit-Glaukommedikamente ist am berüchtigtsten für </a:t>
            </a:r>
            <a:r>
              <a:rPr lang="en-US" sz="1200" b="1" i="1">
                <a:solidFill>
                  <a:schemeClr val="dk1"/>
                </a:solidFill>
              </a:rPr>
              <a:t>allergische</a:t>
            </a:r>
            <a:r>
              <a:rPr lang="en-US" sz="1200" i="1">
                <a:solidFill>
                  <a:srgbClr val="BFBFBF"/>
                </a:solidFill>
              </a:rPr>
              <a:t> Reaktionen?</a:t>
            </a:r>
            <a:endParaRPr sz="1200" b="1">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Brimonidin</a:t>
            </a:r>
            <a:endParaRPr/>
          </a:p>
        </p:txBody>
      </p:sp>
      <p:sp>
        <p:nvSpPr>
          <p:cNvPr id="3403" name="Google Shape;3403;p188"/>
          <p:cNvSpPr txBox="1"/>
          <p:nvPr/>
        </p:nvSpPr>
        <p:spPr>
          <a:xfrm>
            <a:off x="1419500" y="2172878"/>
            <a:ext cx="4587047" cy="830997"/>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Iopidin-Empfindlichkeit: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--Kontaktdermatitis der Augenlider und der periorbitalen Haut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--Follikuläre Konjunktivitis</a:t>
            </a:r>
            <a:endParaRPr/>
          </a:p>
        </p:txBody>
      </p:sp>
      <p:sp>
        <p:nvSpPr>
          <p:cNvPr id="3404" name="Google Shape;3404;p188"/>
          <p:cNvSpPr txBox="1"/>
          <p:nvPr/>
        </p:nvSpPr>
        <p:spPr>
          <a:xfrm>
            <a:off x="5697055" y="3158866"/>
            <a:ext cx="3428999" cy="52322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Sind die Symptome einer Brimonidin-Empfindlichkeit dieselben wie bei Iopidin?</a:t>
            </a:r>
            <a:endParaRPr/>
          </a:p>
        </p:txBody>
      </p:sp>
      <p:sp>
        <p:nvSpPr>
          <p:cNvPr id="3405" name="Google Shape;3405;p188"/>
          <p:cNvSpPr/>
          <p:nvPr/>
        </p:nvSpPr>
        <p:spPr>
          <a:xfrm>
            <a:off x="5867400" y="2386477"/>
            <a:ext cx="139147" cy="585324"/>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406" name="Google Shape;3406;p188"/>
          <p:cNvSpPr txBox="1"/>
          <p:nvPr/>
        </p:nvSpPr>
        <p:spPr>
          <a:xfrm>
            <a:off x="6321337" y="2605952"/>
            <a:ext cx="470000" cy="70788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a:t>
            </a:r>
            <a:endParaRPr/>
          </a:p>
        </p:txBody>
      </p:sp>
      <p:sp>
        <p:nvSpPr>
          <p:cNvPr id="3407" name="Google Shape;3407;p188"/>
          <p:cNvSpPr/>
          <p:nvPr/>
        </p:nvSpPr>
        <p:spPr>
          <a:xfrm>
            <a:off x="5826087" y="3851524"/>
            <a:ext cx="1460500" cy="49695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Shape 3411"/>
        <p:cNvGrpSpPr/>
        <p:nvPr/>
      </p:nvGrpSpPr>
      <p:grpSpPr>
        <a:xfrm>
          <a:off x="0" y="0"/>
          <a:ext cx="0" cy="0"/>
          <a:chOff x="0" y="0"/>
          <a:chExt cx="0" cy="0"/>
        </a:xfrm>
      </p:grpSpPr>
      <p:sp>
        <p:nvSpPr>
          <p:cNvPr id="3412" name="Google Shape;3412;p18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413" name="Google Shape;3413;p18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0"/>
                  </a:ext>
                </a:extLst>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14" name="Google Shape;3414;p18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415" name="Google Shape;3415;p18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172</a:t>
            </a:fld>
            <a:endParaRPr sz="1000">
              <a:solidFill>
                <a:schemeClr val="dk1"/>
              </a:solidFill>
              <a:latin typeface="Arial"/>
              <a:ea typeface="Arial"/>
              <a:cs typeface="Arial"/>
              <a:sym typeface="Arial"/>
            </a:endParaRPr>
          </a:p>
        </p:txBody>
      </p:sp>
      <p:sp>
        <p:nvSpPr>
          <p:cNvPr id="3416" name="Google Shape;3416;p189"/>
          <p:cNvSpPr txBox="1"/>
          <p:nvPr/>
        </p:nvSpPr>
        <p:spPr>
          <a:xfrm>
            <a:off x="2895600" y="3607904"/>
            <a:ext cx="60624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BFBFBF"/>
                </a:solidFill>
              </a:rPr>
              <a:t>Wie bereits erwähnt, wird Iopidin nicht zur routinemäßigen Langzeitkontrolle des Augeninnendrucks eingesetzt.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1"/>
                  </a:ext>
                </a:extLst>
              </a:rPr>
              <a:t>Welches</a:t>
            </a:r>
            <a:r>
              <a:rPr lang="en-US" sz="1200" i="1">
                <a:solidFill>
                  <a:srgbClr val="BFBFBF"/>
                </a:solidFill>
              </a:rPr>
              <a:t> der häufig verwendeten Langzeit-Glaukommedikamente ist am berüchtigtsten für </a:t>
            </a:r>
            <a:r>
              <a:rPr lang="en-US" sz="1200" b="1" i="1">
                <a:solidFill>
                  <a:schemeClr val="dk1"/>
                </a:solidFill>
              </a:rPr>
              <a:t>allergische</a:t>
            </a:r>
            <a:r>
              <a:rPr lang="en-US" sz="1200" i="1">
                <a:solidFill>
                  <a:srgbClr val="BFBFBF"/>
                </a:solidFill>
              </a:rPr>
              <a:t> Reaktionen?</a:t>
            </a:r>
            <a:endParaRPr sz="1200" b="1">
              <a:solidFill>
                <a:srgbClr val="BFBFBF"/>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Brimonidin</a:t>
            </a:r>
            <a:endParaRPr>
              <a:solidFill>
                <a:schemeClr val="dk1"/>
              </a:solidFill>
            </a:endParaRPr>
          </a:p>
          <a:p>
            <a:pPr marL="0" marR="0" lvl="0" indent="0" algn="l" rtl="0">
              <a:spcBef>
                <a:spcPts val="0"/>
              </a:spcBef>
              <a:spcAft>
                <a:spcPts val="0"/>
              </a:spcAft>
              <a:buClr>
                <a:srgbClr val="0000FF"/>
              </a:buClr>
              <a:buSzPts val="1200"/>
              <a:buFont typeface="Noto Sans Symbols"/>
              <a:buNone/>
            </a:pPr>
            <a:endParaRPr sz="1200" i="1">
              <a:solidFill>
                <a:srgbClr val="BFBFBF"/>
              </a:solidFill>
            </a:endParaRPr>
          </a:p>
        </p:txBody>
      </p:sp>
      <p:sp>
        <p:nvSpPr>
          <p:cNvPr id="3417" name="Google Shape;3417;p189"/>
          <p:cNvSpPr txBox="1"/>
          <p:nvPr/>
        </p:nvSpPr>
        <p:spPr>
          <a:xfrm>
            <a:off x="1419500" y="2172878"/>
            <a:ext cx="4587047" cy="830997"/>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Iopidin-Empfindlichkeit: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--Kontaktdermatitis der Augenlider und der periorbitalen Haut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--Follikuläre Konjunktivitis</a:t>
            </a:r>
            <a:endParaRPr/>
          </a:p>
        </p:txBody>
      </p:sp>
      <p:sp>
        <p:nvSpPr>
          <p:cNvPr id="3418" name="Google Shape;3418;p189"/>
          <p:cNvSpPr txBox="1"/>
          <p:nvPr/>
        </p:nvSpPr>
        <p:spPr>
          <a:xfrm>
            <a:off x="5697055" y="3158866"/>
            <a:ext cx="3428999" cy="52322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Sind die Symptome einer Brimonidin-Empfindlichkeit dieselben wie bei Iopidin?</a:t>
            </a:r>
            <a:endParaRPr/>
          </a:p>
        </p:txBody>
      </p:sp>
      <p:sp>
        <p:nvSpPr>
          <p:cNvPr id="3419" name="Google Shape;3419;p189"/>
          <p:cNvSpPr/>
          <p:nvPr/>
        </p:nvSpPr>
        <p:spPr>
          <a:xfrm>
            <a:off x="5867400" y="2386477"/>
            <a:ext cx="139147" cy="585324"/>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420" name="Google Shape;3420;p189"/>
          <p:cNvSpPr txBox="1"/>
          <p:nvPr/>
        </p:nvSpPr>
        <p:spPr>
          <a:xfrm>
            <a:off x="6023112" y="2321556"/>
            <a:ext cx="1020857" cy="70788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Ja</a:t>
            </a:r>
            <a:endParaRPr/>
          </a:p>
        </p:txBody>
      </p:sp>
      <p:sp>
        <p:nvSpPr>
          <p:cNvPr id="3421" name="Google Shape;3421;p189"/>
          <p:cNvSpPr/>
          <p:nvPr/>
        </p:nvSpPr>
        <p:spPr>
          <a:xfrm>
            <a:off x="5930746" y="3905478"/>
            <a:ext cx="1460500" cy="49695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Shape 3425"/>
        <p:cNvGrpSpPr/>
        <p:nvPr/>
      </p:nvGrpSpPr>
      <p:grpSpPr>
        <a:xfrm>
          <a:off x="0" y="0"/>
          <a:ext cx="0" cy="0"/>
          <a:chOff x="0" y="0"/>
          <a:chExt cx="0" cy="0"/>
        </a:xfrm>
      </p:grpSpPr>
      <p:sp>
        <p:nvSpPr>
          <p:cNvPr id="3426" name="Google Shape;3426;p19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427" name="Google Shape;3427;p19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28" name="Google Shape;3428;p19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429" name="Google Shape;3429;p19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173</a:t>
            </a:fld>
            <a:endParaRPr sz="1000">
              <a:solidFill>
                <a:schemeClr val="dk1"/>
              </a:solidFill>
              <a:latin typeface="Arial"/>
              <a:ea typeface="Arial"/>
              <a:cs typeface="Arial"/>
              <a:sym typeface="Arial"/>
            </a:endParaRPr>
          </a:p>
        </p:txBody>
      </p:sp>
      <p:sp>
        <p:nvSpPr>
          <p:cNvPr id="3430" name="Google Shape;3430;p190"/>
          <p:cNvSpPr txBox="1"/>
          <p:nvPr/>
        </p:nvSpPr>
        <p:spPr>
          <a:xfrm>
            <a:off x="2895600" y="3607904"/>
            <a:ext cx="60624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BFBFBF"/>
                </a:solidFill>
              </a:rPr>
              <a:t>Wie bereits erwähnt, wird Iopidin nicht zur routinemäßigen Langzeitkontrolle des Augeninnendrucks eingesetzt.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2"/>
                  </a:ext>
                </a:extLst>
              </a:rPr>
              <a:t>Welches</a:t>
            </a:r>
            <a:r>
              <a:rPr lang="en-US" sz="1200" i="1">
                <a:solidFill>
                  <a:srgbClr val="BFBFBF"/>
                </a:solidFill>
              </a:rPr>
              <a:t> der häufig verwendeten Langzeit-Glaukommedikamente ist </a:t>
            </a:r>
            <a:r>
              <a:rPr lang="en-US" sz="1200" b="1" i="1">
                <a:solidFill>
                  <a:schemeClr val="dk1"/>
                </a:solidFill>
              </a:rPr>
              <a:t>am berüchtigtsten</a:t>
            </a:r>
            <a:r>
              <a:rPr lang="en-US" sz="1200" i="1">
                <a:solidFill>
                  <a:srgbClr val="BFBFBF"/>
                </a:solidFill>
              </a:rPr>
              <a:t> für allergische Reaktionen?</a:t>
            </a:r>
            <a:endParaRPr sz="1200" b="1">
              <a:solidFill>
                <a:srgbClr val="BFBFBF"/>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Brimonidin</a:t>
            </a:r>
            <a:endParaRPr sz="1200" i="1">
              <a:solidFill>
                <a:srgbClr val="BFBFBF"/>
              </a:solidFill>
            </a:endParaRPr>
          </a:p>
        </p:txBody>
      </p:sp>
      <p:sp>
        <p:nvSpPr>
          <p:cNvPr id="3431" name="Google Shape;3431;p190"/>
          <p:cNvSpPr txBox="1"/>
          <p:nvPr/>
        </p:nvSpPr>
        <p:spPr>
          <a:xfrm>
            <a:off x="4356718" y="4778416"/>
            <a:ext cx="4688400" cy="9492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Während fast die Hälfte der Iopidin-Patienten eine Überempfindlichkeitsreaktion entwickelt: Wie häufig verursacht Brimonidin solche Reaktionen?</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Weitaus weniger, wenn auch immer noch signifikant – zwischen 10 und 15 % </a:t>
            </a:r>
            <a:endParaRPr/>
          </a:p>
        </p:txBody>
      </p:sp>
      <p:sp>
        <p:nvSpPr>
          <p:cNvPr id="3432" name="Google Shape;3432;p190"/>
          <p:cNvSpPr/>
          <p:nvPr/>
        </p:nvSpPr>
        <p:spPr>
          <a:xfrm>
            <a:off x="4698694" y="3829925"/>
            <a:ext cx="1524000" cy="49695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Shape 3436"/>
        <p:cNvGrpSpPr/>
        <p:nvPr/>
      </p:nvGrpSpPr>
      <p:grpSpPr>
        <a:xfrm>
          <a:off x="0" y="0"/>
          <a:ext cx="0" cy="0"/>
          <a:chOff x="0" y="0"/>
          <a:chExt cx="0" cy="0"/>
        </a:xfrm>
      </p:grpSpPr>
      <p:sp>
        <p:nvSpPr>
          <p:cNvPr id="3437" name="Google Shape;3437;p19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438" name="Google Shape;3438;p19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39" name="Google Shape;3439;p19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440" name="Google Shape;3440;p19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174</a:t>
            </a:fld>
            <a:endParaRPr sz="1000">
              <a:solidFill>
                <a:schemeClr val="dk1"/>
              </a:solidFill>
              <a:latin typeface="Arial"/>
              <a:ea typeface="Arial"/>
              <a:cs typeface="Arial"/>
              <a:sym typeface="Arial"/>
            </a:endParaRPr>
          </a:p>
        </p:txBody>
      </p:sp>
      <p:sp>
        <p:nvSpPr>
          <p:cNvPr id="3441" name="Google Shape;3441;p191"/>
          <p:cNvSpPr txBox="1"/>
          <p:nvPr/>
        </p:nvSpPr>
        <p:spPr>
          <a:xfrm>
            <a:off x="2895600" y="3607904"/>
            <a:ext cx="60624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BFBFBF"/>
                </a:solidFill>
              </a:rPr>
              <a:t>Wie bereits erwähnt, wird Iopidin nicht zur routinemäßigen Langzeitkontrolle des Augeninnendrucks eingesetzt.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3"/>
                  </a:ext>
                </a:extLst>
              </a:rPr>
              <a:t>Welches</a:t>
            </a:r>
            <a:r>
              <a:rPr lang="en-US" sz="1200" i="1">
                <a:solidFill>
                  <a:srgbClr val="BFBFBF"/>
                </a:solidFill>
              </a:rPr>
              <a:t> der häufig verwendeten Langzeit-Glaukommedikamente ist </a:t>
            </a:r>
            <a:r>
              <a:rPr lang="en-US" sz="1200" b="1" i="1">
                <a:solidFill>
                  <a:schemeClr val="dk1"/>
                </a:solidFill>
              </a:rPr>
              <a:t>am berüchtigtsten</a:t>
            </a:r>
            <a:r>
              <a:rPr lang="en-US" sz="1200" i="1">
                <a:solidFill>
                  <a:srgbClr val="BFBFBF"/>
                </a:solidFill>
              </a:rPr>
              <a:t> für allergische Reaktionen?</a:t>
            </a:r>
            <a:endParaRPr sz="1200" b="1">
              <a:solidFill>
                <a:srgbClr val="BFBFBF"/>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Brimonidin</a:t>
            </a:r>
            <a:endParaRPr sz="1200" i="1">
              <a:solidFill>
                <a:srgbClr val="BFBFBF"/>
              </a:solidFill>
            </a:endParaRPr>
          </a:p>
        </p:txBody>
      </p:sp>
      <p:sp>
        <p:nvSpPr>
          <p:cNvPr id="3442" name="Google Shape;3442;p191"/>
          <p:cNvSpPr txBox="1"/>
          <p:nvPr/>
        </p:nvSpPr>
        <p:spPr>
          <a:xfrm>
            <a:off x="4356718" y="4778416"/>
            <a:ext cx="46884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Während fast die Hälfte der Iopidin-Patienten eine Überempfindlichkeitsreaktion entwickelt: Wie häufig verursacht Brimonidin solche Reaktionen?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Weitaus weniger, wenn auch immer noch signifikant – zwischen 10 und 15 % </a:t>
            </a:r>
            <a:endParaRPr/>
          </a:p>
        </p:txBody>
      </p:sp>
      <p:sp>
        <p:nvSpPr>
          <p:cNvPr id="3443" name="Google Shape;3443;p191"/>
          <p:cNvSpPr/>
          <p:nvPr/>
        </p:nvSpPr>
        <p:spPr>
          <a:xfrm>
            <a:off x="4654627" y="3829925"/>
            <a:ext cx="1524000" cy="49695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Shape 3447"/>
        <p:cNvGrpSpPr/>
        <p:nvPr/>
      </p:nvGrpSpPr>
      <p:grpSpPr>
        <a:xfrm>
          <a:off x="0" y="0"/>
          <a:ext cx="0" cy="0"/>
          <a:chOff x="0" y="0"/>
          <a:chExt cx="0" cy="0"/>
        </a:xfrm>
      </p:grpSpPr>
      <p:sp>
        <p:nvSpPr>
          <p:cNvPr id="3448" name="Google Shape;3448;p19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449" name="Google Shape;3449;p19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50" name="Google Shape;3450;p19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451" name="Google Shape;3451;p19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175</a:t>
            </a:fld>
            <a:endParaRPr sz="1000">
              <a:solidFill>
                <a:schemeClr val="dk1"/>
              </a:solidFill>
              <a:latin typeface="Arial"/>
              <a:ea typeface="Arial"/>
              <a:cs typeface="Arial"/>
              <a:sym typeface="Arial"/>
            </a:endParaRPr>
          </a:p>
        </p:txBody>
      </p:sp>
      <p:sp>
        <p:nvSpPr>
          <p:cNvPr id="3452" name="Google Shape;3452;p192"/>
          <p:cNvSpPr txBox="1"/>
          <p:nvPr/>
        </p:nvSpPr>
        <p:spPr>
          <a:xfrm>
            <a:off x="2895600" y="3607904"/>
            <a:ext cx="60624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BFBFBF"/>
                </a:solidFill>
              </a:rPr>
              <a:t>Wie bereits erwähnt, wird Iopidin nicht zur routinemäßigen Langzeitkontrolle des Augeninnendrucks eingesetzt.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4"/>
                  </a:ext>
                </a:extLst>
              </a:rPr>
              <a:t>Welches</a:t>
            </a:r>
            <a:r>
              <a:rPr lang="en-US" sz="1200" i="1">
                <a:solidFill>
                  <a:srgbClr val="BFBFBF"/>
                </a:solidFill>
              </a:rPr>
              <a:t> der häufig verwendeten Langzeit-Glaukommedikamente ist </a:t>
            </a:r>
            <a:r>
              <a:rPr lang="en-US" sz="1200" b="1" i="1">
                <a:solidFill>
                  <a:srgbClr val="BFBFBF"/>
                </a:solidFill>
              </a:rPr>
              <a:t>am berüchtigtsten </a:t>
            </a:r>
            <a:r>
              <a:rPr lang="en-US" sz="1200" i="1">
                <a:solidFill>
                  <a:srgbClr val="BFBFBF"/>
                </a:solidFill>
              </a:rPr>
              <a:t>für allergische Reaktionen?</a:t>
            </a:r>
            <a:endParaRPr sz="1200" b="1">
              <a:solidFill>
                <a:srgbClr val="BFBFBF"/>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Brimonidin</a:t>
            </a:r>
            <a:endParaRPr sz="1200" i="1">
              <a:solidFill>
                <a:srgbClr val="BFBFBF"/>
              </a:solidFill>
            </a:endParaRPr>
          </a:p>
        </p:txBody>
      </p:sp>
      <p:sp>
        <p:nvSpPr>
          <p:cNvPr id="3453" name="Google Shape;3453;p192"/>
          <p:cNvSpPr txBox="1"/>
          <p:nvPr/>
        </p:nvSpPr>
        <p:spPr>
          <a:xfrm>
            <a:off x="4356718" y="4778416"/>
            <a:ext cx="46884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Während fast die Hälfte der Iopidin-Patienten eine Überempfindlichkeitsreaktion entwickelt: Wie häufig verursacht </a:t>
            </a:r>
            <a:r>
              <a:rPr lang="en-US" sz="1200" b="1" i="1">
                <a:solidFill>
                  <a:srgbClr val="0000FF"/>
                </a:solidFill>
              </a:rPr>
              <a:t>Brimonidin</a:t>
            </a:r>
            <a:r>
              <a:rPr lang="en-US" sz="1200" i="1">
                <a:solidFill>
                  <a:srgbClr val="7F7F7F"/>
                </a:solidFill>
              </a:rPr>
              <a:t> solche Reaktionen?</a:t>
            </a:r>
            <a:endParaRPr>
              <a:solidFill>
                <a:srgbClr val="7F7F7F"/>
              </a:solidFill>
            </a:endParaRPr>
          </a:p>
          <a:p>
            <a:pPr marL="0" lvl="0" indent="0" algn="l" rtl="0">
              <a:spcBef>
                <a:spcPts val="0"/>
              </a:spcBef>
              <a:spcAft>
                <a:spcPts val="0"/>
              </a:spcAft>
              <a:buNone/>
            </a:pPr>
            <a:r>
              <a:rPr lang="en-US" sz="1200">
                <a:solidFill>
                  <a:srgbClr val="7F7F7F"/>
                </a:solidFill>
              </a:rPr>
              <a:t>Weitaus weniger, wenn auch immer noch signifikant – zwischen 10 und 15 % </a:t>
            </a:r>
            <a:endParaRPr/>
          </a:p>
        </p:txBody>
      </p:sp>
      <p:sp>
        <p:nvSpPr>
          <p:cNvPr id="3454" name="Google Shape;3454;p192"/>
          <p:cNvSpPr/>
          <p:nvPr/>
        </p:nvSpPr>
        <p:spPr>
          <a:xfrm>
            <a:off x="4844222" y="3860395"/>
            <a:ext cx="1524000" cy="496957"/>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55" name="Google Shape;3455;p192"/>
          <p:cNvSpPr/>
          <p:nvPr/>
        </p:nvSpPr>
        <p:spPr>
          <a:xfrm>
            <a:off x="4332633" y="4938311"/>
            <a:ext cx="1023178" cy="54765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57" name="Google Shape;3457;p192"/>
          <p:cNvSpPr txBox="1"/>
          <p:nvPr/>
        </p:nvSpPr>
        <p:spPr>
          <a:xfrm>
            <a:off x="4737718" y="5609413"/>
            <a:ext cx="43302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Wenn ein Patient eine bekannte Allergie gegen Iopidin hat, bedeutet das automatisch, dass er auch Brimonidin nicht verträgt?</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Überraschenderweise nein – die Kreuzsensitivität zwischen diesen Medikamenten ist minimal</a:t>
            </a:r>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Shape 3461"/>
        <p:cNvGrpSpPr/>
        <p:nvPr/>
      </p:nvGrpSpPr>
      <p:grpSpPr>
        <a:xfrm>
          <a:off x="0" y="0"/>
          <a:ext cx="0" cy="0"/>
          <a:chOff x="0" y="0"/>
          <a:chExt cx="0" cy="0"/>
        </a:xfrm>
      </p:grpSpPr>
      <p:sp>
        <p:nvSpPr>
          <p:cNvPr id="3462" name="Google Shape;3462;p19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463" name="Google Shape;3463;p19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64" name="Google Shape;3464;p19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465" name="Google Shape;3465;p19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176</a:t>
            </a:fld>
            <a:endParaRPr sz="1000">
              <a:solidFill>
                <a:schemeClr val="dk1"/>
              </a:solidFill>
              <a:latin typeface="Arial"/>
              <a:ea typeface="Arial"/>
              <a:cs typeface="Arial"/>
              <a:sym typeface="Arial"/>
            </a:endParaRPr>
          </a:p>
        </p:txBody>
      </p:sp>
      <p:sp>
        <p:nvSpPr>
          <p:cNvPr id="3466" name="Google Shape;3466;p193"/>
          <p:cNvSpPr txBox="1"/>
          <p:nvPr/>
        </p:nvSpPr>
        <p:spPr>
          <a:xfrm>
            <a:off x="2895600" y="3607904"/>
            <a:ext cx="60624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BFBFBF"/>
                </a:solidFill>
              </a:rPr>
              <a:t>Wie bereits erwähnt, wird Iopidin nicht zur routinemäßigen Langzeitkontrolle des Augeninnendrucks eingesetzt.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5"/>
                  </a:ext>
                </a:extLst>
              </a:rPr>
              <a:t>Welches</a:t>
            </a:r>
            <a:r>
              <a:rPr lang="en-US" sz="1200" i="1">
                <a:solidFill>
                  <a:srgbClr val="BFBFBF"/>
                </a:solidFill>
              </a:rPr>
              <a:t> der häufig verwendeten Langzeit-Glaukommedikamente ist </a:t>
            </a:r>
            <a:r>
              <a:rPr lang="en-US" sz="1200" b="1" i="1">
                <a:solidFill>
                  <a:srgbClr val="BFBFBF"/>
                </a:solidFill>
              </a:rPr>
              <a:t>am berüchtigtsten </a:t>
            </a:r>
            <a:r>
              <a:rPr lang="en-US" sz="1200" i="1">
                <a:solidFill>
                  <a:srgbClr val="BFBFBF"/>
                </a:solidFill>
              </a:rPr>
              <a:t>für allergische Reaktionen?</a:t>
            </a:r>
            <a:endParaRPr sz="1200" b="1">
              <a:solidFill>
                <a:srgbClr val="BFBFBF"/>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Brimonidin</a:t>
            </a:r>
            <a:endParaRPr sz="1200" i="1">
              <a:solidFill>
                <a:srgbClr val="BFBFBF"/>
              </a:solidFill>
            </a:endParaRPr>
          </a:p>
        </p:txBody>
      </p:sp>
      <p:sp>
        <p:nvSpPr>
          <p:cNvPr id="3467" name="Google Shape;3467;p193"/>
          <p:cNvSpPr txBox="1"/>
          <p:nvPr/>
        </p:nvSpPr>
        <p:spPr>
          <a:xfrm>
            <a:off x="4356718" y="4778416"/>
            <a:ext cx="46884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7F7F7F"/>
                </a:solidFill>
              </a:rPr>
              <a:t>Während</a:t>
            </a:r>
            <a:r>
              <a:rPr lang="en-US" sz="1200" i="1" dirty="0">
                <a:solidFill>
                  <a:srgbClr val="7F7F7F"/>
                </a:solidFill>
              </a:rPr>
              <a:t> fast die </a:t>
            </a:r>
            <a:r>
              <a:rPr lang="en-US" sz="1200" i="1" dirty="0" err="1">
                <a:solidFill>
                  <a:srgbClr val="7F7F7F"/>
                </a:solidFill>
              </a:rPr>
              <a:t>Hälfte</a:t>
            </a:r>
            <a:r>
              <a:rPr lang="en-US" sz="1200" i="1" dirty="0">
                <a:solidFill>
                  <a:srgbClr val="7F7F7F"/>
                </a:solidFill>
              </a:rPr>
              <a:t> der </a:t>
            </a:r>
            <a:r>
              <a:rPr lang="en-US" sz="1200" i="1" dirty="0" err="1">
                <a:solidFill>
                  <a:srgbClr val="7F7F7F"/>
                </a:solidFill>
              </a:rPr>
              <a:t>Iopidin-Patienten</a:t>
            </a:r>
            <a:r>
              <a:rPr lang="en-US" sz="1200" i="1" dirty="0">
                <a:solidFill>
                  <a:srgbClr val="7F7F7F"/>
                </a:solidFill>
              </a:rPr>
              <a:t> </a:t>
            </a:r>
            <a:r>
              <a:rPr lang="en-US" sz="1200" i="1" dirty="0" err="1">
                <a:solidFill>
                  <a:srgbClr val="7F7F7F"/>
                </a:solidFill>
              </a:rPr>
              <a:t>eine</a:t>
            </a:r>
            <a:r>
              <a:rPr lang="en-US" sz="1200" i="1" dirty="0">
                <a:solidFill>
                  <a:srgbClr val="7F7F7F"/>
                </a:solidFill>
              </a:rPr>
              <a:t> </a:t>
            </a:r>
            <a:r>
              <a:rPr lang="en-US" sz="1200" i="1" dirty="0" err="1">
                <a:solidFill>
                  <a:srgbClr val="7F7F7F"/>
                </a:solidFill>
              </a:rPr>
              <a:t>Überempfindlichkeitsreaktion</a:t>
            </a:r>
            <a:r>
              <a:rPr lang="en-US" sz="1200" i="1" dirty="0">
                <a:solidFill>
                  <a:srgbClr val="7F7F7F"/>
                </a:solidFill>
              </a:rPr>
              <a:t> </a:t>
            </a:r>
            <a:r>
              <a:rPr lang="en-US" sz="1200" i="1" dirty="0" err="1">
                <a:solidFill>
                  <a:srgbClr val="7F7F7F"/>
                </a:solidFill>
              </a:rPr>
              <a:t>entwickelt</a:t>
            </a:r>
            <a:r>
              <a:rPr lang="en-US" sz="1200" i="1" dirty="0">
                <a:solidFill>
                  <a:srgbClr val="7F7F7F"/>
                </a:solidFill>
              </a:rPr>
              <a:t>: Wie </a:t>
            </a:r>
            <a:r>
              <a:rPr lang="en-US" sz="1200" i="1" dirty="0" err="1">
                <a:solidFill>
                  <a:srgbClr val="7F7F7F"/>
                </a:solidFill>
              </a:rPr>
              <a:t>häufig</a:t>
            </a:r>
            <a:r>
              <a:rPr lang="en-US" sz="1200" i="1" dirty="0">
                <a:solidFill>
                  <a:srgbClr val="7F7F7F"/>
                </a:solidFill>
              </a:rPr>
              <a:t> </a:t>
            </a:r>
            <a:r>
              <a:rPr lang="en-US" sz="1200" i="1" dirty="0" err="1">
                <a:solidFill>
                  <a:srgbClr val="7F7F7F"/>
                </a:solidFill>
              </a:rPr>
              <a:t>verursacht</a:t>
            </a:r>
            <a:r>
              <a:rPr lang="en-US" sz="1200" i="1" dirty="0">
                <a:solidFill>
                  <a:srgbClr val="7F7F7F"/>
                </a:solidFill>
              </a:rPr>
              <a:t> </a:t>
            </a:r>
            <a:r>
              <a:rPr lang="en-US" sz="1200" b="1" i="1" dirty="0" err="1">
                <a:solidFill>
                  <a:srgbClr val="0000FF"/>
                </a:solidFill>
              </a:rPr>
              <a:t>Brimonidin</a:t>
            </a:r>
            <a:r>
              <a:rPr lang="en-US" sz="1200" i="1" dirty="0">
                <a:solidFill>
                  <a:srgbClr val="7F7F7F"/>
                </a:solidFill>
              </a:rPr>
              <a:t> </a:t>
            </a:r>
            <a:r>
              <a:rPr lang="en-US" sz="1200" i="1" dirty="0" err="1">
                <a:solidFill>
                  <a:srgbClr val="7F7F7F"/>
                </a:solidFill>
              </a:rPr>
              <a:t>solche</a:t>
            </a:r>
            <a:r>
              <a:rPr lang="en-US" sz="1200" i="1" dirty="0">
                <a:solidFill>
                  <a:srgbClr val="7F7F7F"/>
                </a:solidFill>
              </a:rPr>
              <a:t> </a:t>
            </a:r>
            <a:r>
              <a:rPr lang="en-US" sz="1200" i="1" dirty="0" err="1">
                <a:solidFill>
                  <a:srgbClr val="7F7F7F"/>
                </a:solidFill>
              </a:rPr>
              <a:t>Reaktionen</a:t>
            </a:r>
            <a:r>
              <a:rPr lang="en-US" sz="1200" i="1" dirty="0">
                <a:solidFill>
                  <a:srgbClr val="7F7F7F"/>
                </a:solidFill>
              </a:rPr>
              <a:t>?</a:t>
            </a:r>
            <a:endParaRPr dirty="0">
              <a:solidFill>
                <a:srgbClr val="7F7F7F"/>
              </a:solidFill>
            </a:endParaRPr>
          </a:p>
          <a:p>
            <a:pPr marL="0" lvl="0" indent="0" algn="l" rtl="0">
              <a:spcBef>
                <a:spcPts val="0"/>
              </a:spcBef>
              <a:spcAft>
                <a:spcPts val="0"/>
              </a:spcAft>
              <a:buClr>
                <a:schemeClr val="dk1"/>
              </a:buClr>
              <a:buFont typeface="Arial"/>
              <a:buNone/>
            </a:pPr>
            <a:r>
              <a:rPr lang="en-US" sz="1200" dirty="0" err="1">
                <a:solidFill>
                  <a:srgbClr val="7F7F7F"/>
                </a:solidFill>
              </a:rPr>
              <a:t>Weitaus</a:t>
            </a:r>
            <a:r>
              <a:rPr lang="en-US" sz="1200" dirty="0">
                <a:solidFill>
                  <a:srgbClr val="7F7F7F"/>
                </a:solidFill>
              </a:rPr>
              <a:t> </a:t>
            </a:r>
            <a:r>
              <a:rPr lang="en-US" sz="1200" dirty="0" err="1">
                <a:solidFill>
                  <a:srgbClr val="7F7F7F"/>
                </a:solidFill>
              </a:rPr>
              <a:t>weniger</a:t>
            </a:r>
            <a:r>
              <a:rPr lang="en-US" sz="1200" dirty="0">
                <a:solidFill>
                  <a:srgbClr val="7F7F7F"/>
                </a:solidFill>
              </a:rPr>
              <a:t>, </a:t>
            </a:r>
            <a:r>
              <a:rPr lang="en-US" sz="1200" dirty="0" err="1">
                <a:solidFill>
                  <a:srgbClr val="7F7F7F"/>
                </a:solidFill>
              </a:rPr>
              <a:t>wenn</a:t>
            </a:r>
            <a:r>
              <a:rPr lang="en-US" sz="1200" dirty="0">
                <a:solidFill>
                  <a:srgbClr val="7F7F7F"/>
                </a:solidFill>
              </a:rPr>
              <a:t> </a:t>
            </a:r>
            <a:r>
              <a:rPr lang="en-US" sz="1200" dirty="0" err="1">
                <a:solidFill>
                  <a:srgbClr val="7F7F7F"/>
                </a:solidFill>
              </a:rPr>
              <a:t>auch</a:t>
            </a:r>
            <a:r>
              <a:rPr lang="en-US" sz="1200" dirty="0">
                <a:solidFill>
                  <a:srgbClr val="7F7F7F"/>
                </a:solidFill>
              </a:rPr>
              <a:t> immer </a:t>
            </a:r>
            <a:r>
              <a:rPr lang="en-US" sz="1200" dirty="0" err="1">
                <a:solidFill>
                  <a:srgbClr val="7F7F7F"/>
                </a:solidFill>
              </a:rPr>
              <a:t>noch</a:t>
            </a:r>
            <a:r>
              <a:rPr lang="en-US" sz="1200" dirty="0">
                <a:solidFill>
                  <a:srgbClr val="7F7F7F"/>
                </a:solidFill>
              </a:rPr>
              <a:t> </a:t>
            </a:r>
            <a:r>
              <a:rPr lang="en-US" sz="1200" dirty="0" err="1">
                <a:solidFill>
                  <a:srgbClr val="7F7F7F"/>
                </a:solidFill>
              </a:rPr>
              <a:t>signifikant</a:t>
            </a:r>
            <a:r>
              <a:rPr lang="en-US" sz="1200" dirty="0">
                <a:solidFill>
                  <a:srgbClr val="7F7F7F"/>
                </a:solidFill>
              </a:rPr>
              <a:t> – </a:t>
            </a:r>
            <a:r>
              <a:rPr lang="en-US" sz="1200" dirty="0" err="1">
                <a:solidFill>
                  <a:srgbClr val="7F7F7F"/>
                </a:solidFill>
              </a:rPr>
              <a:t>zwischen</a:t>
            </a:r>
            <a:r>
              <a:rPr lang="en-US" sz="1200" dirty="0">
                <a:solidFill>
                  <a:srgbClr val="7F7F7F"/>
                </a:solidFill>
              </a:rPr>
              <a:t> 10 und 15 % </a:t>
            </a:r>
            <a:endParaRPr sz="1200" i="1" dirty="0">
              <a:solidFill>
                <a:srgbClr val="7F7F7F"/>
              </a:solidFill>
            </a:endParaRPr>
          </a:p>
        </p:txBody>
      </p:sp>
      <p:sp>
        <p:nvSpPr>
          <p:cNvPr id="3468" name="Google Shape;3468;p193"/>
          <p:cNvSpPr/>
          <p:nvPr/>
        </p:nvSpPr>
        <p:spPr>
          <a:xfrm>
            <a:off x="2572438" y="4050695"/>
            <a:ext cx="1524000" cy="496957"/>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69" name="Google Shape;3469;p193"/>
          <p:cNvSpPr/>
          <p:nvPr/>
        </p:nvSpPr>
        <p:spPr>
          <a:xfrm>
            <a:off x="4229100" y="4955507"/>
            <a:ext cx="1023178" cy="54765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71" name="Google Shape;3471;p193"/>
          <p:cNvSpPr txBox="1"/>
          <p:nvPr/>
        </p:nvSpPr>
        <p:spPr>
          <a:xfrm>
            <a:off x="4737718" y="5609413"/>
            <a:ext cx="4330200" cy="11340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Wenn ein Patient eine bekannte Allergie gegen Iopidin hat, bedeutet das automatisch, dass er auch Brimonidin nicht verträgt?</a:t>
            </a:r>
            <a:endParaRPr/>
          </a:p>
          <a:p>
            <a:pPr marL="0" marR="0" lvl="0" indent="0" algn="l" rtl="0">
              <a:spcBef>
                <a:spcPts val="0"/>
              </a:spcBef>
              <a:spcAft>
                <a:spcPts val="0"/>
              </a:spcAft>
              <a:buNone/>
            </a:pPr>
            <a:r>
              <a:rPr lang="en-US" sz="1200">
                <a:solidFill>
                  <a:srgbClr val="0000FF"/>
                </a:solidFill>
              </a:rPr>
              <a:t>Überraschenderweise nicht. Zwischen diesen beiden Medikamenten besteht nur eine sehr geringe Kreuzempfindlichkeit.</a:t>
            </a:r>
            <a:endParaRP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Shape 3475"/>
        <p:cNvGrpSpPr/>
        <p:nvPr/>
      </p:nvGrpSpPr>
      <p:grpSpPr>
        <a:xfrm>
          <a:off x="0" y="0"/>
          <a:ext cx="0" cy="0"/>
          <a:chOff x="0" y="0"/>
          <a:chExt cx="0" cy="0"/>
        </a:xfrm>
      </p:grpSpPr>
      <p:sp>
        <p:nvSpPr>
          <p:cNvPr id="3476" name="Google Shape;3476;p19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477" name="Google Shape;3477;p19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3478" name="Google Shape;3478;p194"/>
          <p:cNvSpPr txBox="1"/>
          <p:nvPr/>
        </p:nvSpPr>
        <p:spPr>
          <a:xfrm>
            <a:off x="4038600" y="2438400"/>
            <a:ext cx="34419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Welches dieser Mittel ist oral (po</a:t>
            </a:r>
            <a:r>
              <a:rPr lang="en-US" sz="1200" i="1">
                <a:solidFill>
                  <a:schemeClr val="dk1"/>
                </a:solidFill>
              </a:rPr>
              <a:t>, per os) </a:t>
            </a:r>
            <a:r>
              <a:rPr lang="en-US" sz="1200" i="1">
                <a:solidFill>
                  <a:schemeClr val="dk1"/>
                </a:solidFill>
                <a:latin typeface="Arial"/>
                <a:ea typeface="Arial"/>
                <a:cs typeface="Arial"/>
                <a:sym typeface="Arial"/>
              </a:rPr>
              <a:t>erhältlich?</a:t>
            </a:r>
            <a:endParaRPr/>
          </a:p>
          <a:p>
            <a:pPr marL="0" marR="0" lvl="0" indent="0" algn="l"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Acetazolamid</a:t>
            </a:r>
            <a:r>
              <a:rPr lang="en-US" sz="1200">
                <a:solidFill>
                  <a:schemeClr val="dk1"/>
                </a:solidFill>
                <a:latin typeface="Arial"/>
                <a:ea typeface="Arial"/>
                <a:cs typeface="Arial"/>
                <a:sym typeface="Arial"/>
              </a:rPr>
              <a:t> </a:t>
            </a:r>
            <a:endParaRPr/>
          </a:p>
        </p:txBody>
      </p:sp>
      <p:sp>
        <p:nvSpPr>
          <p:cNvPr id="3479" name="Google Shape;3479;p19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480" name="Google Shape;3480;p19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177</a:t>
            </a:fld>
            <a:endParaRPr sz="1000">
              <a:solidFill>
                <a:schemeClr val="dk1"/>
              </a:solidFill>
              <a:latin typeface="Arial"/>
              <a:ea typeface="Arial"/>
              <a:cs typeface="Arial"/>
              <a:sym typeface="Arial"/>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Shape 3484"/>
        <p:cNvGrpSpPr/>
        <p:nvPr/>
      </p:nvGrpSpPr>
      <p:grpSpPr>
        <a:xfrm>
          <a:off x="0" y="0"/>
          <a:ext cx="0" cy="0"/>
          <a:chOff x="0" y="0"/>
          <a:chExt cx="0" cy="0"/>
        </a:xfrm>
      </p:grpSpPr>
      <p:sp>
        <p:nvSpPr>
          <p:cNvPr id="3485" name="Google Shape;3485;p19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486" name="Google Shape;3486;p19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87" name="Google Shape;3487;p195"/>
          <p:cNvSpPr txBox="1"/>
          <p:nvPr/>
        </p:nvSpPr>
        <p:spPr>
          <a:xfrm>
            <a:off x="4038600" y="2438400"/>
            <a:ext cx="40704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Welches dieser Mittel ist oral (po, per os) erhältlich?</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Acetazolamid </a:t>
            </a:r>
            <a:r>
              <a:rPr lang="en-US" sz="1200">
                <a:solidFill>
                  <a:srgbClr val="0000FF"/>
                </a:solidFill>
                <a:latin typeface="Arial"/>
                <a:ea typeface="Arial"/>
                <a:cs typeface="Arial"/>
                <a:sym typeface="Arial"/>
              </a:rPr>
              <a:t>und </a:t>
            </a:r>
            <a:r>
              <a:rPr lang="en-US" sz="1200" b="1">
                <a:solidFill>
                  <a:srgbClr val="0000FF"/>
                </a:solidFill>
                <a:latin typeface="Arial"/>
                <a:ea typeface="Arial"/>
                <a:cs typeface="Arial"/>
                <a:sym typeface="Arial"/>
              </a:rPr>
              <a:t>Methazolamid</a:t>
            </a:r>
            <a:r>
              <a:rPr lang="en-US" sz="1200">
                <a:solidFill>
                  <a:schemeClr val="dk1"/>
                </a:solidFill>
                <a:latin typeface="Arial"/>
                <a:ea typeface="Arial"/>
                <a:cs typeface="Arial"/>
                <a:sym typeface="Arial"/>
              </a:rPr>
              <a:t> </a:t>
            </a:r>
            <a:endParaRPr/>
          </a:p>
        </p:txBody>
      </p:sp>
      <p:sp>
        <p:nvSpPr>
          <p:cNvPr id="3488" name="Google Shape;3488;p195"/>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489" name="Google Shape;3489;p19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178</a:t>
            </a:fld>
            <a:endParaRPr sz="1000">
              <a:solidFill>
                <a:schemeClr val="dk1"/>
              </a:solidFill>
              <a:latin typeface="Arial"/>
              <a:ea typeface="Arial"/>
              <a:cs typeface="Arial"/>
              <a:sym typeface="Arial"/>
            </a:endParaRPr>
          </a:p>
        </p:txBody>
      </p:sp>
      <p:sp>
        <p:nvSpPr>
          <p:cNvPr id="3490" name="Google Shape;3490;p195"/>
          <p:cNvSpPr txBox="1"/>
          <p:nvPr/>
        </p:nvSpPr>
        <p:spPr>
          <a:xfrm>
            <a:off x="4229100" y="2923987"/>
            <a:ext cx="2576346"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a:solidFill>
                  <a:srgbClr val="0000FF"/>
                </a:solidFill>
                <a:latin typeface="Caveat"/>
                <a:ea typeface="Caveat"/>
                <a:cs typeface="Caveat"/>
                <a:sym typeface="Caveat"/>
              </a:rPr>
              <a:t>(und </a:t>
            </a:r>
            <a:r>
              <a:rPr lang="en-US" sz="1200" dirty="0" err="1">
                <a:solidFill>
                  <a:srgbClr val="0000FF"/>
                </a:solidFill>
                <a:latin typeface="Caveat"/>
                <a:ea typeface="Caveat"/>
                <a:cs typeface="Caveat"/>
                <a:sym typeface="Caveat"/>
              </a:rPr>
              <a:t>Methazolamid</a:t>
            </a:r>
            <a:r>
              <a:rPr lang="en-US" sz="1200" dirty="0">
                <a:solidFill>
                  <a:srgbClr val="0000FF"/>
                </a:solidFill>
                <a:latin typeface="Caveat"/>
                <a:ea typeface="Caveat"/>
                <a:cs typeface="Caveat"/>
                <a:sym typeface="Caveat"/>
              </a:rPr>
              <a:t>)</a:t>
            </a:r>
            <a:endParaRPr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Shape 3494"/>
        <p:cNvGrpSpPr/>
        <p:nvPr/>
      </p:nvGrpSpPr>
      <p:grpSpPr>
        <a:xfrm>
          <a:off x="0" y="0"/>
          <a:ext cx="0" cy="0"/>
          <a:chOff x="0" y="0"/>
          <a:chExt cx="0" cy="0"/>
        </a:xfrm>
      </p:grpSpPr>
      <p:sp>
        <p:nvSpPr>
          <p:cNvPr id="3495" name="Google Shape;3495;p19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496" name="Google Shape;3496;p19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497" name="Google Shape;3497;p196"/>
          <p:cNvSpPr txBox="1"/>
          <p:nvPr/>
        </p:nvSpPr>
        <p:spPr>
          <a:xfrm>
            <a:off x="4038600" y="2438400"/>
            <a:ext cx="4967400" cy="2611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Welches dieser Mittel ist oral (po, per os) erhältlich?</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Acetazolamid </a:t>
            </a:r>
            <a:r>
              <a:rPr lang="en-US" sz="1200">
                <a:solidFill>
                  <a:srgbClr val="0000FF"/>
                </a:solidFill>
                <a:latin typeface="Arial"/>
                <a:ea typeface="Arial"/>
                <a:cs typeface="Arial"/>
                <a:sym typeface="Arial"/>
              </a:rPr>
              <a:t>und </a:t>
            </a:r>
            <a:r>
              <a:rPr lang="en-US" sz="1200" b="1">
                <a:solidFill>
                  <a:srgbClr val="0000FF"/>
                </a:solidFill>
                <a:latin typeface="Arial"/>
                <a:ea typeface="Arial"/>
                <a:cs typeface="Arial"/>
                <a:sym typeface="Arial"/>
              </a:rPr>
              <a:t>Methazolamid</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Was sind die häufigen systemischen Nebenwirkungen von </a:t>
            </a:r>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oral verabreichte</a:t>
            </a:r>
            <a:r>
              <a:rPr lang="en-US" sz="1200" i="1">
                <a:solidFill>
                  <a:schemeClr val="dk1"/>
                </a:solidFill>
              </a:rPr>
              <a:t>n</a:t>
            </a:r>
            <a:r>
              <a:rPr lang="en-US" sz="1200" i="1">
                <a:solidFill>
                  <a:schemeClr val="dk1"/>
                </a:solidFill>
                <a:latin typeface="Arial"/>
                <a:ea typeface="Arial"/>
                <a:cs typeface="Arial"/>
                <a:sym typeface="Arial"/>
              </a:rPr>
              <a:t> CAI?</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r>
              <a:rPr lang="en-US" sz="1200">
                <a:solidFill>
                  <a:schemeClr val="lt1"/>
                </a:solidFill>
                <a:latin typeface="Arial"/>
                <a:ea typeface="Arial"/>
                <a:cs typeface="Arial"/>
                <a:sym typeface="Arial"/>
              </a:rPr>
              <a:t>Unwohlsein/Müdigkeit/Depression</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r>
              <a:rPr lang="en-US" sz="1200">
                <a:solidFill>
                  <a:schemeClr val="lt1"/>
                </a:solidFill>
                <a:latin typeface="Arial"/>
                <a:ea typeface="Arial"/>
                <a:cs typeface="Arial"/>
                <a:sym typeface="Arial"/>
              </a:rPr>
              <a:t>Parästhesien</a:t>
            </a:r>
            <a:endParaRPr sz="1800">
              <a:solidFill>
                <a:schemeClr val="lt1"/>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r>
              <a:rPr lang="en-US" sz="1200">
                <a:solidFill>
                  <a:schemeClr val="lt1"/>
                </a:solidFill>
                <a:latin typeface="Arial"/>
                <a:ea typeface="Arial"/>
                <a:cs typeface="Arial"/>
                <a:sym typeface="Arial"/>
              </a:rPr>
              <a:t>Hämatologische Probleme: </a:t>
            </a:r>
            <a:endParaRPr/>
          </a:p>
          <a:p>
            <a:pPr marL="0" marR="0" lvl="0" indent="0" algn="l"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	--Aplastische Anämie</a:t>
            </a:r>
            <a:endParaRPr/>
          </a:p>
          <a:p>
            <a:pPr marL="0" marR="0" lvl="0" indent="0" algn="l"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	--Thrombozytopenie</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r>
              <a:rPr lang="en-US" sz="1200">
                <a:solidFill>
                  <a:schemeClr val="lt1"/>
                </a:solidFill>
                <a:latin typeface="Arial"/>
                <a:ea typeface="Arial"/>
                <a:cs typeface="Arial"/>
                <a:sym typeface="Arial"/>
              </a:rPr>
              <a:t>Bitterer („metallischer“) Geschmack</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r>
              <a:rPr lang="en-US" sz="1200">
                <a:solidFill>
                  <a:schemeClr val="lt1"/>
                </a:solidFill>
                <a:latin typeface="Arial"/>
                <a:ea typeface="Arial"/>
                <a:cs typeface="Arial"/>
                <a:sym typeface="Arial"/>
              </a:rPr>
              <a:t>Nephrolithiasis</a:t>
            </a:r>
            <a:endParaRPr/>
          </a:p>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498" name="Google Shape;3498;p196"/>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Augenhypotensive Mittel: Nennen Sie die gängigen Wirkstoffe</a:t>
            </a:r>
            <a:endParaRPr/>
          </a:p>
        </p:txBody>
      </p:sp>
      <p:sp>
        <p:nvSpPr>
          <p:cNvPr id="3499" name="Google Shape;3499;p19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179</a:t>
            </a:fld>
            <a:endParaRPr sz="10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59" name="Google Shape;359;p1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dirty="0"/>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dirty="0"/>
          </a:p>
          <a:p>
            <a:pPr marL="342900" lvl="0" indent="-342900" algn="l" rtl="0">
              <a:lnSpc>
                <a:spcPct val="80000"/>
              </a:lnSpc>
              <a:spcBef>
                <a:spcPts val="240"/>
              </a:spcBef>
              <a:spcAft>
                <a:spcPts val="0"/>
              </a:spcAft>
              <a:buSzPts val="840"/>
              <a:buChar char="●"/>
            </a:pPr>
            <a:r>
              <a:rPr lang="en-US" sz="1200" i="1" dirty="0"/>
              <a:t>Nicht-</a:t>
            </a:r>
            <a:r>
              <a:rPr lang="en-US" sz="1200" i="1" dirty="0" err="1"/>
              <a:t>selektiver</a:t>
            </a:r>
            <a:r>
              <a:rPr lang="en-US" sz="1200" i="1" dirty="0"/>
              <a:t> </a:t>
            </a:r>
            <a:r>
              <a:rPr lang="en-US" sz="1200" i="1" dirty="0">
                <a:latin typeface="Noto Sans Symbols"/>
                <a:ea typeface="Noto Sans Symbols"/>
                <a:cs typeface="Noto Sans Symbols"/>
                <a:sym typeface="Noto Sans Symbols"/>
              </a:rPr>
              <a:t>α/β</a:t>
            </a:r>
            <a:r>
              <a:rPr lang="en-US" sz="1200" i="1" dirty="0"/>
              <a:t>-Agonist</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dirty="0"/>
          </a:p>
          <a:p>
            <a:pPr marL="692150" lvl="1" indent="-347663" algn="l" rtl="0">
              <a:lnSpc>
                <a:spcPct val="80000"/>
              </a:lnSpc>
              <a:spcBef>
                <a:spcPts val="240"/>
              </a:spcBef>
              <a:spcAft>
                <a:spcPts val="0"/>
              </a:spcAft>
              <a:buSzPts val="840"/>
              <a:buChar char="●"/>
            </a:pPr>
            <a:r>
              <a:rPr lang="en-US" sz="1200" dirty="0">
                <a:solidFill>
                  <a:schemeClr val="lt1"/>
                </a:solidFill>
              </a:rPr>
              <a:t>Pilo</a:t>
            </a:r>
            <a:endParaRPr dirty="0"/>
          </a:p>
        </p:txBody>
      </p:sp>
      <p:sp>
        <p:nvSpPr>
          <p:cNvPr id="360" name="Google Shape;360;p1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61" name="Google Shape;361;p1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a:t>
            </a:fld>
            <a:endParaRPr sz="1000">
              <a:solidFill>
                <a:schemeClr val="dk1"/>
              </a:solidFill>
              <a:latin typeface="Arial"/>
              <a:ea typeface="Arial"/>
              <a:cs typeface="Arial"/>
              <a:sym typeface="Aria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Shape 3503"/>
        <p:cNvGrpSpPr/>
        <p:nvPr/>
      </p:nvGrpSpPr>
      <p:grpSpPr>
        <a:xfrm>
          <a:off x="0" y="0"/>
          <a:ext cx="0" cy="0"/>
          <a:chOff x="0" y="0"/>
          <a:chExt cx="0" cy="0"/>
        </a:xfrm>
      </p:grpSpPr>
      <p:sp>
        <p:nvSpPr>
          <p:cNvPr id="3504" name="Google Shape;3504;p19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3505" name="Google Shape;3505;p19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06" name="Google Shape;3506;p197"/>
          <p:cNvSpPr txBox="1"/>
          <p:nvPr/>
        </p:nvSpPr>
        <p:spPr>
          <a:xfrm>
            <a:off x="4038600" y="2438400"/>
            <a:ext cx="4967400" cy="2611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dirty="0">
                <a:solidFill>
                  <a:schemeClr val="dk1"/>
                </a:solidFill>
              </a:rPr>
              <a:t>Welches </a:t>
            </a:r>
            <a:r>
              <a:rPr lang="en-US" sz="1200" i="1" dirty="0" err="1">
                <a:solidFill>
                  <a:schemeClr val="dk1"/>
                </a:solidFill>
              </a:rPr>
              <a:t>dieser</a:t>
            </a:r>
            <a:r>
              <a:rPr lang="en-US" sz="1200" i="1" dirty="0">
                <a:solidFill>
                  <a:schemeClr val="dk1"/>
                </a:solidFill>
              </a:rPr>
              <a:t> Mittel </a:t>
            </a:r>
            <a:r>
              <a:rPr lang="en-US" sz="1200" i="1" dirty="0" err="1">
                <a:solidFill>
                  <a:schemeClr val="dk1"/>
                </a:solidFill>
              </a:rPr>
              <a:t>ist</a:t>
            </a:r>
            <a:r>
              <a:rPr lang="en-US" sz="1200" i="1" dirty="0">
                <a:solidFill>
                  <a:schemeClr val="dk1"/>
                </a:solidFill>
              </a:rPr>
              <a:t> oral (po, per </a:t>
            </a:r>
            <a:r>
              <a:rPr lang="en-US" sz="1200" i="1" dirty="0" err="1">
                <a:solidFill>
                  <a:schemeClr val="dk1"/>
                </a:solidFill>
              </a:rPr>
              <a:t>os</a:t>
            </a:r>
            <a:r>
              <a:rPr lang="en-US" sz="1200" i="1" dirty="0">
                <a:solidFill>
                  <a:schemeClr val="dk1"/>
                </a:solidFill>
              </a:rPr>
              <a:t>) </a:t>
            </a:r>
            <a:r>
              <a:rPr lang="en-US" sz="1200" i="1" dirty="0" err="1">
                <a:solidFill>
                  <a:schemeClr val="dk1"/>
                </a:solidFill>
              </a:rPr>
              <a:t>erhältlich</a:t>
            </a:r>
            <a:r>
              <a:rPr lang="en-US" sz="1200" i="1" dirty="0">
                <a:solidFill>
                  <a:schemeClr val="dk1"/>
                </a:solidFill>
              </a:rPr>
              <a:t>?</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b="1" dirty="0" err="1">
                <a:solidFill>
                  <a:srgbClr val="0000FF"/>
                </a:solidFill>
              </a:rPr>
              <a:t>Acetazolamid</a:t>
            </a:r>
            <a:r>
              <a:rPr lang="en-US" sz="1200" b="1" dirty="0">
                <a:solidFill>
                  <a:srgbClr val="0000FF"/>
                </a:solidFill>
              </a:rPr>
              <a:t> </a:t>
            </a:r>
            <a:r>
              <a:rPr lang="en-US" sz="1200" dirty="0">
                <a:solidFill>
                  <a:srgbClr val="0000FF"/>
                </a:solidFill>
              </a:rPr>
              <a:t>und </a:t>
            </a:r>
            <a:r>
              <a:rPr lang="en-US" sz="1200" b="1" dirty="0" err="1">
                <a:solidFill>
                  <a:srgbClr val="0000FF"/>
                </a:solidFill>
              </a:rPr>
              <a:t>Methazolamid</a:t>
            </a:r>
            <a:r>
              <a:rPr lang="en-US" sz="1200" dirty="0">
                <a:solidFill>
                  <a:schemeClr val="dk1"/>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chemeClr val="dk1"/>
              </a:solidFill>
            </a:endParaRPr>
          </a:p>
          <a:p>
            <a:pPr marL="0" lvl="0" indent="0" algn="l" rtl="0">
              <a:spcBef>
                <a:spcPts val="0"/>
              </a:spcBef>
              <a:spcAft>
                <a:spcPts val="0"/>
              </a:spcAft>
              <a:buClr>
                <a:schemeClr val="dk1"/>
              </a:buClr>
              <a:buSzPts val="1200"/>
              <a:buFont typeface="Noto Sans Symbols"/>
              <a:buNone/>
            </a:pPr>
            <a:r>
              <a:rPr lang="en-US" sz="1200" i="1" dirty="0">
                <a:solidFill>
                  <a:schemeClr val="dk1"/>
                </a:solidFill>
              </a:rPr>
              <a:t>Was </a:t>
            </a:r>
            <a:r>
              <a:rPr lang="en-US" sz="1200" i="1" dirty="0" err="1">
                <a:solidFill>
                  <a:schemeClr val="dk1"/>
                </a:solidFill>
              </a:rPr>
              <a:t>sind</a:t>
            </a:r>
            <a:r>
              <a:rPr lang="en-US" sz="1200" i="1" dirty="0">
                <a:solidFill>
                  <a:schemeClr val="dk1"/>
                </a:solidFill>
              </a:rPr>
              <a:t> die </a:t>
            </a:r>
            <a:r>
              <a:rPr lang="en-US" sz="1200" i="1" dirty="0" err="1">
                <a:solidFill>
                  <a:schemeClr val="dk1"/>
                </a:solidFill>
              </a:rPr>
              <a:t>häufigen</a:t>
            </a:r>
            <a:r>
              <a:rPr lang="en-US" sz="1200" i="1" dirty="0">
                <a:solidFill>
                  <a:schemeClr val="dk1"/>
                </a:solidFill>
              </a:rPr>
              <a:t> </a:t>
            </a:r>
            <a:r>
              <a:rPr lang="en-US" sz="1200" i="1" dirty="0" err="1">
                <a:solidFill>
                  <a:schemeClr val="dk1"/>
                </a:solidFill>
              </a:rPr>
              <a:t>systemischen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von </a:t>
            </a:r>
            <a:endParaRPr dirty="0">
              <a:solidFill>
                <a:schemeClr val="dk1"/>
              </a:solidFill>
            </a:endParaRPr>
          </a:p>
          <a:p>
            <a:pPr marL="0" lvl="0" indent="0" algn="l" rtl="0">
              <a:spcBef>
                <a:spcPts val="0"/>
              </a:spcBef>
              <a:spcAft>
                <a:spcPts val="0"/>
              </a:spcAft>
              <a:buClr>
                <a:schemeClr val="dk1"/>
              </a:buClr>
              <a:buSzPts val="1200"/>
              <a:buFont typeface="Noto Sans Symbols"/>
              <a:buNone/>
            </a:pPr>
            <a:r>
              <a:rPr lang="en-US" sz="1200" i="1" dirty="0">
                <a:solidFill>
                  <a:schemeClr val="dk1"/>
                </a:solidFill>
              </a:rPr>
              <a:t>oral </a:t>
            </a:r>
            <a:r>
              <a:rPr lang="en-US" sz="1200" i="1" dirty="0" err="1">
                <a:solidFill>
                  <a:schemeClr val="dk1"/>
                </a:solidFill>
              </a:rPr>
              <a:t>verabreichten</a:t>
            </a:r>
            <a:r>
              <a:rPr lang="en-US" sz="1200" i="1" dirty="0">
                <a:solidFill>
                  <a:schemeClr val="dk1"/>
                </a:solidFill>
              </a:rPr>
              <a:t> CAI?</a:t>
            </a:r>
            <a:endParaRPr sz="1200" i="1" dirty="0">
              <a:solidFill>
                <a:schemeClr val="dk1"/>
              </a:solidFil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Unwohlsein</a:t>
            </a: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Müdigkeit</a:t>
            </a:r>
            <a:r>
              <a:rPr lang="en-US" sz="1200" dirty="0">
                <a:solidFill>
                  <a:srgbClr val="0000FF"/>
                </a:solidFill>
                <a:latin typeface="Arial"/>
                <a:ea typeface="Arial"/>
                <a:cs typeface="Arial"/>
                <a:sym typeface="Arial"/>
              </a:rPr>
              <a:t>/Depression</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Parästhesien</a:t>
            </a:r>
            <a:endParaRPr sz="18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Hämatologische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Probleme</a:t>
            </a:r>
            <a:r>
              <a:rPr lang="en-US" sz="1200" dirty="0">
                <a:solidFill>
                  <a:srgbClr val="0000FF"/>
                </a:solidFill>
                <a:latin typeface="Arial"/>
                <a:ea typeface="Arial"/>
                <a:cs typeface="Arial"/>
                <a:sym typeface="Arial"/>
              </a:rPr>
              <a:t>: </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Aplastische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Anämie</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Thrombozytopenie</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--Bitterer („</a:t>
            </a:r>
            <a:r>
              <a:rPr lang="en-US" sz="1200" dirty="0" err="1">
                <a:solidFill>
                  <a:srgbClr val="0000FF"/>
                </a:solidFill>
                <a:latin typeface="Arial"/>
                <a:ea typeface="Arial"/>
                <a:cs typeface="Arial"/>
                <a:sym typeface="Arial"/>
              </a:rPr>
              <a:t>metallischer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Geschmack</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chemeClr val="dk1"/>
              </a:solidFill>
              <a:latin typeface="Arial"/>
              <a:ea typeface="Arial"/>
              <a:cs typeface="Arial"/>
              <a:sym typeface="Arial"/>
            </a:endParaRPr>
          </a:p>
        </p:txBody>
      </p:sp>
      <p:sp>
        <p:nvSpPr>
          <p:cNvPr id="3507" name="Google Shape;3507;p197"/>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Augenhypotensive Mittel: Nennen Sie die gängigen Wirkstoffe</a:t>
            </a:r>
            <a:endParaRPr/>
          </a:p>
        </p:txBody>
      </p:sp>
      <p:sp>
        <p:nvSpPr>
          <p:cNvPr id="3508" name="Google Shape;3508;p19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180</a:t>
            </a:fld>
            <a:endParaRPr sz="1000">
              <a:solidFill>
                <a:schemeClr val="dk1"/>
              </a:solidFill>
              <a:latin typeface="Arial"/>
              <a:ea typeface="Arial"/>
              <a:cs typeface="Arial"/>
              <a:sym typeface="Arial"/>
            </a:endParaRPr>
          </a:p>
        </p:txBody>
      </p:sp>
      <p:sp>
        <p:nvSpPr>
          <p:cNvPr id="3509" name="Google Shape;3509;p197"/>
          <p:cNvSpPr/>
          <p:nvPr/>
        </p:nvSpPr>
        <p:spPr>
          <a:xfrm>
            <a:off x="4969410" y="3988105"/>
            <a:ext cx="1673761" cy="433081"/>
          </a:xfrm>
          <a:prstGeom prst="rect">
            <a:avLst/>
          </a:prstGeom>
          <a:solidFill>
            <a:srgbClr val="CCFFCC"/>
          </a:solidFill>
          <a:ln w="12700" cap="flat" cmpd="sng">
            <a:solidFill>
              <a:schemeClr val="dk1"/>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zwei spezifische Themen</a:t>
            </a:r>
            <a:endParaRPr/>
          </a:p>
        </p:txBody>
      </p:sp>
      <p:sp>
        <p:nvSpPr>
          <p:cNvPr id="3510" name="Google Shape;3510;p197"/>
          <p:cNvSpPr/>
          <p:nvPr/>
        </p:nvSpPr>
        <p:spPr>
          <a:xfrm>
            <a:off x="4038599" y="4421187"/>
            <a:ext cx="2604572" cy="169863"/>
          </a:xfrm>
          <a:prstGeom prst="rect">
            <a:avLst/>
          </a:prstGeom>
          <a:solidFill>
            <a:srgbClr val="CCFFCC"/>
          </a:solidFill>
          <a:ln w="12700" cap="flat" cmpd="sng">
            <a:solidFill>
              <a:schemeClr val="dk1"/>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klassische</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Beschreibung</a:t>
            </a:r>
            <a:endParaRPr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Shape 3514"/>
        <p:cNvGrpSpPr/>
        <p:nvPr/>
      </p:nvGrpSpPr>
      <p:grpSpPr>
        <a:xfrm>
          <a:off x="0" y="0"/>
          <a:ext cx="0" cy="0"/>
          <a:chOff x="0" y="0"/>
          <a:chExt cx="0" cy="0"/>
        </a:xfrm>
      </p:grpSpPr>
      <p:sp>
        <p:nvSpPr>
          <p:cNvPr id="3515" name="Google Shape;3515;p19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16" name="Google Shape;3516;p19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17" name="Google Shape;3517;p198"/>
          <p:cNvSpPr txBox="1"/>
          <p:nvPr/>
        </p:nvSpPr>
        <p:spPr>
          <a:xfrm>
            <a:off x="4038600" y="2438400"/>
            <a:ext cx="4967400" cy="2796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Welches dieser Mittel ist oral (po, per os) erhältlich?</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b="1">
                <a:solidFill>
                  <a:srgbClr val="0000FF"/>
                </a:solidFill>
              </a:rPr>
              <a:t>Acetazolamid </a:t>
            </a:r>
            <a:r>
              <a:rPr lang="en-US" sz="1200">
                <a:solidFill>
                  <a:srgbClr val="0000FF"/>
                </a:solidFill>
              </a:rPr>
              <a:t>und </a:t>
            </a:r>
            <a:r>
              <a:rPr lang="en-US" sz="1200" b="1">
                <a:solidFill>
                  <a:srgbClr val="0000FF"/>
                </a:solidFill>
              </a:rPr>
              <a:t>Methazolamid</a:t>
            </a:r>
            <a:r>
              <a:rPr lang="en-US" sz="1200">
                <a:solidFill>
                  <a:schemeClr val="dk1"/>
                </a:solidFill>
              </a:rPr>
              <a:t> </a:t>
            </a:r>
            <a:endParaRPr>
              <a:solidFill>
                <a:schemeClr val="dk1"/>
              </a:solidFill>
            </a:endParaRPr>
          </a:p>
          <a:p>
            <a:pPr marL="0" lvl="0" indent="0" algn="l" rtl="0">
              <a:spcBef>
                <a:spcPts val="0"/>
              </a:spcBef>
              <a:spcAft>
                <a:spcPts val="0"/>
              </a:spcAft>
              <a:buClr>
                <a:schemeClr val="dk1"/>
              </a:buClr>
              <a:buSzPts val="1800"/>
              <a:buFont typeface="Noto Sans Symbols"/>
              <a:buNone/>
            </a:pPr>
            <a:endParaRPr sz="1800">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Was sind die häufigen systemischen Nebenwirkungen von </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oral verabreichten CAI?</a:t>
            </a:r>
            <a:endParaRPr sz="1200" i="1">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--Unwohlsein/Müdigkeit/Depression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--Parästhesien</a:t>
            </a:r>
            <a:endParaRPr sz="18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--Hämatologische Probleme: </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	--Aplastische Anämie</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	--Thrombozytopenie</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--Bitterer („metallischer“) Geschmack</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--Nephrolithiasis</a:t>
            </a:r>
            <a:endParaRPr>
              <a:solidFill>
                <a:schemeClr val="dk1"/>
              </a:solidFill>
            </a:endParaRPr>
          </a:p>
          <a:p>
            <a:pPr marL="0" marR="0" lvl="0" indent="0" algn="l" rtl="0">
              <a:spcBef>
                <a:spcPts val="0"/>
              </a:spcBef>
              <a:spcAft>
                <a:spcPts val="0"/>
              </a:spcAft>
              <a:buClr>
                <a:srgbClr val="0000FF"/>
              </a:buClr>
              <a:buSzPts val="1200"/>
              <a:buFont typeface="Noto Sans Symbols"/>
              <a:buNone/>
            </a:pPr>
            <a:endParaRPr sz="1200" i="1">
              <a:solidFill>
                <a:schemeClr val="dk1"/>
              </a:solidFill>
            </a:endParaRPr>
          </a:p>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518" name="Google Shape;3518;p19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Augenhypotensive Mittel: Nennen Sie die gängigen Wirkstoffe</a:t>
            </a:r>
            <a:endParaRPr/>
          </a:p>
        </p:txBody>
      </p:sp>
      <p:sp>
        <p:nvSpPr>
          <p:cNvPr id="3519" name="Google Shape;3519;p19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181</a:t>
            </a:fld>
            <a:endParaRPr sz="1000">
              <a:solidFill>
                <a:schemeClr val="dk1"/>
              </a:solidFill>
              <a:latin typeface="Arial"/>
              <a:ea typeface="Arial"/>
              <a:cs typeface="Arial"/>
              <a:sym typeface="Arial"/>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Shape 3523"/>
        <p:cNvGrpSpPr/>
        <p:nvPr/>
      </p:nvGrpSpPr>
      <p:grpSpPr>
        <a:xfrm>
          <a:off x="0" y="0"/>
          <a:ext cx="0" cy="0"/>
          <a:chOff x="0" y="0"/>
          <a:chExt cx="0" cy="0"/>
        </a:xfrm>
      </p:grpSpPr>
      <p:sp>
        <p:nvSpPr>
          <p:cNvPr id="3524" name="Google Shape;3524;p19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525" name="Google Shape;3525;p19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26" name="Google Shape;3526;p199"/>
          <p:cNvSpPr txBox="1"/>
          <p:nvPr/>
        </p:nvSpPr>
        <p:spPr>
          <a:xfrm>
            <a:off x="4038600" y="2438400"/>
            <a:ext cx="4967400" cy="26115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Welches dieser Mittel ist oral (po, per os) erhältlich?</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Acetazolamid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Methazolamid</a:t>
            </a:r>
            <a:r>
              <a:rPr lang="en-US" sz="1200">
                <a:solidFill>
                  <a:srgbClr val="BFBFBF"/>
                </a:solidFill>
                <a:latin typeface="Arial"/>
                <a:ea typeface="Arial"/>
                <a:cs typeface="Arial"/>
                <a:sym typeface="Arial"/>
              </a:rPr>
              <a:t> </a:t>
            </a:r>
            <a:endParaRPr/>
          </a:p>
          <a:p>
            <a:pPr marL="0" marR="0" lvl="0" indent="0" algn="l" rtl="0">
              <a:spcBef>
                <a:spcPts val="0"/>
              </a:spcBef>
              <a:spcAft>
                <a:spcPts val="0"/>
              </a:spcAft>
              <a:buClr>
                <a:schemeClr val="dk1"/>
              </a:buClr>
              <a:buSzPts val="1800"/>
              <a:buFont typeface="Noto Sans Symbols"/>
              <a:buNone/>
            </a:pPr>
            <a:endParaRPr sz="180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Was sind die häufigen systemischen Nebenwirkungen von </a:t>
            </a:r>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oral verabreichte</a:t>
            </a:r>
            <a:r>
              <a:rPr lang="en-US" sz="1200" i="1">
                <a:solidFill>
                  <a:srgbClr val="BFBFBF"/>
                </a:solidFill>
              </a:rPr>
              <a:t>n</a:t>
            </a:r>
            <a:r>
              <a:rPr lang="en-US" sz="1200" i="1">
                <a:solidFill>
                  <a:srgbClr val="BFBFBF"/>
                </a:solidFill>
                <a:latin typeface="Arial"/>
                <a:ea typeface="Arial"/>
                <a:cs typeface="Arial"/>
                <a:sym typeface="Arial"/>
              </a:rPr>
              <a:t> CAI?</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--Unwohlsein/Müdigkeit/Depression</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--Parästhesien</a:t>
            </a:r>
            <a:endParaRPr sz="1800" b="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--Hämatologische Probleme: </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--Aplastische Anämie</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--Thrombozytopenie</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--Bitterer („metallischer“) Geschmack</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--Nephrolithiasis</a:t>
            </a:r>
            <a:endParaRPr/>
          </a:p>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527" name="Google Shape;3527;p199"/>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Augenhypotensive Mittel: Nennen Sie die gängigen Wirkstoffe</a:t>
            </a:r>
            <a:endParaRPr/>
          </a:p>
        </p:txBody>
      </p:sp>
      <p:sp>
        <p:nvSpPr>
          <p:cNvPr id="3528" name="Google Shape;3528;p19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182</a:t>
            </a:fld>
            <a:endParaRPr sz="1000">
              <a:solidFill>
                <a:schemeClr val="dk1"/>
              </a:solidFill>
              <a:latin typeface="Arial"/>
              <a:ea typeface="Arial"/>
              <a:cs typeface="Arial"/>
              <a:sym typeface="Arial"/>
            </a:endParaRPr>
          </a:p>
        </p:txBody>
      </p:sp>
      <p:sp>
        <p:nvSpPr>
          <p:cNvPr id="3529" name="Google Shape;3529;p199"/>
          <p:cNvSpPr txBox="1"/>
          <p:nvPr/>
        </p:nvSpPr>
        <p:spPr>
          <a:xfrm>
            <a:off x="3505200" y="4495800"/>
            <a:ext cx="4495800" cy="584775"/>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äußern sich die Parästhesien typischerweise?</a:t>
            </a:r>
            <a:endParaRPr sz="1600" i="1">
              <a:solidFill>
                <a:srgbClr val="99FF99"/>
              </a:solidFill>
              <a:latin typeface="Arial"/>
              <a:ea typeface="Arial"/>
              <a:cs typeface="Arial"/>
              <a:sym typeface="Arial"/>
            </a:endParaRPr>
          </a:p>
          <a:p>
            <a:pPr marL="0" marR="0" lvl="0" indent="0" algn="l" rtl="0">
              <a:spcBef>
                <a:spcPts val="0"/>
              </a:spcBef>
              <a:spcAft>
                <a:spcPts val="0"/>
              </a:spcAft>
              <a:buNone/>
            </a:pPr>
            <a:r>
              <a:rPr lang="en-US" sz="1200">
                <a:solidFill>
                  <a:srgbClr val="99FF99"/>
                </a:solidFill>
                <a:latin typeface="Arial"/>
                <a:ea typeface="Arial"/>
                <a:cs typeface="Arial"/>
                <a:sym typeface="Arial"/>
              </a:rPr>
              <a:t>Als Kribbeln in den Fingern, Zehen und im perioralen Bereich</a:t>
            </a:r>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Shape 3533"/>
        <p:cNvGrpSpPr/>
        <p:nvPr/>
      </p:nvGrpSpPr>
      <p:grpSpPr>
        <a:xfrm>
          <a:off x="0" y="0"/>
          <a:ext cx="0" cy="0"/>
          <a:chOff x="0" y="0"/>
          <a:chExt cx="0" cy="0"/>
        </a:xfrm>
      </p:grpSpPr>
      <p:sp>
        <p:nvSpPr>
          <p:cNvPr id="3534" name="Google Shape;3534;p20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3535" name="Google Shape;3535;p20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36" name="Google Shape;3536;p200"/>
          <p:cNvSpPr txBox="1"/>
          <p:nvPr/>
        </p:nvSpPr>
        <p:spPr>
          <a:xfrm>
            <a:off x="4038600" y="2438400"/>
            <a:ext cx="4967400" cy="2611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a:solidFill>
                  <a:srgbClr val="BFBFBF"/>
                </a:solidFill>
              </a:rPr>
              <a:t>Welches dieser Mittel ist oral (po, per os) erhältlich?</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b="1">
                <a:solidFill>
                  <a:srgbClr val="BFBFBF"/>
                </a:solidFill>
              </a:rPr>
              <a:t>Acetazolamid </a:t>
            </a:r>
            <a:r>
              <a:rPr lang="en-US" sz="1200">
                <a:solidFill>
                  <a:srgbClr val="BFBFBF"/>
                </a:solidFill>
              </a:rPr>
              <a:t>und </a:t>
            </a:r>
            <a:r>
              <a:rPr lang="en-US" sz="1200" b="1">
                <a:solidFill>
                  <a:srgbClr val="BFBFBF"/>
                </a:solidFill>
              </a:rPr>
              <a:t>Methazolamid</a:t>
            </a:r>
            <a:r>
              <a:rPr lang="en-US" sz="1200">
                <a:solidFill>
                  <a:srgbClr val="BFBFBF"/>
                </a:solidFill>
              </a:rPr>
              <a:t> </a:t>
            </a:r>
            <a:endParaRPr>
              <a:solidFill>
                <a:schemeClr val="dk1"/>
              </a:solidFill>
            </a:endParaRPr>
          </a:p>
          <a:p>
            <a:pPr marL="0" lvl="0" indent="0" algn="l" rtl="0">
              <a:spcBef>
                <a:spcPts val="0"/>
              </a:spcBef>
              <a:spcAft>
                <a:spcPts val="0"/>
              </a:spcAft>
              <a:buClr>
                <a:schemeClr val="dk1"/>
              </a:buClr>
              <a:buSzPts val="1800"/>
              <a:buFont typeface="Noto Sans Symbols"/>
              <a:buNone/>
            </a:pPr>
            <a:endParaRPr sz="1800">
              <a:solidFill>
                <a:srgbClr val="BFBFBF"/>
              </a:solidFill>
            </a:endParaRPr>
          </a:p>
          <a:p>
            <a:pPr marL="0" lvl="0" indent="0" algn="l" rtl="0">
              <a:spcBef>
                <a:spcPts val="0"/>
              </a:spcBef>
              <a:spcAft>
                <a:spcPts val="0"/>
              </a:spcAft>
              <a:buClr>
                <a:srgbClr val="BFBFBF"/>
              </a:buClr>
              <a:buSzPts val="1200"/>
              <a:buFont typeface="Noto Sans Symbols"/>
              <a:buNone/>
            </a:pPr>
            <a:r>
              <a:rPr lang="en-US" sz="1200" i="1">
                <a:solidFill>
                  <a:srgbClr val="BFBFBF"/>
                </a:solidFill>
              </a:rPr>
              <a:t>Was sind die häufigen systemischen Nebenwirkungen von </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i="1">
                <a:solidFill>
                  <a:srgbClr val="BFBFBF"/>
                </a:solidFill>
              </a:rPr>
              <a:t>oral verabreichten CAI?</a:t>
            </a:r>
            <a:endParaRPr sz="1200" i="1">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--Unwohlsein/Müdigkeit/Depression</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--Parästhesien</a:t>
            </a:r>
            <a:endParaRPr sz="1800" b="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--Hämatologische Probleme: </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--Aplastische Anämie</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--Thrombozytopenie</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--Bitterer („metallischer“) Geschmack</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--Nephrolithiasis</a:t>
            </a:r>
            <a:endParaRPr/>
          </a:p>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537" name="Google Shape;3537;p200"/>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Augenhypotensive Mittel: Nennen Sie die gängigen Wirkstoffe</a:t>
            </a:r>
            <a:endParaRPr/>
          </a:p>
        </p:txBody>
      </p:sp>
      <p:sp>
        <p:nvSpPr>
          <p:cNvPr id="3538" name="Google Shape;3538;p20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183</a:t>
            </a:fld>
            <a:endParaRPr sz="1000">
              <a:solidFill>
                <a:schemeClr val="dk1"/>
              </a:solidFill>
              <a:latin typeface="Arial"/>
              <a:ea typeface="Arial"/>
              <a:cs typeface="Arial"/>
              <a:sym typeface="Arial"/>
            </a:endParaRPr>
          </a:p>
        </p:txBody>
      </p:sp>
      <p:sp>
        <p:nvSpPr>
          <p:cNvPr id="3539" name="Google Shape;3539;p200"/>
          <p:cNvSpPr txBox="1"/>
          <p:nvPr/>
        </p:nvSpPr>
        <p:spPr>
          <a:xfrm>
            <a:off x="3505200" y="4495800"/>
            <a:ext cx="4495800" cy="395100"/>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äußern sich die Parästhesien typischerweise?</a:t>
            </a:r>
            <a:endParaRPr/>
          </a:p>
          <a:p>
            <a:pPr marL="0" marR="0" lvl="0" indent="0" algn="l" rtl="0">
              <a:spcBef>
                <a:spcPts val="0"/>
              </a:spcBef>
              <a:spcAft>
                <a:spcPts val="0"/>
              </a:spcAft>
              <a:buNone/>
            </a:pPr>
            <a:r>
              <a:rPr lang="en-US" sz="1200">
                <a:solidFill>
                  <a:srgbClr val="0000FF"/>
                </a:solidFill>
              </a:rPr>
              <a:t>Durch</a:t>
            </a:r>
            <a:r>
              <a:rPr lang="en-US" sz="1200">
                <a:solidFill>
                  <a:srgbClr val="0000FF"/>
                </a:solidFill>
                <a:latin typeface="Arial"/>
                <a:ea typeface="Arial"/>
                <a:cs typeface="Arial"/>
                <a:sym typeface="Arial"/>
              </a:rPr>
              <a:t> Kribbeln in den Fingern, Zehen und im Mundbereich</a:t>
            </a:r>
            <a:endParaRPr/>
          </a:p>
        </p:txBody>
      </p:sp>
      <p:sp>
        <p:nvSpPr>
          <p:cNvPr id="3540" name="Google Shape;3540;p200"/>
          <p:cNvSpPr/>
          <p:nvPr/>
        </p:nvSpPr>
        <p:spPr>
          <a:xfrm>
            <a:off x="4992757" y="4740122"/>
            <a:ext cx="685800" cy="241266"/>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sz="800" dirty="0">
              <a:solidFill>
                <a:schemeClr val="dk1"/>
              </a:solidFill>
              <a:latin typeface="Arial"/>
              <a:ea typeface="Arial"/>
              <a:cs typeface="Arial"/>
              <a:sym typeface="Arial"/>
            </a:endParaRPr>
          </a:p>
        </p:txBody>
      </p:sp>
      <p:sp>
        <p:nvSpPr>
          <p:cNvPr id="3541" name="Google Shape;3541;p200"/>
          <p:cNvSpPr/>
          <p:nvPr/>
        </p:nvSpPr>
        <p:spPr>
          <a:xfrm>
            <a:off x="5496341" y="4740121"/>
            <a:ext cx="569843" cy="22601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lang="en-US" sz="1200" dirty="0" err="1">
              <a:solidFill>
                <a:schemeClr val="dk1"/>
              </a:solidFill>
              <a:latin typeface="Arial"/>
              <a:ea typeface="Arial"/>
              <a:cs typeface="Arial"/>
              <a:sym typeface="Arial"/>
            </a:endParaRPr>
          </a:p>
        </p:txBody>
      </p:sp>
      <p:sp>
        <p:nvSpPr>
          <p:cNvPr id="3542" name="Google Shape;3542;p200"/>
          <p:cNvSpPr/>
          <p:nvPr/>
        </p:nvSpPr>
        <p:spPr>
          <a:xfrm>
            <a:off x="6604276" y="4659710"/>
            <a:ext cx="919649" cy="22601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Shape 3546"/>
        <p:cNvGrpSpPr/>
        <p:nvPr/>
      </p:nvGrpSpPr>
      <p:grpSpPr>
        <a:xfrm>
          <a:off x="0" y="0"/>
          <a:ext cx="0" cy="0"/>
          <a:chOff x="0" y="0"/>
          <a:chExt cx="0" cy="0"/>
        </a:xfrm>
      </p:grpSpPr>
      <p:sp>
        <p:nvSpPr>
          <p:cNvPr id="3547" name="Google Shape;3547;p20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48" name="Google Shape;3548;p20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49" name="Google Shape;3549;p201"/>
          <p:cNvSpPr txBox="1"/>
          <p:nvPr/>
        </p:nvSpPr>
        <p:spPr>
          <a:xfrm>
            <a:off x="4038600" y="2438400"/>
            <a:ext cx="4967400" cy="2611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a:solidFill>
                  <a:srgbClr val="BFBFBF"/>
                </a:solidFill>
              </a:rPr>
              <a:t>Welches dieser Mittel ist oral (po, per os) erhältlich?</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b="1">
                <a:solidFill>
                  <a:srgbClr val="BFBFBF"/>
                </a:solidFill>
              </a:rPr>
              <a:t>Acetazolamid </a:t>
            </a:r>
            <a:r>
              <a:rPr lang="en-US" sz="1200">
                <a:solidFill>
                  <a:srgbClr val="BFBFBF"/>
                </a:solidFill>
              </a:rPr>
              <a:t>und </a:t>
            </a:r>
            <a:r>
              <a:rPr lang="en-US" sz="1200" b="1">
                <a:solidFill>
                  <a:srgbClr val="BFBFBF"/>
                </a:solidFill>
              </a:rPr>
              <a:t>Methazolamid</a:t>
            </a:r>
            <a:r>
              <a:rPr lang="en-US" sz="1200">
                <a:solidFill>
                  <a:srgbClr val="BFBFBF"/>
                </a:solidFill>
              </a:rPr>
              <a:t> </a:t>
            </a:r>
            <a:endParaRPr>
              <a:solidFill>
                <a:schemeClr val="dk1"/>
              </a:solidFill>
            </a:endParaRPr>
          </a:p>
          <a:p>
            <a:pPr marL="0" lvl="0" indent="0" algn="l" rtl="0">
              <a:spcBef>
                <a:spcPts val="0"/>
              </a:spcBef>
              <a:spcAft>
                <a:spcPts val="0"/>
              </a:spcAft>
              <a:buClr>
                <a:schemeClr val="dk1"/>
              </a:buClr>
              <a:buSzPts val="1800"/>
              <a:buFont typeface="Noto Sans Symbols"/>
              <a:buNone/>
            </a:pPr>
            <a:endParaRPr sz="1800">
              <a:solidFill>
                <a:srgbClr val="BFBFBF"/>
              </a:solidFill>
            </a:endParaRPr>
          </a:p>
          <a:p>
            <a:pPr marL="0" lvl="0" indent="0" algn="l" rtl="0">
              <a:spcBef>
                <a:spcPts val="0"/>
              </a:spcBef>
              <a:spcAft>
                <a:spcPts val="0"/>
              </a:spcAft>
              <a:buClr>
                <a:srgbClr val="BFBFBF"/>
              </a:buClr>
              <a:buSzPts val="1200"/>
              <a:buFont typeface="Noto Sans Symbols"/>
              <a:buNone/>
            </a:pPr>
            <a:r>
              <a:rPr lang="en-US" sz="1200" i="1">
                <a:solidFill>
                  <a:srgbClr val="BFBFBF"/>
                </a:solidFill>
              </a:rPr>
              <a:t>Was sind die häufigen systemischen Nebenwirkungen von </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i="1">
                <a:solidFill>
                  <a:srgbClr val="BFBFBF"/>
                </a:solidFill>
              </a:rPr>
              <a:t>oral verabreichten CAI?</a:t>
            </a:r>
            <a:endParaRPr sz="1200" i="1">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--Unwohlsein/Müdigkeit/Depression</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--Parästhesien</a:t>
            </a:r>
            <a:endParaRPr sz="1800" b="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--Hämatologische Probleme: </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--Aplastische Anämie</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--Thrombozytopenie</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--Bitterer („metallischer“) Geschmack</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--Nephrolithiasis</a:t>
            </a:r>
            <a:endParaRPr/>
          </a:p>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550" name="Google Shape;3550;p201"/>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Augenhypotensive Mittel: Nennen Sie die gängigen Wirkstoffe</a:t>
            </a:r>
            <a:endParaRPr/>
          </a:p>
        </p:txBody>
      </p:sp>
      <p:sp>
        <p:nvSpPr>
          <p:cNvPr id="3551" name="Google Shape;3551;p20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184</a:t>
            </a:fld>
            <a:endParaRPr sz="1000">
              <a:solidFill>
                <a:schemeClr val="dk1"/>
              </a:solidFill>
              <a:latin typeface="Arial"/>
              <a:ea typeface="Arial"/>
              <a:cs typeface="Arial"/>
              <a:sym typeface="Arial"/>
            </a:endParaRPr>
          </a:p>
        </p:txBody>
      </p:sp>
      <p:sp>
        <p:nvSpPr>
          <p:cNvPr id="3552" name="Google Shape;3552;p201"/>
          <p:cNvSpPr txBox="1"/>
          <p:nvPr/>
        </p:nvSpPr>
        <p:spPr>
          <a:xfrm>
            <a:off x="3505200" y="4495800"/>
            <a:ext cx="4495800" cy="395100"/>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äußern sich die Parästhesien typischerweise?</a:t>
            </a:r>
            <a:endParaRPr/>
          </a:p>
          <a:p>
            <a:pPr marL="0" marR="0" lvl="0" indent="0" algn="l" rtl="0">
              <a:spcBef>
                <a:spcPts val="0"/>
              </a:spcBef>
              <a:spcAft>
                <a:spcPts val="0"/>
              </a:spcAft>
              <a:buNone/>
            </a:pPr>
            <a:r>
              <a:rPr lang="en-US" sz="1200">
                <a:solidFill>
                  <a:srgbClr val="0000FF"/>
                </a:solidFill>
              </a:rPr>
              <a:t>Durch</a:t>
            </a:r>
            <a:r>
              <a:rPr lang="en-US" sz="1200">
                <a:solidFill>
                  <a:srgbClr val="0000FF"/>
                </a:solidFill>
                <a:latin typeface="Arial"/>
                <a:ea typeface="Arial"/>
                <a:cs typeface="Arial"/>
                <a:sym typeface="Arial"/>
              </a:rPr>
              <a:t> Kribbeln in den Fingern, Zehen und im </a:t>
            </a:r>
            <a:r>
              <a:rPr lang="en-US" sz="1200">
                <a:solidFill>
                  <a:srgbClr val="0000FF"/>
                </a:solidFill>
              </a:rPr>
              <a:t>Mundbereich</a:t>
            </a:r>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Shape 3556"/>
        <p:cNvGrpSpPr/>
        <p:nvPr/>
      </p:nvGrpSpPr>
      <p:grpSpPr>
        <a:xfrm>
          <a:off x="0" y="0"/>
          <a:ext cx="0" cy="0"/>
          <a:chOff x="0" y="0"/>
          <a:chExt cx="0" cy="0"/>
        </a:xfrm>
      </p:grpSpPr>
      <p:sp>
        <p:nvSpPr>
          <p:cNvPr id="3557" name="Google Shape;3557;p20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558" name="Google Shape;3558;p20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59" name="Google Shape;3559;p202"/>
          <p:cNvSpPr txBox="1"/>
          <p:nvPr/>
        </p:nvSpPr>
        <p:spPr>
          <a:xfrm>
            <a:off x="4038600" y="2438400"/>
            <a:ext cx="5083500" cy="2980303"/>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a:solidFill>
                  <a:srgbClr val="BFBFBF"/>
                </a:solidFill>
              </a:rPr>
              <a:t>Welches </a:t>
            </a:r>
            <a:r>
              <a:rPr lang="en-US" sz="1200" i="1" dirty="0" err="1">
                <a:solidFill>
                  <a:srgbClr val="BFBFBF"/>
                </a:solidFill>
              </a:rPr>
              <a:t>dieser</a:t>
            </a:r>
            <a:r>
              <a:rPr lang="en-US" sz="1200" i="1" dirty="0">
                <a:solidFill>
                  <a:srgbClr val="BFBFBF"/>
                </a:solidFill>
              </a:rPr>
              <a:t> Mittel </a:t>
            </a:r>
            <a:r>
              <a:rPr lang="en-US" sz="1200" i="1" dirty="0" err="1">
                <a:solidFill>
                  <a:srgbClr val="BFBFBF"/>
                </a:solidFill>
              </a:rPr>
              <a:t>ist</a:t>
            </a:r>
            <a:r>
              <a:rPr lang="en-US" sz="1200" i="1" dirty="0">
                <a:solidFill>
                  <a:srgbClr val="BFBFBF"/>
                </a:solidFill>
              </a:rPr>
              <a:t> oral (po, per </a:t>
            </a:r>
            <a:r>
              <a:rPr lang="en-US" sz="1200" i="1" dirty="0" err="1">
                <a:solidFill>
                  <a:srgbClr val="BFBFBF"/>
                </a:solidFill>
              </a:rPr>
              <a:t>os</a:t>
            </a:r>
            <a:r>
              <a:rPr lang="en-US" sz="1200" i="1" dirty="0">
                <a:solidFill>
                  <a:srgbClr val="BFBFBF"/>
                </a:solidFill>
              </a:rPr>
              <a:t>) </a:t>
            </a:r>
            <a:r>
              <a:rPr lang="en-US" sz="1200" i="1" dirty="0" err="1">
                <a:solidFill>
                  <a:srgbClr val="BFBFBF"/>
                </a:solidFill>
              </a:rPr>
              <a:t>erhältlich</a:t>
            </a:r>
            <a:r>
              <a:rPr lang="en-US" sz="1200" i="1" dirty="0">
                <a:solidFill>
                  <a:srgbClr val="BFBFBF"/>
                </a:solidFill>
              </a:rPr>
              <a:t>?</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b="1" dirty="0" err="1">
                <a:solidFill>
                  <a:srgbClr val="BFBFBF"/>
                </a:solidFill>
              </a:rPr>
              <a:t>Acetazolamid</a:t>
            </a:r>
            <a:r>
              <a:rPr lang="en-US" sz="1200" b="1" dirty="0">
                <a:solidFill>
                  <a:srgbClr val="BFBFBF"/>
                </a:solidFill>
              </a:rPr>
              <a:t> </a:t>
            </a:r>
            <a:r>
              <a:rPr lang="en-US" sz="1200" dirty="0">
                <a:solidFill>
                  <a:srgbClr val="BFBFBF"/>
                </a:solidFill>
              </a:rPr>
              <a:t>und </a:t>
            </a:r>
            <a:r>
              <a:rPr lang="en-US" sz="1200" b="1" dirty="0" err="1">
                <a:solidFill>
                  <a:srgbClr val="BFBFBF"/>
                </a:solidFill>
              </a:rPr>
              <a:t>Methazolamid</a:t>
            </a:r>
            <a:r>
              <a:rPr lang="en-US" sz="1200" dirty="0">
                <a:solidFill>
                  <a:srgbClr val="BFBFBF"/>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Was </a:t>
            </a:r>
            <a:r>
              <a:rPr lang="en-US" sz="1200" i="1" dirty="0" err="1">
                <a:solidFill>
                  <a:srgbClr val="BFBFBF"/>
                </a:solidFill>
              </a:rPr>
              <a:t>sind</a:t>
            </a:r>
            <a:r>
              <a:rPr lang="en-US" sz="1200" i="1" dirty="0">
                <a:solidFill>
                  <a:srgbClr val="BFBFBF"/>
                </a:solidFill>
              </a:rPr>
              <a:t> die </a:t>
            </a:r>
            <a:r>
              <a:rPr lang="en-US" sz="1200" i="1" dirty="0" err="1">
                <a:solidFill>
                  <a:srgbClr val="BFBFBF"/>
                </a:solidFill>
              </a:rPr>
              <a:t>häufigen</a:t>
            </a:r>
            <a:r>
              <a:rPr lang="en-US" sz="1200" i="1" dirty="0">
                <a:solidFill>
                  <a:srgbClr val="BFBFBF"/>
                </a:solidFill>
              </a:rPr>
              <a:t> </a:t>
            </a:r>
            <a:r>
              <a:rPr lang="en-US" sz="1200" i="1" dirty="0" err="1">
                <a:solidFill>
                  <a:srgbClr val="BFBFBF"/>
                </a:solidFill>
              </a:rPr>
              <a:t>systemischen</a:t>
            </a:r>
            <a:r>
              <a:rPr lang="en-US" sz="1200" i="1" dirty="0">
                <a:solidFill>
                  <a:srgbClr val="BFBFBF"/>
                </a:solidFill>
              </a:rPr>
              <a:t> </a:t>
            </a:r>
            <a:r>
              <a:rPr lang="en-US" sz="1200" i="1" dirty="0" err="1">
                <a:solidFill>
                  <a:srgbClr val="BFBFBF"/>
                </a:solidFill>
              </a:rPr>
              <a:t>Nebenwirkungen</a:t>
            </a:r>
            <a:r>
              <a:rPr lang="en-US" sz="1200" i="1" dirty="0">
                <a:solidFill>
                  <a:srgbClr val="BFBFBF"/>
                </a:solidFill>
              </a:rPr>
              <a:t> von </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oral </a:t>
            </a:r>
            <a:r>
              <a:rPr lang="en-US" sz="1200" i="1" dirty="0" err="1">
                <a:solidFill>
                  <a:srgbClr val="BFBFBF"/>
                </a:solidFill>
              </a:rPr>
              <a:t>verabreichten</a:t>
            </a:r>
            <a:r>
              <a:rPr lang="en-US" sz="1200" i="1" dirty="0">
                <a:solidFill>
                  <a:srgbClr val="BFBFBF"/>
                </a:solidFill>
              </a:rPr>
              <a:t> CAI?</a:t>
            </a:r>
            <a:endParaRPr sz="1200" i="1" dirty="0">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a:t>
            </a:r>
            <a:r>
              <a:rPr lang="en-US" sz="1200" i="1" dirty="0" err="1">
                <a:solidFill>
                  <a:srgbClr val="0000FF"/>
                </a:solidFill>
                <a:latin typeface="Arial"/>
                <a:ea typeface="Arial"/>
                <a:cs typeface="Arial"/>
                <a:sym typeface="Arial"/>
              </a:rPr>
              <a:t>Unwohlsein</a:t>
            </a:r>
            <a:r>
              <a:rPr lang="en-US" sz="1200" i="1" dirty="0">
                <a:solidFill>
                  <a:srgbClr val="0000FF"/>
                </a:solidFill>
                <a:latin typeface="Arial"/>
                <a:ea typeface="Arial"/>
                <a:cs typeface="Arial"/>
                <a:sym typeface="Arial"/>
              </a:rPr>
              <a:t>/</a:t>
            </a:r>
            <a:r>
              <a:rPr lang="en-US" sz="1200" i="1" dirty="0" err="1">
                <a:solidFill>
                  <a:srgbClr val="0000FF"/>
                </a:solidFill>
                <a:latin typeface="Arial"/>
                <a:ea typeface="Arial"/>
                <a:cs typeface="Arial"/>
                <a:sym typeface="Arial"/>
              </a:rPr>
              <a:t>Müdigkeit</a:t>
            </a:r>
            <a:r>
              <a:rPr lang="en-US" sz="1200" i="1" dirty="0">
                <a:solidFill>
                  <a:srgbClr val="0000FF"/>
                </a:solidFill>
                <a:latin typeface="Arial"/>
                <a:ea typeface="Arial"/>
                <a:cs typeface="Arial"/>
                <a:sym typeface="Arial"/>
              </a:rPr>
              <a:t>/Depression?</a:t>
            </a:r>
            <a:endParaRPr dirty="0"/>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a:t>
            </a:r>
            <a:r>
              <a:rPr lang="en-US" sz="1200" i="1" dirty="0" err="1">
                <a:solidFill>
                  <a:srgbClr val="0000FF"/>
                </a:solidFill>
                <a:latin typeface="Arial"/>
                <a:ea typeface="Arial"/>
                <a:cs typeface="Arial"/>
                <a:sym typeface="Arial"/>
              </a:rPr>
              <a:t>Parästhesien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a:t>
            </a:r>
            <a:r>
              <a:rPr lang="en-US" sz="1200" i="1" dirty="0" err="1">
                <a:solidFill>
                  <a:srgbClr val="0000FF"/>
                </a:solidFill>
                <a:latin typeface="Arial"/>
                <a:ea typeface="Arial"/>
                <a:cs typeface="Arial"/>
                <a:sym typeface="Arial"/>
              </a:rPr>
              <a:t>Hämatologische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Probleme</a:t>
            </a:r>
            <a:r>
              <a:rPr lang="en-US" sz="1200" i="1" dirty="0">
                <a:solidFill>
                  <a:srgbClr val="0000FF"/>
                </a:solidFill>
                <a:latin typeface="Arial"/>
                <a:ea typeface="Arial"/>
                <a:cs typeface="Arial"/>
                <a:sym typeface="Arial"/>
              </a:rPr>
              <a:t>: </a:t>
            </a:r>
            <a:endParaRPr dirty="0"/>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Aplastische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Anämie</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Thrombozytopenie</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--Bitterer („</a:t>
            </a:r>
            <a:r>
              <a:rPr lang="en-US" sz="1200" i="1" dirty="0" err="1">
                <a:solidFill>
                  <a:srgbClr val="0000FF"/>
                </a:solidFill>
                <a:latin typeface="Arial"/>
                <a:ea typeface="Arial"/>
                <a:cs typeface="Arial"/>
                <a:sym typeface="Arial"/>
              </a:rPr>
              <a:t>metallischer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Geschmack</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Welche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dieser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Erkrankungen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stehen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im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Zusammenhang</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mit</a:t>
            </a:r>
            <a:r>
              <a:rPr lang="en-US" sz="1200" i="1" dirty="0">
                <a:solidFill>
                  <a:schemeClr val="dk1"/>
                </a:solidFill>
                <a:latin typeface="Arial"/>
                <a:ea typeface="Arial"/>
                <a:cs typeface="Arial"/>
                <a:sym typeface="Arial"/>
              </a:rPr>
              <a:t> </a:t>
            </a:r>
            <a:r>
              <a:rPr lang="en-US" sz="1200" b="1" dirty="0" err="1">
                <a:solidFill>
                  <a:schemeClr val="dk1"/>
                </a:solidFill>
                <a:latin typeface="Arial"/>
                <a:ea typeface="Arial"/>
                <a:cs typeface="Arial"/>
                <a:sym typeface="Arial"/>
              </a:rPr>
              <a:t>topischen</a:t>
            </a:r>
            <a:r>
              <a:rPr lang="en-US" sz="1200" b="1" dirty="0">
                <a:solidFill>
                  <a:schemeClr val="dk1"/>
                </a:solidFill>
                <a:latin typeface="Arial"/>
                <a:ea typeface="Arial"/>
                <a:cs typeface="Arial"/>
                <a:sym typeface="Arial"/>
              </a:rPr>
              <a:t> </a:t>
            </a:r>
            <a:r>
              <a:rPr lang="en-US" sz="1200" i="1" dirty="0">
                <a:solidFill>
                  <a:schemeClr val="dk1"/>
                </a:solidFill>
                <a:latin typeface="Arial"/>
                <a:ea typeface="Arial"/>
                <a:cs typeface="Arial"/>
                <a:sym typeface="Arial"/>
              </a:rPr>
              <a:t>CAI?</a:t>
            </a:r>
            <a:endParaRPr dirty="0"/>
          </a:p>
        </p:txBody>
      </p:sp>
      <p:sp>
        <p:nvSpPr>
          <p:cNvPr id="3560" name="Google Shape;3560;p20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561" name="Google Shape;3561;p20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185</a:t>
            </a:fld>
            <a:endParaRPr sz="1000">
              <a:solidFill>
                <a:schemeClr val="dk1"/>
              </a:solidFill>
              <a:latin typeface="Arial"/>
              <a:ea typeface="Arial"/>
              <a:cs typeface="Arial"/>
              <a:sym typeface="Arial"/>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Shape 3565"/>
        <p:cNvGrpSpPr/>
        <p:nvPr/>
      </p:nvGrpSpPr>
      <p:grpSpPr>
        <a:xfrm>
          <a:off x="0" y="0"/>
          <a:ext cx="0" cy="0"/>
          <a:chOff x="0" y="0"/>
          <a:chExt cx="0" cy="0"/>
        </a:xfrm>
      </p:grpSpPr>
      <p:sp>
        <p:nvSpPr>
          <p:cNvPr id="3566" name="Google Shape;3566;p20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67" name="Google Shape;3567;p20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68" name="Google Shape;3568;p203"/>
          <p:cNvSpPr txBox="1"/>
          <p:nvPr/>
        </p:nvSpPr>
        <p:spPr>
          <a:xfrm>
            <a:off x="4038600" y="2438400"/>
            <a:ext cx="5083500" cy="2981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a:solidFill>
                  <a:srgbClr val="BFBFBF"/>
                </a:solidFill>
              </a:rPr>
              <a:t>Welches dieser Mittel ist oral (po, per os) erhältlich?</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b="1">
                <a:solidFill>
                  <a:srgbClr val="BFBFBF"/>
                </a:solidFill>
              </a:rPr>
              <a:t>Acetazolamid </a:t>
            </a:r>
            <a:r>
              <a:rPr lang="en-US" sz="1200">
                <a:solidFill>
                  <a:srgbClr val="BFBFBF"/>
                </a:solidFill>
              </a:rPr>
              <a:t>und </a:t>
            </a:r>
            <a:r>
              <a:rPr lang="en-US" sz="1200" b="1">
                <a:solidFill>
                  <a:srgbClr val="BFBFBF"/>
                </a:solidFill>
              </a:rPr>
              <a:t>Methazolamid</a:t>
            </a:r>
            <a:r>
              <a:rPr lang="en-US" sz="1200">
                <a:solidFill>
                  <a:srgbClr val="BFBFBF"/>
                </a:solidFill>
              </a:rPr>
              <a:t> </a:t>
            </a:r>
            <a:endParaRPr>
              <a:solidFill>
                <a:schemeClr val="dk1"/>
              </a:solidFill>
            </a:endParaRPr>
          </a:p>
          <a:p>
            <a:pPr marL="0" lvl="0" indent="0" algn="l" rtl="0">
              <a:spcBef>
                <a:spcPts val="0"/>
              </a:spcBef>
              <a:spcAft>
                <a:spcPts val="0"/>
              </a:spcAft>
              <a:buClr>
                <a:schemeClr val="dk1"/>
              </a:buClr>
              <a:buSzPts val="1800"/>
              <a:buFont typeface="Noto Sans Symbols"/>
              <a:buNone/>
            </a:pPr>
            <a:endParaRPr sz="1800">
              <a:solidFill>
                <a:srgbClr val="BFBFBF"/>
              </a:solidFill>
            </a:endParaRPr>
          </a:p>
          <a:p>
            <a:pPr marL="0" lvl="0" indent="0" algn="l" rtl="0">
              <a:spcBef>
                <a:spcPts val="0"/>
              </a:spcBef>
              <a:spcAft>
                <a:spcPts val="0"/>
              </a:spcAft>
              <a:buClr>
                <a:srgbClr val="BFBFBF"/>
              </a:buClr>
              <a:buSzPts val="1200"/>
              <a:buFont typeface="Noto Sans Symbols"/>
              <a:buNone/>
            </a:pPr>
            <a:r>
              <a:rPr lang="en-US" sz="1200" i="1">
                <a:solidFill>
                  <a:srgbClr val="BFBFBF"/>
                </a:solidFill>
              </a:rPr>
              <a:t>Was sind die häufigen systemischen Nebenwirkungen von </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i="1">
                <a:solidFill>
                  <a:srgbClr val="BFBFBF"/>
                </a:solidFill>
              </a:rPr>
              <a:t>oral verabreichten CAI?</a:t>
            </a:r>
            <a:endParaRPr sz="1200" i="1">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--Unwohlsein/Müdigkeit/Depression</a:t>
            </a:r>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--Parästhesien</a:t>
            </a:r>
            <a:endParaRPr sz="18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--Hämatologische Probleme: </a:t>
            </a:r>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	--Aplastische Anämie</a:t>
            </a:r>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	--Thrombozytopenie</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--Bitterer („metallischer“) Geschmack</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--Nephrolithiasis</a:t>
            </a:r>
            <a:endParaRPr/>
          </a:p>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dieser Erkrankungen stehen im Zusammenhang mit </a:t>
            </a:r>
            <a:r>
              <a:rPr lang="en-US" sz="1200" b="1">
                <a:solidFill>
                  <a:schemeClr val="dk1"/>
                </a:solidFill>
                <a:latin typeface="Arial"/>
                <a:ea typeface="Arial"/>
                <a:cs typeface="Arial"/>
                <a:sym typeface="Arial"/>
              </a:rPr>
              <a:t>topischen </a:t>
            </a:r>
            <a:r>
              <a:rPr lang="en-US" sz="1200" i="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6"/>
                  </a:ext>
                </a:extLst>
              </a:rPr>
              <a:t>CAI</a:t>
            </a:r>
            <a:r>
              <a:rPr lang="en-US" sz="1200" i="1">
                <a:solidFill>
                  <a:schemeClr val="dk1"/>
                </a:solidFill>
                <a:latin typeface="Arial"/>
                <a:ea typeface="Arial"/>
                <a:cs typeface="Arial"/>
                <a:sym typeface="Arial"/>
              </a:rPr>
              <a:t>?</a:t>
            </a:r>
            <a:endParaRPr/>
          </a:p>
        </p:txBody>
      </p:sp>
      <p:sp>
        <p:nvSpPr>
          <p:cNvPr id="3569" name="Google Shape;3569;p20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570" name="Google Shape;3570;p20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186</a:t>
            </a:fld>
            <a:endParaRPr sz="1000">
              <a:solidFill>
                <a:schemeClr val="dk1"/>
              </a:solidFill>
              <a:latin typeface="Arial"/>
              <a:ea typeface="Arial"/>
              <a:cs typeface="Arial"/>
              <a:sym typeface="Arial"/>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Shape 3574"/>
        <p:cNvGrpSpPr/>
        <p:nvPr/>
      </p:nvGrpSpPr>
      <p:grpSpPr>
        <a:xfrm>
          <a:off x="0" y="0"/>
          <a:ext cx="0" cy="0"/>
          <a:chOff x="0" y="0"/>
          <a:chExt cx="0" cy="0"/>
        </a:xfrm>
      </p:grpSpPr>
      <p:sp>
        <p:nvSpPr>
          <p:cNvPr id="3575" name="Google Shape;3575;p20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576" name="Google Shape;3576;p20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77" name="Google Shape;3577;p204"/>
          <p:cNvSpPr txBox="1"/>
          <p:nvPr/>
        </p:nvSpPr>
        <p:spPr>
          <a:xfrm>
            <a:off x="4038600" y="2438400"/>
            <a:ext cx="5083500" cy="2981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a:solidFill>
                  <a:srgbClr val="BFBFBF"/>
                </a:solidFill>
              </a:rPr>
              <a:t>Welches </a:t>
            </a:r>
            <a:r>
              <a:rPr lang="en-US" sz="1200" i="1" dirty="0" err="1">
                <a:solidFill>
                  <a:srgbClr val="BFBFBF"/>
                </a:solidFill>
              </a:rPr>
              <a:t>dieser</a:t>
            </a:r>
            <a:r>
              <a:rPr lang="en-US" sz="1200" i="1" dirty="0">
                <a:solidFill>
                  <a:srgbClr val="BFBFBF"/>
                </a:solidFill>
              </a:rPr>
              <a:t> Mittel </a:t>
            </a:r>
            <a:r>
              <a:rPr lang="en-US" sz="1200" i="1" dirty="0" err="1">
                <a:solidFill>
                  <a:srgbClr val="BFBFBF"/>
                </a:solidFill>
              </a:rPr>
              <a:t>ist</a:t>
            </a:r>
            <a:r>
              <a:rPr lang="en-US" sz="1200" i="1" dirty="0">
                <a:solidFill>
                  <a:srgbClr val="BFBFBF"/>
                </a:solidFill>
              </a:rPr>
              <a:t> oral (po, per </a:t>
            </a:r>
            <a:r>
              <a:rPr lang="en-US" sz="1200" i="1" dirty="0" err="1">
                <a:solidFill>
                  <a:srgbClr val="BFBFBF"/>
                </a:solidFill>
              </a:rPr>
              <a:t>os</a:t>
            </a:r>
            <a:r>
              <a:rPr lang="en-US" sz="1200" i="1" dirty="0">
                <a:solidFill>
                  <a:srgbClr val="BFBFBF"/>
                </a:solidFill>
              </a:rPr>
              <a:t>) </a:t>
            </a:r>
            <a:r>
              <a:rPr lang="en-US" sz="1200" i="1" dirty="0" err="1">
                <a:solidFill>
                  <a:srgbClr val="BFBFBF"/>
                </a:solidFill>
              </a:rPr>
              <a:t>erhältlich</a:t>
            </a:r>
            <a:r>
              <a:rPr lang="en-US" sz="1200" i="1" dirty="0">
                <a:solidFill>
                  <a:srgbClr val="BFBFBF"/>
                </a:solidFill>
              </a:rPr>
              <a:t>?</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b="1" dirty="0" err="1">
                <a:solidFill>
                  <a:srgbClr val="BFBFBF"/>
                </a:solidFill>
              </a:rPr>
              <a:t>Acetazolamid</a:t>
            </a:r>
            <a:r>
              <a:rPr lang="en-US" sz="1200" b="1" dirty="0">
                <a:solidFill>
                  <a:srgbClr val="BFBFBF"/>
                </a:solidFill>
              </a:rPr>
              <a:t> </a:t>
            </a:r>
            <a:r>
              <a:rPr lang="en-US" sz="1200" dirty="0">
                <a:solidFill>
                  <a:srgbClr val="BFBFBF"/>
                </a:solidFill>
              </a:rPr>
              <a:t>und </a:t>
            </a:r>
            <a:r>
              <a:rPr lang="en-US" sz="1200" b="1" dirty="0" err="1">
                <a:solidFill>
                  <a:srgbClr val="BFBFBF"/>
                </a:solidFill>
              </a:rPr>
              <a:t>Methazolamid</a:t>
            </a:r>
            <a:r>
              <a:rPr lang="en-US" sz="1200" dirty="0">
                <a:solidFill>
                  <a:srgbClr val="BFBFBF"/>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Was </a:t>
            </a:r>
            <a:r>
              <a:rPr lang="en-US" sz="1200" i="1" dirty="0" err="1">
                <a:solidFill>
                  <a:srgbClr val="BFBFBF"/>
                </a:solidFill>
              </a:rPr>
              <a:t>sind</a:t>
            </a:r>
            <a:r>
              <a:rPr lang="en-US" sz="1200" i="1" dirty="0">
                <a:solidFill>
                  <a:srgbClr val="BFBFBF"/>
                </a:solidFill>
              </a:rPr>
              <a:t> die </a:t>
            </a:r>
            <a:r>
              <a:rPr lang="en-US" sz="1200" i="1" dirty="0" err="1">
                <a:solidFill>
                  <a:srgbClr val="BFBFBF"/>
                </a:solidFill>
              </a:rPr>
              <a:t>häufigen</a:t>
            </a:r>
            <a:r>
              <a:rPr lang="en-US" sz="1200" i="1" dirty="0">
                <a:solidFill>
                  <a:srgbClr val="BFBFBF"/>
                </a:solidFill>
              </a:rPr>
              <a:t> </a:t>
            </a:r>
            <a:r>
              <a:rPr lang="en-US" sz="1200" i="1" dirty="0" err="1">
                <a:solidFill>
                  <a:srgbClr val="BFBFBF"/>
                </a:solidFill>
              </a:rPr>
              <a:t>systemischen</a:t>
            </a:r>
            <a:r>
              <a:rPr lang="en-US" sz="1200" i="1" dirty="0">
                <a:solidFill>
                  <a:srgbClr val="BFBFBF"/>
                </a:solidFill>
              </a:rPr>
              <a:t> </a:t>
            </a:r>
            <a:r>
              <a:rPr lang="en-US" sz="1200" i="1" dirty="0" err="1">
                <a:solidFill>
                  <a:srgbClr val="BFBFBF"/>
                </a:solidFill>
              </a:rPr>
              <a:t>Nebenwirkungen</a:t>
            </a:r>
            <a:r>
              <a:rPr lang="en-US" sz="1200" i="1" dirty="0">
                <a:solidFill>
                  <a:srgbClr val="BFBFBF"/>
                </a:solidFill>
              </a:rPr>
              <a:t> von </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oral </a:t>
            </a:r>
            <a:r>
              <a:rPr lang="en-US" sz="1200" i="1" dirty="0" err="1">
                <a:solidFill>
                  <a:srgbClr val="BFBFBF"/>
                </a:solidFill>
              </a:rPr>
              <a:t>verabreichten</a:t>
            </a:r>
            <a:r>
              <a:rPr lang="en-US" sz="1200" i="1" dirty="0">
                <a:solidFill>
                  <a:srgbClr val="BFBFBF"/>
                </a:solidFill>
              </a:rPr>
              <a:t> CAI?</a:t>
            </a: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Unwohlsein</a:t>
            </a: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Müdigkeit</a:t>
            </a:r>
            <a:r>
              <a:rPr lang="en-US" sz="1200" i="1" dirty="0">
                <a:solidFill>
                  <a:srgbClr val="BFBFBF"/>
                </a:solidFill>
                <a:latin typeface="Arial"/>
                <a:ea typeface="Arial"/>
                <a:cs typeface="Arial"/>
                <a:sym typeface="Arial"/>
              </a:rPr>
              <a:t>/Depression</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Parästhesien</a:t>
            </a:r>
            <a:endParaRPr sz="18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Hämatologische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Probleme</a:t>
            </a:r>
            <a:r>
              <a:rPr lang="en-US" sz="1200" i="1" dirty="0">
                <a:solidFill>
                  <a:srgbClr val="BFBFBF"/>
                </a:solidFill>
                <a:latin typeface="Arial"/>
                <a:ea typeface="Arial"/>
                <a:cs typeface="Arial"/>
                <a:sym typeface="Arial"/>
              </a:rPr>
              <a:t>: </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Aplastische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Anämie</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Thrombozytopenie</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--Bitterer („</a:t>
            </a:r>
            <a:r>
              <a:rPr lang="en-US" sz="1200" dirty="0" err="1">
                <a:solidFill>
                  <a:srgbClr val="BFBFBF"/>
                </a:solidFill>
                <a:latin typeface="Arial"/>
                <a:ea typeface="Arial"/>
                <a:cs typeface="Arial"/>
                <a:sym typeface="Arial"/>
              </a:rPr>
              <a:t>metallischer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Geschmack</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dieser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Erkrankungen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mit</a:t>
            </a:r>
            <a:r>
              <a:rPr lang="en-US" sz="1200" i="1" dirty="0">
                <a:solidFill>
                  <a:srgbClr val="BFBFBF"/>
                </a:solidFill>
                <a:latin typeface="Arial"/>
                <a:ea typeface="Arial"/>
                <a:cs typeface="Arial"/>
                <a:sym typeface="Arial"/>
              </a:rPr>
              <a:t> </a:t>
            </a:r>
            <a:r>
              <a:rPr lang="en-US" sz="1200" b="1" dirty="0" err="1">
                <a:solidFill>
                  <a:schemeClr val="dk1"/>
                </a:solidFill>
                <a:latin typeface="Arial"/>
                <a:ea typeface="Arial"/>
                <a:cs typeface="Arial"/>
                <a:sym typeface="Arial"/>
              </a:rPr>
              <a:t>topischen</a:t>
            </a:r>
            <a:r>
              <a:rPr lang="en-US" sz="1200" b="1" dirty="0">
                <a:solidFill>
                  <a:schemeClr val="dk1"/>
                </a:solidFill>
                <a:latin typeface="Arial"/>
                <a:ea typeface="Arial"/>
                <a:cs typeface="Arial"/>
                <a:sym typeface="Arial"/>
              </a:rPr>
              <a:t> </a:t>
            </a:r>
            <a:r>
              <a:rPr lang="en-US" sz="1200" i="1" dirty="0">
                <a:solidFill>
                  <a:srgbClr val="BFBFBF"/>
                </a:solidFill>
                <a:latin typeface="Arial"/>
                <a:ea typeface="Arial"/>
                <a:cs typeface="Arial"/>
                <a:sym typeface="Arial"/>
              </a:rPr>
              <a:t>CAI?</a:t>
            </a:r>
            <a:endParaRPr dirty="0"/>
          </a:p>
        </p:txBody>
      </p:sp>
      <p:sp>
        <p:nvSpPr>
          <p:cNvPr id="3578" name="Google Shape;3578;p20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579" name="Google Shape;3579;p20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187</a:t>
            </a:fld>
            <a:endParaRPr sz="1000">
              <a:solidFill>
                <a:schemeClr val="dk1"/>
              </a:solidFill>
              <a:latin typeface="Arial"/>
              <a:ea typeface="Arial"/>
              <a:cs typeface="Arial"/>
              <a:sym typeface="Arial"/>
            </a:endParaRPr>
          </a:p>
        </p:txBody>
      </p:sp>
      <p:sp>
        <p:nvSpPr>
          <p:cNvPr id="3580" name="Google Shape;3580;p204"/>
          <p:cNvSpPr/>
          <p:nvPr/>
        </p:nvSpPr>
        <p:spPr>
          <a:xfrm>
            <a:off x="8001000" y="4936220"/>
            <a:ext cx="1066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81" name="Google Shape;3581;p204"/>
          <p:cNvSpPr txBox="1"/>
          <p:nvPr/>
        </p:nvSpPr>
        <p:spPr>
          <a:xfrm>
            <a:off x="2895600" y="4051518"/>
            <a:ext cx="4571999" cy="1815882"/>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Topisches Dorzolamid ist für eine bestimmte Nebenwirkung bekannt – welche ist das?</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Es </a:t>
            </a:r>
            <a:r>
              <a:rPr lang="en-US" sz="1200" b="1">
                <a:solidFill>
                  <a:srgbClr val="C8C860"/>
                </a:solidFill>
                <a:latin typeface="Arial"/>
                <a:ea typeface="Arial"/>
                <a:cs typeface="Arial"/>
                <a:sym typeface="Arial"/>
              </a:rPr>
              <a:t>brennt</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Warum brennt es?</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Lösung muss etwas sauer sein, damit das Medikament in Lösung bleibt</a:t>
            </a:r>
            <a:endParaRP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Shape 3585"/>
        <p:cNvGrpSpPr/>
        <p:nvPr/>
      </p:nvGrpSpPr>
      <p:grpSpPr>
        <a:xfrm>
          <a:off x="0" y="0"/>
          <a:ext cx="0" cy="0"/>
          <a:chOff x="0" y="0"/>
          <a:chExt cx="0" cy="0"/>
        </a:xfrm>
      </p:grpSpPr>
      <p:sp>
        <p:nvSpPr>
          <p:cNvPr id="3586" name="Google Shape;3586;p20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87" name="Google Shape;3587;p20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88" name="Google Shape;3588;p205"/>
          <p:cNvSpPr txBox="1"/>
          <p:nvPr/>
        </p:nvSpPr>
        <p:spPr>
          <a:xfrm>
            <a:off x="4038600" y="2438400"/>
            <a:ext cx="5083500" cy="2981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a:solidFill>
                  <a:srgbClr val="BFBFBF"/>
                </a:solidFill>
              </a:rPr>
              <a:t>Welches </a:t>
            </a:r>
            <a:r>
              <a:rPr lang="en-US" sz="1200" i="1" dirty="0" err="1">
                <a:solidFill>
                  <a:srgbClr val="BFBFBF"/>
                </a:solidFill>
              </a:rPr>
              <a:t>dieser</a:t>
            </a:r>
            <a:r>
              <a:rPr lang="en-US" sz="1200" i="1" dirty="0">
                <a:solidFill>
                  <a:srgbClr val="BFBFBF"/>
                </a:solidFill>
              </a:rPr>
              <a:t> Mittel </a:t>
            </a:r>
            <a:r>
              <a:rPr lang="en-US" sz="1200" i="1" dirty="0" err="1">
                <a:solidFill>
                  <a:srgbClr val="BFBFBF"/>
                </a:solidFill>
              </a:rPr>
              <a:t>ist</a:t>
            </a:r>
            <a:r>
              <a:rPr lang="en-US" sz="1200" i="1" dirty="0">
                <a:solidFill>
                  <a:srgbClr val="BFBFBF"/>
                </a:solidFill>
              </a:rPr>
              <a:t> oral (po, per </a:t>
            </a:r>
            <a:r>
              <a:rPr lang="en-US" sz="1200" i="1" dirty="0" err="1">
                <a:solidFill>
                  <a:srgbClr val="BFBFBF"/>
                </a:solidFill>
              </a:rPr>
              <a:t>os</a:t>
            </a:r>
            <a:r>
              <a:rPr lang="en-US" sz="1200" i="1" dirty="0">
                <a:solidFill>
                  <a:srgbClr val="BFBFBF"/>
                </a:solidFill>
              </a:rPr>
              <a:t>) </a:t>
            </a:r>
            <a:r>
              <a:rPr lang="en-US" sz="1200" i="1" dirty="0" err="1">
                <a:solidFill>
                  <a:srgbClr val="BFBFBF"/>
                </a:solidFill>
              </a:rPr>
              <a:t>erhältlich</a:t>
            </a:r>
            <a:r>
              <a:rPr lang="en-US" sz="1200" i="1" dirty="0">
                <a:solidFill>
                  <a:srgbClr val="BFBFBF"/>
                </a:solidFill>
              </a:rPr>
              <a:t>?</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b="1" dirty="0" err="1">
                <a:solidFill>
                  <a:srgbClr val="BFBFBF"/>
                </a:solidFill>
              </a:rPr>
              <a:t>Acetazolamid</a:t>
            </a:r>
            <a:r>
              <a:rPr lang="en-US" sz="1200" b="1" dirty="0">
                <a:solidFill>
                  <a:srgbClr val="BFBFBF"/>
                </a:solidFill>
              </a:rPr>
              <a:t> </a:t>
            </a:r>
            <a:r>
              <a:rPr lang="en-US" sz="1200" dirty="0">
                <a:solidFill>
                  <a:srgbClr val="BFBFBF"/>
                </a:solidFill>
              </a:rPr>
              <a:t>und </a:t>
            </a:r>
            <a:r>
              <a:rPr lang="en-US" sz="1200" b="1" dirty="0" err="1">
                <a:solidFill>
                  <a:srgbClr val="BFBFBF"/>
                </a:solidFill>
              </a:rPr>
              <a:t>Methazolamid</a:t>
            </a:r>
            <a:r>
              <a:rPr lang="en-US" sz="1200" dirty="0">
                <a:solidFill>
                  <a:srgbClr val="BFBFBF"/>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Was </a:t>
            </a:r>
            <a:r>
              <a:rPr lang="en-US" sz="1200" i="1" dirty="0" err="1">
                <a:solidFill>
                  <a:srgbClr val="BFBFBF"/>
                </a:solidFill>
              </a:rPr>
              <a:t>sind</a:t>
            </a:r>
            <a:r>
              <a:rPr lang="en-US" sz="1200" i="1" dirty="0">
                <a:solidFill>
                  <a:srgbClr val="BFBFBF"/>
                </a:solidFill>
              </a:rPr>
              <a:t> die </a:t>
            </a:r>
            <a:r>
              <a:rPr lang="en-US" sz="1200" i="1" dirty="0" err="1">
                <a:solidFill>
                  <a:srgbClr val="BFBFBF"/>
                </a:solidFill>
              </a:rPr>
              <a:t>häufigen</a:t>
            </a:r>
            <a:r>
              <a:rPr lang="en-US" sz="1200" i="1" dirty="0">
                <a:solidFill>
                  <a:srgbClr val="BFBFBF"/>
                </a:solidFill>
              </a:rPr>
              <a:t> </a:t>
            </a:r>
            <a:r>
              <a:rPr lang="en-US" sz="1200" i="1" dirty="0" err="1">
                <a:solidFill>
                  <a:srgbClr val="BFBFBF"/>
                </a:solidFill>
              </a:rPr>
              <a:t>systemischen</a:t>
            </a:r>
            <a:r>
              <a:rPr lang="en-US" sz="1200" i="1" dirty="0">
                <a:solidFill>
                  <a:srgbClr val="BFBFBF"/>
                </a:solidFill>
              </a:rPr>
              <a:t> </a:t>
            </a:r>
            <a:r>
              <a:rPr lang="en-US" sz="1200" i="1" dirty="0" err="1">
                <a:solidFill>
                  <a:srgbClr val="BFBFBF"/>
                </a:solidFill>
              </a:rPr>
              <a:t>Nebenwirkungen</a:t>
            </a:r>
            <a:r>
              <a:rPr lang="en-US" sz="1200" i="1" dirty="0">
                <a:solidFill>
                  <a:srgbClr val="BFBFBF"/>
                </a:solidFill>
              </a:rPr>
              <a:t> von </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oral </a:t>
            </a:r>
            <a:r>
              <a:rPr lang="en-US" sz="1200" i="1" dirty="0" err="1">
                <a:solidFill>
                  <a:srgbClr val="BFBFBF"/>
                </a:solidFill>
              </a:rPr>
              <a:t>verabreichten</a:t>
            </a:r>
            <a:r>
              <a:rPr lang="en-US" sz="1200" i="1" dirty="0">
                <a:solidFill>
                  <a:srgbClr val="BFBFBF"/>
                </a:solidFill>
              </a:rPr>
              <a:t> CAI?</a:t>
            </a: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Unwohlsein</a:t>
            </a: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Müdigkeit</a:t>
            </a:r>
            <a:r>
              <a:rPr lang="en-US" sz="1200" i="1" dirty="0">
                <a:solidFill>
                  <a:srgbClr val="BFBFBF"/>
                </a:solidFill>
                <a:latin typeface="Arial"/>
                <a:ea typeface="Arial"/>
                <a:cs typeface="Arial"/>
                <a:sym typeface="Arial"/>
              </a:rPr>
              <a:t>/Depression</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Parästhesien</a:t>
            </a:r>
            <a:endParaRPr sz="18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Hämatologische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Probleme</a:t>
            </a:r>
            <a:r>
              <a:rPr lang="en-US" sz="1200" i="1" dirty="0">
                <a:solidFill>
                  <a:srgbClr val="BFBFBF"/>
                </a:solidFill>
                <a:latin typeface="Arial"/>
                <a:ea typeface="Arial"/>
                <a:cs typeface="Arial"/>
                <a:sym typeface="Arial"/>
              </a:rPr>
              <a:t>: </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Aplastische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Anämie</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Thrombozytopenie</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--Bitterer („</a:t>
            </a:r>
            <a:r>
              <a:rPr lang="en-US" sz="1200" dirty="0" err="1">
                <a:solidFill>
                  <a:srgbClr val="BFBFBF"/>
                </a:solidFill>
                <a:latin typeface="Arial"/>
                <a:ea typeface="Arial"/>
                <a:cs typeface="Arial"/>
                <a:sym typeface="Arial"/>
              </a:rPr>
              <a:t>metallischer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Geschmack</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dieser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Erkrankungen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mit</a:t>
            </a:r>
            <a:r>
              <a:rPr lang="en-US" sz="1200" i="1" dirty="0">
                <a:solidFill>
                  <a:srgbClr val="BFBFBF"/>
                </a:solidFill>
                <a:latin typeface="Arial"/>
                <a:ea typeface="Arial"/>
                <a:cs typeface="Arial"/>
                <a:sym typeface="Arial"/>
              </a:rPr>
              <a:t> </a:t>
            </a:r>
            <a:r>
              <a:rPr lang="en-US" sz="1200" b="1" dirty="0" err="1">
                <a:solidFill>
                  <a:schemeClr val="dk1"/>
                </a:solidFill>
                <a:latin typeface="Arial"/>
                <a:ea typeface="Arial"/>
                <a:cs typeface="Arial"/>
                <a:sym typeface="Arial"/>
              </a:rPr>
              <a:t>topischen</a:t>
            </a:r>
            <a:r>
              <a:rPr lang="en-US" sz="1200" b="1" dirty="0">
                <a:solidFill>
                  <a:schemeClr val="dk1"/>
                </a:solidFill>
                <a:latin typeface="Arial"/>
                <a:ea typeface="Arial"/>
                <a:cs typeface="Arial"/>
                <a:sym typeface="Arial"/>
              </a:rPr>
              <a:t> </a:t>
            </a:r>
            <a:r>
              <a:rPr lang="en-US" sz="1200" i="1" dirty="0">
                <a:solidFill>
                  <a:srgbClr val="BFBFBF"/>
                </a:solidFill>
                <a:latin typeface="Arial"/>
                <a:ea typeface="Arial"/>
                <a:cs typeface="Arial"/>
                <a:sym typeface="Arial"/>
              </a:rPr>
              <a:t>CAI?</a:t>
            </a:r>
            <a:endParaRPr dirty="0"/>
          </a:p>
        </p:txBody>
      </p:sp>
      <p:sp>
        <p:nvSpPr>
          <p:cNvPr id="3589" name="Google Shape;3589;p20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590" name="Google Shape;3590;p20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188</a:t>
            </a:fld>
            <a:endParaRPr sz="1000">
              <a:solidFill>
                <a:schemeClr val="dk1"/>
              </a:solidFill>
              <a:latin typeface="Arial"/>
              <a:ea typeface="Arial"/>
              <a:cs typeface="Arial"/>
              <a:sym typeface="Arial"/>
            </a:endParaRPr>
          </a:p>
        </p:txBody>
      </p:sp>
      <p:sp>
        <p:nvSpPr>
          <p:cNvPr id="3591" name="Google Shape;3591;p205"/>
          <p:cNvSpPr/>
          <p:nvPr/>
        </p:nvSpPr>
        <p:spPr>
          <a:xfrm>
            <a:off x="8055300" y="4948013"/>
            <a:ext cx="1066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92" name="Google Shape;3592;p205"/>
          <p:cNvSpPr txBox="1"/>
          <p:nvPr/>
        </p:nvSpPr>
        <p:spPr>
          <a:xfrm>
            <a:off x="2895600" y="4051518"/>
            <a:ext cx="4572000" cy="13803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Topisches Dorzolamid ist für eine bestimmte Nebenwirkung bekannt – welche ist das?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a:t>
            </a:r>
            <a:r>
              <a:rPr lang="en-US" sz="1200">
                <a:solidFill>
                  <a:srgbClr val="0000FF"/>
                </a:solidFill>
              </a:rPr>
              <a:t>“</a:t>
            </a:r>
            <a:r>
              <a:rPr lang="en-US" sz="1200" b="1">
                <a:solidFill>
                  <a:srgbClr val="0000FF"/>
                </a:solidFill>
                <a:latin typeface="Arial"/>
                <a:ea typeface="Arial"/>
                <a:cs typeface="Arial"/>
                <a:sym typeface="Arial"/>
              </a:rPr>
              <a:t>brennt</a:t>
            </a:r>
            <a:r>
              <a:rPr lang="en-US" sz="1200" b="1">
                <a:solidFill>
                  <a:srgbClr val="0000FF"/>
                </a:solidFill>
              </a:rPr>
              <a:t>”</a:t>
            </a:r>
            <a:endParaRPr sz="1600" b="1">
              <a:solidFill>
                <a:srgbClr val="C8C860"/>
              </a:solidFill>
              <a:latin typeface="Arial"/>
              <a:ea typeface="Arial"/>
              <a:cs typeface="Arial"/>
              <a:sym typeface="Arial"/>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Warum brennt es?</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Lösung muss etwas sauer sein, damit das Medikament in Lösung bleibt</a:t>
            </a:r>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Shape 3596"/>
        <p:cNvGrpSpPr/>
        <p:nvPr/>
      </p:nvGrpSpPr>
      <p:grpSpPr>
        <a:xfrm>
          <a:off x="0" y="0"/>
          <a:ext cx="0" cy="0"/>
          <a:chOff x="0" y="0"/>
          <a:chExt cx="0" cy="0"/>
        </a:xfrm>
      </p:grpSpPr>
      <p:sp>
        <p:nvSpPr>
          <p:cNvPr id="3597" name="Google Shape;3597;p20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598" name="Google Shape;3598;p20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599" name="Google Shape;3599;p206"/>
          <p:cNvSpPr txBox="1"/>
          <p:nvPr/>
        </p:nvSpPr>
        <p:spPr>
          <a:xfrm>
            <a:off x="4038600" y="2438400"/>
            <a:ext cx="5083500" cy="2981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a:solidFill>
                  <a:srgbClr val="BFBFBF"/>
                </a:solidFill>
              </a:rPr>
              <a:t>Welches </a:t>
            </a:r>
            <a:r>
              <a:rPr lang="en-US" sz="1200" i="1" dirty="0" err="1">
                <a:solidFill>
                  <a:srgbClr val="BFBFBF"/>
                </a:solidFill>
              </a:rPr>
              <a:t>dieser</a:t>
            </a:r>
            <a:r>
              <a:rPr lang="en-US" sz="1200" i="1" dirty="0">
                <a:solidFill>
                  <a:srgbClr val="BFBFBF"/>
                </a:solidFill>
              </a:rPr>
              <a:t> Mittel </a:t>
            </a:r>
            <a:r>
              <a:rPr lang="en-US" sz="1200" i="1" dirty="0" err="1">
                <a:solidFill>
                  <a:srgbClr val="BFBFBF"/>
                </a:solidFill>
              </a:rPr>
              <a:t>ist</a:t>
            </a:r>
            <a:r>
              <a:rPr lang="en-US" sz="1200" i="1" dirty="0">
                <a:solidFill>
                  <a:srgbClr val="BFBFBF"/>
                </a:solidFill>
              </a:rPr>
              <a:t> oral (po, per </a:t>
            </a:r>
            <a:r>
              <a:rPr lang="en-US" sz="1200" i="1" dirty="0" err="1">
                <a:solidFill>
                  <a:srgbClr val="BFBFBF"/>
                </a:solidFill>
              </a:rPr>
              <a:t>os</a:t>
            </a:r>
            <a:r>
              <a:rPr lang="en-US" sz="1200" i="1" dirty="0">
                <a:solidFill>
                  <a:srgbClr val="BFBFBF"/>
                </a:solidFill>
              </a:rPr>
              <a:t>) </a:t>
            </a:r>
            <a:r>
              <a:rPr lang="en-US" sz="1200" i="1" dirty="0" err="1">
                <a:solidFill>
                  <a:srgbClr val="BFBFBF"/>
                </a:solidFill>
              </a:rPr>
              <a:t>erhältlich</a:t>
            </a:r>
            <a:r>
              <a:rPr lang="en-US" sz="1200" i="1" dirty="0">
                <a:solidFill>
                  <a:srgbClr val="BFBFBF"/>
                </a:solidFill>
              </a:rPr>
              <a:t>?</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b="1" dirty="0" err="1">
                <a:solidFill>
                  <a:srgbClr val="BFBFBF"/>
                </a:solidFill>
              </a:rPr>
              <a:t>Acetazolamid</a:t>
            </a:r>
            <a:r>
              <a:rPr lang="en-US" sz="1200" b="1" dirty="0">
                <a:solidFill>
                  <a:srgbClr val="BFBFBF"/>
                </a:solidFill>
              </a:rPr>
              <a:t> </a:t>
            </a:r>
            <a:r>
              <a:rPr lang="en-US" sz="1200" dirty="0">
                <a:solidFill>
                  <a:srgbClr val="BFBFBF"/>
                </a:solidFill>
              </a:rPr>
              <a:t>und </a:t>
            </a:r>
            <a:r>
              <a:rPr lang="en-US" sz="1200" b="1" dirty="0" err="1">
                <a:solidFill>
                  <a:srgbClr val="BFBFBF"/>
                </a:solidFill>
              </a:rPr>
              <a:t>Methazolamid</a:t>
            </a:r>
            <a:r>
              <a:rPr lang="en-US" sz="1200" dirty="0">
                <a:solidFill>
                  <a:srgbClr val="BFBFBF"/>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Was </a:t>
            </a:r>
            <a:r>
              <a:rPr lang="en-US" sz="1200" i="1" dirty="0" err="1">
                <a:solidFill>
                  <a:srgbClr val="BFBFBF"/>
                </a:solidFill>
              </a:rPr>
              <a:t>sind</a:t>
            </a:r>
            <a:r>
              <a:rPr lang="en-US" sz="1200" i="1" dirty="0">
                <a:solidFill>
                  <a:srgbClr val="BFBFBF"/>
                </a:solidFill>
              </a:rPr>
              <a:t> die </a:t>
            </a:r>
            <a:r>
              <a:rPr lang="en-US" sz="1200" i="1" dirty="0" err="1">
                <a:solidFill>
                  <a:srgbClr val="BFBFBF"/>
                </a:solidFill>
              </a:rPr>
              <a:t>häufigen</a:t>
            </a:r>
            <a:r>
              <a:rPr lang="en-US" sz="1200" i="1" dirty="0">
                <a:solidFill>
                  <a:srgbClr val="BFBFBF"/>
                </a:solidFill>
              </a:rPr>
              <a:t> </a:t>
            </a:r>
            <a:r>
              <a:rPr lang="en-US" sz="1200" i="1" dirty="0" err="1">
                <a:solidFill>
                  <a:srgbClr val="BFBFBF"/>
                </a:solidFill>
              </a:rPr>
              <a:t>systemischen</a:t>
            </a:r>
            <a:r>
              <a:rPr lang="en-US" sz="1200" i="1" dirty="0">
                <a:solidFill>
                  <a:srgbClr val="BFBFBF"/>
                </a:solidFill>
              </a:rPr>
              <a:t> </a:t>
            </a:r>
            <a:r>
              <a:rPr lang="en-US" sz="1200" i="1" dirty="0" err="1">
                <a:solidFill>
                  <a:srgbClr val="BFBFBF"/>
                </a:solidFill>
              </a:rPr>
              <a:t>Nebenwirkungen</a:t>
            </a:r>
            <a:r>
              <a:rPr lang="en-US" sz="1200" i="1" dirty="0">
                <a:solidFill>
                  <a:srgbClr val="BFBFBF"/>
                </a:solidFill>
              </a:rPr>
              <a:t> von </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oral </a:t>
            </a:r>
            <a:r>
              <a:rPr lang="en-US" sz="1200" i="1" dirty="0" err="1">
                <a:solidFill>
                  <a:srgbClr val="BFBFBF"/>
                </a:solidFill>
              </a:rPr>
              <a:t>verabreichten</a:t>
            </a:r>
            <a:r>
              <a:rPr lang="en-US" sz="1200" i="1" dirty="0">
                <a:solidFill>
                  <a:srgbClr val="BFBFBF"/>
                </a:solidFill>
              </a:rPr>
              <a:t> CAI?</a:t>
            </a: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Unwohlsein</a:t>
            </a: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Müdigkeit</a:t>
            </a:r>
            <a:r>
              <a:rPr lang="en-US" sz="1200" i="1" dirty="0">
                <a:solidFill>
                  <a:srgbClr val="BFBFBF"/>
                </a:solidFill>
                <a:latin typeface="Arial"/>
                <a:ea typeface="Arial"/>
                <a:cs typeface="Arial"/>
                <a:sym typeface="Arial"/>
              </a:rPr>
              <a:t>/Depression</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Parästhesien</a:t>
            </a:r>
            <a:endParaRPr sz="18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Hämatologische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Probleme</a:t>
            </a:r>
            <a:r>
              <a:rPr lang="en-US" sz="1200" i="1" dirty="0">
                <a:solidFill>
                  <a:srgbClr val="BFBFBF"/>
                </a:solidFill>
                <a:latin typeface="Arial"/>
                <a:ea typeface="Arial"/>
                <a:cs typeface="Arial"/>
                <a:sym typeface="Arial"/>
              </a:rPr>
              <a:t>: </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Aplastische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Anämie</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Thrombozytopenie</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--Bitterer („</a:t>
            </a:r>
            <a:r>
              <a:rPr lang="en-US" sz="1200" dirty="0" err="1">
                <a:solidFill>
                  <a:srgbClr val="BFBFBF"/>
                </a:solidFill>
                <a:latin typeface="Arial"/>
                <a:ea typeface="Arial"/>
                <a:cs typeface="Arial"/>
                <a:sym typeface="Arial"/>
              </a:rPr>
              <a:t>metallischer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Geschmack</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dieser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Erkrankungen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mit</a:t>
            </a:r>
            <a:r>
              <a:rPr lang="en-US" sz="1200" i="1" dirty="0">
                <a:solidFill>
                  <a:srgbClr val="BFBFBF"/>
                </a:solidFill>
                <a:latin typeface="Arial"/>
                <a:ea typeface="Arial"/>
                <a:cs typeface="Arial"/>
                <a:sym typeface="Arial"/>
              </a:rPr>
              <a:t> </a:t>
            </a:r>
            <a:r>
              <a:rPr lang="en-US" sz="1200" b="1" dirty="0" err="1">
                <a:solidFill>
                  <a:schemeClr val="dk1"/>
                </a:solidFill>
                <a:latin typeface="Arial"/>
                <a:ea typeface="Arial"/>
                <a:cs typeface="Arial"/>
                <a:sym typeface="Arial"/>
              </a:rPr>
              <a:t>topischen</a:t>
            </a:r>
            <a:r>
              <a:rPr lang="en-US" sz="1200" b="1" dirty="0">
                <a:solidFill>
                  <a:schemeClr val="dk1"/>
                </a:solidFill>
                <a:latin typeface="Arial"/>
                <a:ea typeface="Arial"/>
                <a:cs typeface="Arial"/>
                <a:sym typeface="Arial"/>
              </a:rPr>
              <a:t> </a:t>
            </a:r>
            <a:r>
              <a:rPr lang="en-US" sz="1200" i="1" dirty="0">
                <a:solidFill>
                  <a:srgbClr val="BFBFBF"/>
                </a:solidFill>
                <a:latin typeface="Arial"/>
                <a:ea typeface="Arial"/>
                <a:cs typeface="Arial"/>
                <a:sym typeface="Arial"/>
              </a:rPr>
              <a:t>CAI?</a:t>
            </a:r>
            <a:endParaRPr dirty="0"/>
          </a:p>
        </p:txBody>
      </p:sp>
      <p:sp>
        <p:nvSpPr>
          <p:cNvPr id="3600" name="Google Shape;3600;p20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01" name="Google Shape;3601;p20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189</a:t>
            </a:fld>
            <a:endParaRPr sz="1000">
              <a:solidFill>
                <a:schemeClr val="dk1"/>
              </a:solidFill>
              <a:latin typeface="Arial"/>
              <a:ea typeface="Arial"/>
              <a:cs typeface="Arial"/>
              <a:sym typeface="Arial"/>
            </a:endParaRPr>
          </a:p>
        </p:txBody>
      </p:sp>
      <p:sp>
        <p:nvSpPr>
          <p:cNvPr id="3602" name="Google Shape;3602;p206"/>
          <p:cNvSpPr/>
          <p:nvPr/>
        </p:nvSpPr>
        <p:spPr>
          <a:xfrm>
            <a:off x="7920210" y="4948013"/>
            <a:ext cx="1066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03" name="Google Shape;3603;p206"/>
          <p:cNvSpPr txBox="1"/>
          <p:nvPr/>
        </p:nvSpPr>
        <p:spPr>
          <a:xfrm>
            <a:off x="2895600" y="4051518"/>
            <a:ext cx="4572000" cy="13803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Topisches Dorzolamid ist für eine bestimmte Nebenwirkung bekannt – welche ist das?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a:t>
            </a:r>
            <a:r>
              <a:rPr lang="en-US" sz="1200">
                <a:solidFill>
                  <a:srgbClr val="0000FF"/>
                </a:solidFill>
              </a:rPr>
              <a:t>“</a:t>
            </a:r>
            <a:r>
              <a:rPr lang="en-US" sz="1200" b="1">
                <a:solidFill>
                  <a:srgbClr val="0000FF"/>
                </a:solidFill>
                <a:latin typeface="Arial"/>
                <a:ea typeface="Arial"/>
                <a:cs typeface="Arial"/>
                <a:sym typeface="Arial"/>
              </a:rPr>
              <a:t>brennt</a:t>
            </a:r>
            <a:r>
              <a:rPr lang="en-US" sz="1200" b="1">
                <a:solidFill>
                  <a:srgbClr val="0000FF"/>
                </a:solidFill>
              </a:rPr>
              <a:t>”</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Warum </a:t>
            </a:r>
            <a:r>
              <a:rPr lang="en-US" sz="1200" i="1">
                <a:solidFill>
                  <a:srgbClr val="0000FF"/>
                </a:solidFill>
              </a:rPr>
              <a:t>“</a:t>
            </a:r>
            <a:r>
              <a:rPr lang="en-US" sz="1200" i="1">
                <a:solidFill>
                  <a:srgbClr val="0000FF"/>
                </a:solidFill>
                <a:latin typeface="Arial"/>
                <a:ea typeface="Arial"/>
                <a:cs typeface="Arial"/>
                <a:sym typeface="Arial"/>
              </a:rPr>
              <a:t>brennt</a:t>
            </a:r>
            <a:r>
              <a:rPr lang="en-US" sz="1200" i="1">
                <a:solidFill>
                  <a:srgbClr val="0000FF"/>
                </a:solidFill>
              </a:rPr>
              <a:t>”</a:t>
            </a:r>
            <a:r>
              <a:rPr lang="en-US" sz="1200" i="1">
                <a:solidFill>
                  <a:srgbClr val="0000FF"/>
                </a:solidFill>
                <a:latin typeface="Arial"/>
                <a:ea typeface="Arial"/>
                <a:cs typeface="Arial"/>
                <a:sym typeface="Arial"/>
              </a:rPr>
              <a:t> es?</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Lösung muss etwas sauer sein, damit das Medikament in Lösung bleibt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67" name="Google Shape;367;p1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Nicht-</a:t>
            </a:r>
            <a:r>
              <a:rPr lang="en-US" sz="1200" i="1" dirty="0" err="1"/>
              <a:t>selektiver</a:t>
            </a:r>
            <a:r>
              <a:rPr lang="en-US" sz="1200" i="1" dirty="0"/>
              <a:t> </a:t>
            </a:r>
            <a:r>
              <a:rPr lang="en-US" sz="1200" i="1" dirty="0">
                <a:latin typeface="Noto Sans Symbols"/>
                <a:ea typeface="Noto Sans Symbols"/>
                <a:cs typeface="Noto Sans Symbols"/>
                <a:sym typeface="Noto Sans Symbols"/>
              </a:rPr>
              <a:t>α/β</a:t>
            </a:r>
            <a:r>
              <a:rPr lang="en-US" sz="1200" i="1" dirty="0"/>
              <a:t>-Agonist</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err="1">
                <a:solidFill>
                  <a:srgbClr val="0000FF"/>
                </a:solidFill>
              </a:rPr>
              <a:t>Pilocarpin</a:t>
            </a:r>
            <a:r>
              <a:rPr lang="en-US" sz="1200" dirty="0">
                <a:solidFill>
                  <a:srgbClr val="0000FF"/>
                </a:solidFill>
              </a:rPr>
              <a:t> (</a:t>
            </a:r>
            <a:r>
              <a:rPr lang="en-US" sz="1200" dirty="0" err="1">
                <a:solidFill>
                  <a:srgbClr val="0000FF"/>
                </a:solidFill>
              </a:rPr>
              <a:t>kurz</a:t>
            </a:r>
            <a:r>
              <a:rPr lang="en-US" sz="1200" dirty="0">
                <a:solidFill>
                  <a:srgbClr val="0000FF"/>
                </a:solidFill>
              </a:rPr>
              <a:t>: </a:t>
            </a:r>
            <a:r>
              <a:rPr lang="en-US" sz="1200" i="1" dirty="0">
                <a:solidFill>
                  <a:srgbClr val="0000FF"/>
                </a:solidFill>
              </a:rPr>
              <a:t>Pilo</a:t>
            </a:r>
            <a:r>
              <a:rPr lang="en-US" sz="1200" dirty="0">
                <a:solidFill>
                  <a:srgbClr val="0000FF"/>
                </a:solidFill>
              </a:rPr>
              <a:t>)</a:t>
            </a:r>
            <a:endParaRPr dirty="0"/>
          </a:p>
        </p:txBody>
      </p:sp>
      <p:sp>
        <p:nvSpPr>
          <p:cNvPr id="368" name="Google Shape;368;p19"/>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69" name="Google Shape;369;p1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a:t>
            </a:fld>
            <a:endParaRPr sz="1000">
              <a:solidFill>
                <a:schemeClr val="dk1"/>
              </a:solidFill>
              <a:latin typeface="Arial"/>
              <a:ea typeface="Arial"/>
              <a:cs typeface="Arial"/>
              <a:sym typeface="Arial"/>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Shape 3607"/>
        <p:cNvGrpSpPr/>
        <p:nvPr/>
      </p:nvGrpSpPr>
      <p:grpSpPr>
        <a:xfrm>
          <a:off x="0" y="0"/>
          <a:ext cx="0" cy="0"/>
          <a:chOff x="0" y="0"/>
          <a:chExt cx="0" cy="0"/>
        </a:xfrm>
      </p:grpSpPr>
      <p:sp>
        <p:nvSpPr>
          <p:cNvPr id="3608" name="Google Shape;3608;p20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609" name="Google Shape;3609;p20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610" name="Google Shape;3610;p207"/>
          <p:cNvSpPr txBox="1"/>
          <p:nvPr/>
        </p:nvSpPr>
        <p:spPr>
          <a:xfrm>
            <a:off x="4038600" y="2438400"/>
            <a:ext cx="5083500" cy="2981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a:solidFill>
                  <a:srgbClr val="BFBFBF"/>
                </a:solidFill>
              </a:rPr>
              <a:t>Welches </a:t>
            </a:r>
            <a:r>
              <a:rPr lang="en-US" sz="1200" i="1" dirty="0" err="1">
                <a:solidFill>
                  <a:srgbClr val="BFBFBF"/>
                </a:solidFill>
              </a:rPr>
              <a:t>dieser</a:t>
            </a:r>
            <a:r>
              <a:rPr lang="en-US" sz="1200" i="1" dirty="0">
                <a:solidFill>
                  <a:srgbClr val="BFBFBF"/>
                </a:solidFill>
              </a:rPr>
              <a:t> Mittel </a:t>
            </a:r>
            <a:r>
              <a:rPr lang="en-US" sz="1200" i="1" dirty="0" err="1">
                <a:solidFill>
                  <a:srgbClr val="BFBFBF"/>
                </a:solidFill>
              </a:rPr>
              <a:t>ist</a:t>
            </a:r>
            <a:r>
              <a:rPr lang="en-US" sz="1200" i="1" dirty="0">
                <a:solidFill>
                  <a:srgbClr val="BFBFBF"/>
                </a:solidFill>
              </a:rPr>
              <a:t> oral (po, per </a:t>
            </a:r>
            <a:r>
              <a:rPr lang="en-US" sz="1200" i="1" dirty="0" err="1">
                <a:solidFill>
                  <a:srgbClr val="BFBFBF"/>
                </a:solidFill>
              </a:rPr>
              <a:t>os</a:t>
            </a:r>
            <a:r>
              <a:rPr lang="en-US" sz="1200" i="1" dirty="0">
                <a:solidFill>
                  <a:srgbClr val="BFBFBF"/>
                </a:solidFill>
              </a:rPr>
              <a:t>) </a:t>
            </a:r>
            <a:r>
              <a:rPr lang="en-US" sz="1200" i="1" dirty="0" err="1">
                <a:solidFill>
                  <a:srgbClr val="BFBFBF"/>
                </a:solidFill>
              </a:rPr>
              <a:t>erhältlich</a:t>
            </a:r>
            <a:r>
              <a:rPr lang="en-US" sz="1200" i="1" dirty="0">
                <a:solidFill>
                  <a:srgbClr val="BFBFBF"/>
                </a:solidFill>
              </a:rPr>
              <a:t>?</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b="1" dirty="0" err="1">
                <a:solidFill>
                  <a:srgbClr val="BFBFBF"/>
                </a:solidFill>
              </a:rPr>
              <a:t>Acetazolamid</a:t>
            </a:r>
            <a:r>
              <a:rPr lang="en-US" sz="1200" b="1" dirty="0">
                <a:solidFill>
                  <a:srgbClr val="BFBFBF"/>
                </a:solidFill>
              </a:rPr>
              <a:t> </a:t>
            </a:r>
            <a:r>
              <a:rPr lang="en-US" sz="1200" dirty="0">
                <a:solidFill>
                  <a:srgbClr val="BFBFBF"/>
                </a:solidFill>
              </a:rPr>
              <a:t>und </a:t>
            </a:r>
            <a:r>
              <a:rPr lang="en-US" sz="1200" b="1" dirty="0" err="1">
                <a:solidFill>
                  <a:srgbClr val="BFBFBF"/>
                </a:solidFill>
              </a:rPr>
              <a:t>Methazolamid</a:t>
            </a:r>
            <a:r>
              <a:rPr lang="en-US" sz="1200" dirty="0">
                <a:solidFill>
                  <a:srgbClr val="BFBFBF"/>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Was </a:t>
            </a:r>
            <a:r>
              <a:rPr lang="en-US" sz="1200" i="1" dirty="0" err="1">
                <a:solidFill>
                  <a:srgbClr val="BFBFBF"/>
                </a:solidFill>
              </a:rPr>
              <a:t>sind</a:t>
            </a:r>
            <a:r>
              <a:rPr lang="en-US" sz="1200" i="1" dirty="0">
                <a:solidFill>
                  <a:srgbClr val="BFBFBF"/>
                </a:solidFill>
              </a:rPr>
              <a:t> die </a:t>
            </a:r>
            <a:r>
              <a:rPr lang="en-US" sz="1200" i="1" dirty="0" err="1">
                <a:solidFill>
                  <a:srgbClr val="BFBFBF"/>
                </a:solidFill>
              </a:rPr>
              <a:t>häufigen</a:t>
            </a:r>
            <a:r>
              <a:rPr lang="en-US" sz="1200" i="1" dirty="0">
                <a:solidFill>
                  <a:srgbClr val="BFBFBF"/>
                </a:solidFill>
              </a:rPr>
              <a:t> </a:t>
            </a:r>
            <a:r>
              <a:rPr lang="en-US" sz="1200" i="1" dirty="0" err="1">
                <a:solidFill>
                  <a:srgbClr val="BFBFBF"/>
                </a:solidFill>
              </a:rPr>
              <a:t>systemischen</a:t>
            </a:r>
            <a:r>
              <a:rPr lang="en-US" sz="1200" i="1" dirty="0">
                <a:solidFill>
                  <a:srgbClr val="BFBFBF"/>
                </a:solidFill>
              </a:rPr>
              <a:t> </a:t>
            </a:r>
            <a:r>
              <a:rPr lang="en-US" sz="1200" i="1" dirty="0" err="1">
                <a:solidFill>
                  <a:srgbClr val="BFBFBF"/>
                </a:solidFill>
              </a:rPr>
              <a:t>Nebenwirkungen</a:t>
            </a:r>
            <a:r>
              <a:rPr lang="en-US" sz="1200" i="1" dirty="0">
                <a:solidFill>
                  <a:srgbClr val="BFBFBF"/>
                </a:solidFill>
              </a:rPr>
              <a:t> von </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oral </a:t>
            </a:r>
            <a:r>
              <a:rPr lang="en-US" sz="1200" i="1" dirty="0" err="1">
                <a:solidFill>
                  <a:srgbClr val="BFBFBF"/>
                </a:solidFill>
              </a:rPr>
              <a:t>verabreichten</a:t>
            </a:r>
            <a:r>
              <a:rPr lang="en-US" sz="1200" i="1" dirty="0">
                <a:solidFill>
                  <a:srgbClr val="BFBFBF"/>
                </a:solidFill>
              </a:rPr>
              <a:t> CAI?</a:t>
            </a: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Unwohlsein</a:t>
            </a: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Müdigkeit</a:t>
            </a:r>
            <a:r>
              <a:rPr lang="en-US" sz="1200" i="1" dirty="0">
                <a:solidFill>
                  <a:srgbClr val="BFBFBF"/>
                </a:solidFill>
                <a:latin typeface="Arial"/>
                <a:ea typeface="Arial"/>
                <a:cs typeface="Arial"/>
                <a:sym typeface="Arial"/>
              </a:rPr>
              <a:t>/Depression</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Parästhesien</a:t>
            </a:r>
            <a:endParaRPr sz="18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Hämatologische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Probleme</a:t>
            </a:r>
            <a:r>
              <a:rPr lang="en-US" sz="1200" i="1" dirty="0">
                <a:solidFill>
                  <a:srgbClr val="BFBFBF"/>
                </a:solidFill>
                <a:latin typeface="Arial"/>
                <a:ea typeface="Arial"/>
                <a:cs typeface="Arial"/>
                <a:sym typeface="Arial"/>
              </a:rPr>
              <a:t>: </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Aplastische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Anämie</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Thrombozytopenie</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--Bitterer („</a:t>
            </a:r>
            <a:r>
              <a:rPr lang="en-US" sz="1200" dirty="0" err="1">
                <a:solidFill>
                  <a:srgbClr val="BFBFBF"/>
                </a:solidFill>
                <a:latin typeface="Arial"/>
                <a:ea typeface="Arial"/>
                <a:cs typeface="Arial"/>
                <a:sym typeface="Arial"/>
              </a:rPr>
              <a:t>metallischer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Geschmack</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dieser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Erkrankungen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mit</a:t>
            </a:r>
            <a:r>
              <a:rPr lang="en-US" sz="1200" i="1" dirty="0">
                <a:solidFill>
                  <a:srgbClr val="BFBFBF"/>
                </a:solidFill>
                <a:latin typeface="Arial"/>
                <a:ea typeface="Arial"/>
                <a:cs typeface="Arial"/>
                <a:sym typeface="Arial"/>
              </a:rPr>
              <a:t> </a:t>
            </a:r>
            <a:r>
              <a:rPr lang="en-US" sz="1200" b="1" dirty="0" err="1">
                <a:solidFill>
                  <a:schemeClr val="dk1"/>
                </a:solidFill>
                <a:latin typeface="Arial"/>
                <a:ea typeface="Arial"/>
                <a:cs typeface="Arial"/>
                <a:sym typeface="Arial"/>
              </a:rPr>
              <a:t>topischen</a:t>
            </a:r>
            <a:r>
              <a:rPr lang="en-US" sz="1200" b="1" dirty="0">
                <a:solidFill>
                  <a:schemeClr val="dk1"/>
                </a:solidFill>
                <a:latin typeface="Arial"/>
                <a:ea typeface="Arial"/>
                <a:cs typeface="Arial"/>
                <a:sym typeface="Arial"/>
              </a:rPr>
              <a:t> </a:t>
            </a:r>
            <a:r>
              <a:rPr lang="en-US" sz="1200" i="1" dirty="0">
                <a:solidFill>
                  <a:srgbClr val="BFBFBF"/>
                </a:solidFill>
                <a:latin typeface="Arial"/>
                <a:ea typeface="Arial"/>
                <a:cs typeface="Arial"/>
                <a:sym typeface="Arial"/>
              </a:rPr>
              <a:t>CAI?</a:t>
            </a:r>
            <a:endParaRPr dirty="0"/>
          </a:p>
        </p:txBody>
      </p:sp>
      <p:sp>
        <p:nvSpPr>
          <p:cNvPr id="3611" name="Google Shape;3611;p20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12" name="Google Shape;3612;p20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190</a:t>
            </a:fld>
            <a:endParaRPr sz="1000">
              <a:solidFill>
                <a:schemeClr val="dk1"/>
              </a:solidFill>
              <a:latin typeface="Arial"/>
              <a:ea typeface="Arial"/>
              <a:cs typeface="Arial"/>
              <a:sym typeface="Arial"/>
            </a:endParaRPr>
          </a:p>
        </p:txBody>
      </p:sp>
      <p:sp>
        <p:nvSpPr>
          <p:cNvPr id="3613" name="Google Shape;3613;p207"/>
          <p:cNvSpPr/>
          <p:nvPr/>
        </p:nvSpPr>
        <p:spPr>
          <a:xfrm>
            <a:off x="8001000" y="4849660"/>
            <a:ext cx="1066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14" name="Google Shape;3614;p207"/>
          <p:cNvSpPr txBox="1"/>
          <p:nvPr/>
        </p:nvSpPr>
        <p:spPr>
          <a:xfrm>
            <a:off x="2895600" y="4051518"/>
            <a:ext cx="4572000" cy="13803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Topisches Dorzolamid ist für eine bestimmte Nebenwirkung bekannt – welche ist das?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a:t>
            </a:r>
            <a:r>
              <a:rPr lang="en-US" sz="1200">
                <a:solidFill>
                  <a:srgbClr val="0000FF"/>
                </a:solidFill>
              </a:rPr>
              <a:t>“</a:t>
            </a:r>
            <a:r>
              <a:rPr lang="en-US" sz="1200" b="1">
                <a:solidFill>
                  <a:srgbClr val="0000FF"/>
                </a:solidFill>
                <a:latin typeface="Arial"/>
                <a:ea typeface="Arial"/>
                <a:cs typeface="Arial"/>
                <a:sym typeface="Arial"/>
              </a:rPr>
              <a:t>brennt</a:t>
            </a:r>
            <a:r>
              <a:rPr lang="en-US" sz="1200" b="1">
                <a:solidFill>
                  <a:srgbClr val="0000FF"/>
                </a:solidFill>
              </a:rPr>
              <a:t>”</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Warum </a:t>
            </a:r>
            <a:r>
              <a:rPr lang="en-US" sz="1200" i="1">
                <a:solidFill>
                  <a:srgbClr val="0000FF"/>
                </a:solidFill>
              </a:rPr>
              <a:t>“</a:t>
            </a:r>
            <a:r>
              <a:rPr lang="en-US" sz="1200" i="1">
                <a:solidFill>
                  <a:srgbClr val="0000FF"/>
                </a:solidFill>
                <a:latin typeface="Arial"/>
                <a:ea typeface="Arial"/>
                <a:cs typeface="Arial"/>
                <a:sym typeface="Arial"/>
              </a:rPr>
              <a:t>brennt</a:t>
            </a:r>
            <a:r>
              <a:rPr lang="en-US" sz="1200" i="1">
                <a:solidFill>
                  <a:srgbClr val="0000FF"/>
                </a:solidFill>
              </a:rPr>
              <a:t>”</a:t>
            </a:r>
            <a:r>
              <a:rPr lang="en-US" sz="1200" i="1">
                <a:solidFill>
                  <a:srgbClr val="0000FF"/>
                </a:solidFill>
                <a:latin typeface="Arial"/>
                <a:ea typeface="Arial"/>
                <a:cs typeface="Arial"/>
                <a:sym typeface="Arial"/>
              </a:rPr>
              <a:t> es?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a:t>
            </a:r>
            <a:r>
              <a:rPr lang="en-US" sz="1200">
                <a:solidFill>
                  <a:srgbClr val="0000FF"/>
                </a:solidFill>
              </a:rPr>
              <a:t>ie Trägerlösung muss einen leicht sauren pH-Wert haben, damit der Wirkstoff gelöst bleibt.</a:t>
            </a:r>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Shape 3618"/>
        <p:cNvGrpSpPr/>
        <p:nvPr/>
      </p:nvGrpSpPr>
      <p:grpSpPr>
        <a:xfrm>
          <a:off x="0" y="0"/>
          <a:ext cx="0" cy="0"/>
          <a:chOff x="0" y="0"/>
          <a:chExt cx="0" cy="0"/>
        </a:xfrm>
      </p:grpSpPr>
      <p:sp>
        <p:nvSpPr>
          <p:cNvPr id="3619" name="Google Shape;3619;p20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620" name="Google Shape;3620;p20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621" name="Google Shape;3621;p208"/>
          <p:cNvSpPr txBox="1"/>
          <p:nvPr/>
        </p:nvSpPr>
        <p:spPr>
          <a:xfrm>
            <a:off x="4038600" y="2438400"/>
            <a:ext cx="5083500" cy="2981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a:solidFill>
                  <a:srgbClr val="BFBFBF"/>
                </a:solidFill>
              </a:rPr>
              <a:t>Welches </a:t>
            </a:r>
            <a:r>
              <a:rPr lang="en-US" sz="1200" i="1" dirty="0" err="1">
                <a:solidFill>
                  <a:srgbClr val="BFBFBF"/>
                </a:solidFill>
              </a:rPr>
              <a:t>dieser</a:t>
            </a:r>
            <a:r>
              <a:rPr lang="en-US" sz="1200" i="1" dirty="0">
                <a:solidFill>
                  <a:srgbClr val="BFBFBF"/>
                </a:solidFill>
              </a:rPr>
              <a:t> Mittel </a:t>
            </a:r>
            <a:r>
              <a:rPr lang="en-US" sz="1200" i="1" dirty="0" err="1">
                <a:solidFill>
                  <a:srgbClr val="BFBFBF"/>
                </a:solidFill>
              </a:rPr>
              <a:t>ist</a:t>
            </a:r>
            <a:r>
              <a:rPr lang="en-US" sz="1200" i="1" dirty="0">
                <a:solidFill>
                  <a:srgbClr val="BFBFBF"/>
                </a:solidFill>
              </a:rPr>
              <a:t> oral (po, per </a:t>
            </a:r>
            <a:r>
              <a:rPr lang="en-US" sz="1200" i="1" dirty="0" err="1">
                <a:solidFill>
                  <a:srgbClr val="BFBFBF"/>
                </a:solidFill>
              </a:rPr>
              <a:t>os</a:t>
            </a:r>
            <a:r>
              <a:rPr lang="en-US" sz="1200" i="1" dirty="0">
                <a:solidFill>
                  <a:srgbClr val="BFBFBF"/>
                </a:solidFill>
              </a:rPr>
              <a:t>) </a:t>
            </a:r>
            <a:r>
              <a:rPr lang="en-US" sz="1200" i="1" dirty="0" err="1">
                <a:solidFill>
                  <a:srgbClr val="BFBFBF"/>
                </a:solidFill>
              </a:rPr>
              <a:t>erhältlich</a:t>
            </a:r>
            <a:r>
              <a:rPr lang="en-US" sz="1200" i="1" dirty="0">
                <a:solidFill>
                  <a:srgbClr val="BFBFBF"/>
                </a:solidFill>
              </a:rPr>
              <a:t>?</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b="1" dirty="0" err="1">
                <a:solidFill>
                  <a:srgbClr val="BFBFBF"/>
                </a:solidFill>
              </a:rPr>
              <a:t>Acetazolamid</a:t>
            </a:r>
            <a:r>
              <a:rPr lang="en-US" sz="1200" b="1" dirty="0">
                <a:solidFill>
                  <a:srgbClr val="BFBFBF"/>
                </a:solidFill>
              </a:rPr>
              <a:t> </a:t>
            </a:r>
            <a:r>
              <a:rPr lang="en-US" sz="1200" dirty="0">
                <a:solidFill>
                  <a:srgbClr val="BFBFBF"/>
                </a:solidFill>
              </a:rPr>
              <a:t>und </a:t>
            </a:r>
            <a:r>
              <a:rPr lang="en-US" sz="1200" b="1" dirty="0" err="1">
                <a:solidFill>
                  <a:srgbClr val="BFBFBF"/>
                </a:solidFill>
              </a:rPr>
              <a:t>Methazolamid</a:t>
            </a:r>
            <a:r>
              <a:rPr lang="en-US" sz="1200" dirty="0">
                <a:solidFill>
                  <a:srgbClr val="BFBFBF"/>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Was </a:t>
            </a:r>
            <a:r>
              <a:rPr lang="en-US" sz="1200" i="1" dirty="0" err="1">
                <a:solidFill>
                  <a:srgbClr val="BFBFBF"/>
                </a:solidFill>
              </a:rPr>
              <a:t>sind</a:t>
            </a:r>
            <a:r>
              <a:rPr lang="en-US" sz="1200" i="1" dirty="0">
                <a:solidFill>
                  <a:srgbClr val="BFBFBF"/>
                </a:solidFill>
              </a:rPr>
              <a:t> die </a:t>
            </a:r>
            <a:r>
              <a:rPr lang="en-US" sz="1200" i="1" dirty="0" err="1">
                <a:solidFill>
                  <a:srgbClr val="BFBFBF"/>
                </a:solidFill>
              </a:rPr>
              <a:t>häufigen</a:t>
            </a:r>
            <a:r>
              <a:rPr lang="en-US" sz="1200" i="1" dirty="0">
                <a:solidFill>
                  <a:srgbClr val="BFBFBF"/>
                </a:solidFill>
              </a:rPr>
              <a:t> </a:t>
            </a:r>
            <a:r>
              <a:rPr lang="en-US" sz="1200" i="1" dirty="0" err="1">
                <a:solidFill>
                  <a:srgbClr val="BFBFBF"/>
                </a:solidFill>
              </a:rPr>
              <a:t>systemischen</a:t>
            </a:r>
            <a:r>
              <a:rPr lang="en-US" sz="1200" i="1" dirty="0">
                <a:solidFill>
                  <a:srgbClr val="BFBFBF"/>
                </a:solidFill>
              </a:rPr>
              <a:t> </a:t>
            </a:r>
            <a:r>
              <a:rPr lang="en-US" sz="1200" i="1" dirty="0" err="1">
                <a:solidFill>
                  <a:srgbClr val="BFBFBF"/>
                </a:solidFill>
              </a:rPr>
              <a:t>Nebenwirkungen</a:t>
            </a:r>
            <a:r>
              <a:rPr lang="en-US" sz="1200" i="1" dirty="0">
                <a:solidFill>
                  <a:srgbClr val="BFBFBF"/>
                </a:solidFill>
              </a:rPr>
              <a:t> von </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oral </a:t>
            </a:r>
            <a:r>
              <a:rPr lang="en-US" sz="1200" i="1" dirty="0" err="1">
                <a:solidFill>
                  <a:srgbClr val="BFBFBF"/>
                </a:solidFill>
              </a:rPr>
              <a:t>verabreichten</a:t>
            </a:r>
            <a:r>
              <a:rPr lang="en-US" sz="1200" i="1" dirty="0">
                <a:solidFill>
                  <a:srgbClr val="BFBFBF"/>
                </a:solidFill>
              </a:rPr>
              <a:t> CAI?</a:t>
            </a: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Unwohlsein</a:t>
            </a: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Müdigkeit</a:t>
            </a:r>
            <a:r>
              <a:rPr lang="en-US" sz="1200" i="1" dirty="0">
                <a:solidFill>
                  <a:srgbClr val="BFBFBF"/>
                </a:solidFill>
                <a:latin typeface="Arial"/>
                <a:ea typeface="Arial"/>
                <a:cs typeface="Arial"/>
                <a:sym typeface="Arial"/>
              </a:rPr>
              <a:t>/Depression</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Parästhesien</a:t>
            </a:r>
            <a:endParaRPr sz="18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Hämatologische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Probleme</a:t>
            </a:r>
            <a:r>
              <a:rPr lang="en-US" sz="1200" i="1" dirty="0">
                <a:solidFill>
                  <a:srgbClr val="BFBFBF"/>
                </a:solidFill>
                <a:latin typeface="Arial"/>
                <a:ea typeface="Arial"/>
                <a:cs typeface="Arial"/>
                <a:sym typeface="Arial"/>
              </a:rPr>
              <a:t>: </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Aplastische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Anämie</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Thrombozytopenie</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--Bitterer („</a:t>
            </a:r>
            <a:r>
              <a:rPr lang="en-US" sz="1200" dirty="0" err="1">
                <a:solidFill>
                  <a:srgbClr val="BFBFBF"/>
                </a:solidFill>
                <a:latin typeface="Arial"/>
                <a:ea typeface="Arial"/>
                <a:cs typeface="Arial"/>
                <a:sym typeface="Arial"/>
              </a:rPr>
              <a:t>metallischer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Geschmack</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dieser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Erkrankungen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mit</a:t>
            </a:r>
            <a:r>
              <a:rPr lang="en-US" sz="1200" i="1" dirty="0">
                <a:solidFill>
                  <a:srgbClr val="BFBFBF"/>
                </a:solidFill>
                <a:latin typeface="Arial"/>
                <a:ea typeface="Arial"/>
                <a:cs typeface="Arial"/>
                <a:sym typeface="Arial"/>
              </a:rPr>
              <a:t> </a:t>
            </a:r>
            <a:r>
              <a:rPr lang="en-US" sz="1200" b="1" dirty="0" err="1">
                <a:solidFill>
                  <a:schemeClr val="dk1"/>
                </a:solidFill>
                <a:latin typeface="Arial"/>
                <a:ea typeface="Arial"/>
                <a:cs typeface="Arial"/>
                <a:sym typeface="Arial"/>
              </a:rPr>
              <a:t>topischen</a:t>
            </a:r>
            <a:r>
              <a:rPr lang="en-US" sz="1200" b="1" dirty="0">
                <a:solidFill>
                  <a:schemeClr val="dk1"/>
                </a:solidFill>
                <a:latin typeface="Arial"/>
                <a:ea typeface="Arial"/>
                <a:cs typeface="Arial"/>
                <a:sym typeface="Arial"/>
              </a:rPr>
              <a:t> </a:t>
            </a:r>
            <a:r>
              <a:rPr lang="en-US" sz="1200" i="1" dirty="0">
                <a:solidFill>
                  <a:srgbClr val="BFBFBF"/>
                </a:solidFill>
                <a:latin typeface="Arial"/>
                <a:ea typeface="Arial"/>
                <a:cs typeface="Arial"/>
                <a:sym typeface="Arial"/>
              </a:rPr>
              <a:t>CAI?</a:t>
            </a:r>
            <a:endParaRPr dirty="0"/>
          </a:p>
        </p:txBody>
      </p:sp>
      <p:sp>
        <p:nvSpPr>
          <p:cNvPr id="3622" name="Google Shape;3622;p20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23" name="Google Shape;3623;p20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191</a:t>
            </a:fld>
            <a:endParaRPr sz="1000">
              <a:solidFill>
                <a:schemeClr val="dk1"/>
              </a:solidFill>
              <a:latin typeface="Arial"/>
              <a:ea typeface="Arial"/>
              <a:cs typeface="Arial"/>
              <a:sym typeface="Arial"/>
            </a:endParaRPr>
          </a:p>
        </p:txBody>
      </p:sp>
      <p:sp>
        <p:nvSpPr>
          <p:cNvPr id="3624" name="Google Shape;3624;p208"/>
          <p:cNvSpPr/>
          <p:nvPr/>
        </p:nvSpPr>
        <p:spPr>
          <a:xfrm>
            <a:off x="7991100" y="4948013"/>
            <a:ext cx="1066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25" name="Google Shape;3625;p208"/>
          <p:cNvSpPr txBox="1"/>
          <p:nvPr/>
        </p:nvSpPr>
        <p:spPr>
          <a:xfrm>
            <a:off x="2895600" y="4051518"/>
            <a:ext cx="4572000" cy="13803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Topisches Dorzolamid ist für eine bestimmte Nebenwirkung bekannt – welche ist das?</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Es </a:t>
            </a:r>
            <a:r>
              <a:rPr lang="en-US" sz="1200">
                <a:solidFill>
                  <a:srgbClr val="7F7F7F"/>
                </a:solidFill>
              </a:rPr>
              <a:t>“</a:t>
            </a:r>
            <a:r>
              <a:rPr lang="en-US" sz="1200" b="1">
                <a:solidFill>
                  <a:srgbClr val="0000FF"/>
                </a:solidFill>
                <a:latin typeface="Arial"/>
                <a:ea typeface="Arial"/>
                <a:cs typeface="Arial"/>
                <a:sym typeface="Arial"/>
              </a:rPr>
              <a:t>brennt</a:t>
            </a:r>
            <a:r>
              <a:rPr lang="en-US" sz="1200" b="1">
                <a:solidFill>
                  <a:srgbClr val="0000FF"/>
                </a:solidFill>
              </a:rPr>
              <a:t>”</a:t>
            </a:r>
            <a:endParaRPr sz="1600" b="1">
              <a:solidFill>
                <a:srgbClr val="7F7F7F"/>
              </a:solidFill>
              <a:latin typeface="Arial"/>
              <a:ea typeface="Arial"/>
              <a:cs typeface="Arial"/>
              <a:sym typeface="Arial"/>
            </a:endParaRPr>
          </a:p>
          <a:p>
            <a:pPr marL="0" marR="0" lvl="0" indent="0" algn="l" rtl="0">
              <a:spcBef>
                <a:spcPts val="0"/>
              </a:spcBef>
              <a:spcAft>
                <a:spcPts val="0"/>
              </a:spcAft>
              <a:buNone/>
            </a:pPr>
            <a:endParaRPr sz="16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latin typeface="Arial"/>
                <a:ea typeface="Arial"/>
                <a:cs typeface="Arial"/>
                <a:sym typeface="Arial"/>
              </a:rPr>
              <a:t>Warum </a:t>
            </a:r>
            <a:r>
              <a:rPr lang="en-US" sz="1200" i="1">
                <a:solidFill>
                  <a:srgbClr val="7F7F7F"/>
                </a:solidFill>
              </a:rPr>
              <a:t>“</a:t>
            </a:r>
            <a:r>
              <a:rPr lang="en-US" sz="1200" i="1">
                <a:solidFill>
                  <a:srgbClr val="7F7F7F"/>
                </a:solidFill>
                <a:latin typeface="Arial"/>
                <a:ea typeface="Arial"/>
                <a:cs typeface="Arial"/>
                <a:sym typeface="Arial"/>
              </a:rPr>
              <a:t>brennt</a:t>
            </a:r>
            <a:r>
              <a:rPr lang="en-US" sz="1200" i="1">
                <a:solidFill>
                  <a:srgbClr val="7F7F7F"/>
                </a:solidFill>
              </a:rPr>
              <a:t>”</a:t>
            </a:r>
            <a:r>
              <a:rPr lang="en-US" sz="1200" i="1">
                <a:solidFill>
                  <a:srgbClr val="7F7F7F"/>
                </a:solidFill>
                <a:latin typeface="Arial"/>
                <a:ea typeface="Arial"/>
                <a:cs typeface="Arial"/>
                <a:sym typeface="Arial"/>
              </a:rPr>
              <a:t> es?</a:t>
            </a:r>
            <a:endParaRPr/>
          </a:p>
          <a:p>
            <a:pPr marL="0" lvl="0" indent="0" algn="l" rtl="0">
              <a:spcBef>
                <a:spcPts val="0"/>
              </a:spcBef>
              <a:spcAft>
                <a:spcPts val="0"/>
              </a:spcAft>
              <a:buClr>
                <a:schemeClr val="dk1"/>
              </a:buClr>
              <a:buFont typeface="Arial"/>
              <a:buNone/>
            </a:pPr>
            <a:r>
              <a:rPr lang="en-US" sz="1200">
                <a:solidFill>
                  <a:srgbClr val="7F7F7F"/>
                </a:solidFill>
                <a:highlight>
                  <a:srgbClr val="88862E"/>
                </a:highlight>
              </a:rPr>
              <a:t>D</a:t>
            </a:r>
            <a:r>
              <a:rPr lang="en-US" sz="1200">
                <a:solidFill>
                  <a:srgbClr val="7F7F7F"/>
                </a:solidFill>
                <a:highlight>
                  <a:srgbClr val="BEA90A"/>
                </a:highlight>
              </a:rPr>
              <a:t>ie Trägerlösung muss einen leicht sauren pH-Wert haben, damit der </a:t>
            </a:r>
            <a:r>
              <a:rPr lang="en-US" sz="1200">
                <a:solidFill>
                  <a:srgbClr val="7F7F7F"/>
                </a:solidFill>
                <a:highlight>
                  <a:srgbClr val="BEA90A"/>
                </a:high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7"/>
                  </a:ext>
                </a:extLst>
              </a:rPr>
              <a:t>Wirkstoff</a:t>
            </a:r>
            <a:r>
              <a:rPr lang="en-US" sz="1200">
                <a:solidFill>
                  <a:srgbClr val="7F7F7F"/>
                </a:solidFill>
                <a:highlight>
                  <a:srgbClr val="BEA90A"/>
                </a:highlight>
              </a:rPr>
              <a:t> gelöst bleibt.</a:t>
            </a:r>
            <a:endParaRPr>
              <a:solidFill>
                <a:srgbClr val="7F7F7F"/>
              </a:solidFill>
              <a:highlight>
                <a:srgbClr val="BEA90A"/>
              </a:highlight>
            </a:endParaRPr>
          </a:p>
        </p:txBody>
      </p:sp>
      <p:sp>
        <p:nvSpPr>
          <p:cNvPr id="3626" name="Google Shape;3626;p208"/>
          <p:cNvSpPr txBox="1"/>
          <p:nvPr/>
        </p:nvSpPr>
        <p:spPr>
          <a:xfrm>
            <a:off x="3581400" y="4837903"/>
            <a:ext cx="4333500" cy="11340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rPr>
              <a:t>Wenn </a:t>
            </a:r>
            <a:r>
              <a:rPr lang="en-US" sz="1200" i="1" dirty="0" err="1">
                <a:solidFill>
                  <a:srgbClr val="0000FF"/>
                </a:solidFill>
              </a:rPr>
              <a:t>ein</a:t>
            </a:r>
            <a:r>
              <a:rPr lang="en-US" sz="1200" i="1" dirty="0">
                <a:solidFill>
                  <a:srgbClr val="0000FF"/>
                </a:solidFill>
              </a:rPr>
              <a:t> Patient die </a:t>
            </a:r>
            <a:r>
              <a:rPr lang="en-US" sz="1200" i="1" dirty="0" err="1">
                <a:solidFill>
                  <a:srgbClr val="0000FF"/>
                </a:solidFill>
              </a:rPr>
              <a:t>dreimal</a:t>
            </a:r>
            <a:r>
              <a:rPr lang="en-US" sz="1200" i="1" dirty="0">
                <a:solidFill>
                  <a:srgbClr val="0000FF"/>
                </a:solidFill>
              </a:rPr>
              <a:t> </a:t>
            </a:r>
            <a:r>
              <a:rPr lang="en-US" sz="1200" i="1" dirty="0" err="1">
                <a:solidFill>
                  <a:srgbClr val="0000FF"/>
                </a:solidFill>
              </a:rPr>
              <a:t>tägliche</a:t>
            </a:r>
            <a:r>
              <a:rPr lang="en-US" sz="1200" i="1" dirty="0">
                <a:solidFill>
                  <a:srgbClr val="0000FF"/>
                </a:solidFill>
              </a:rPr>
              <a:t> </a:t>
            </a:r>
            <a:r>
              <a:rPr lang="en-US" sz="1200" i="1" dirty="0" err="1">
                <a:solidFill>
                  <a:srgbClr val="0000FF"/>
                </a:solidFill>
              </a:rPr>
              <a:t>Anwendung</a:t>
            </a:r>
            <a:r>
              <a:rPr lang="en-US" sz="1200" i="1" dirty="0">
                <a:solidFill>
                  <a:srgbClr val="0000FF"/>
                </a:solidFill>
              </a:rPr>
              <a:t> </a:t>
            </a:r>
            <a:r>
              <a:rPr lang="en-US" sz="1200" i="1" dirty="0" err="1">
                <a:solidFill>
                  <a:srgbClr val="0000FF"/>
                </a:solidFill>
              </a:rPr>
              <a:t>wegen</a:t>
            </a:r>
            <a:r>
              <a:rPr lang="en-US" sz="1200" i="1" dirty="0">
                <a:solidFill>
                  <a:srgbClr val="0000FF"/>
                </a:solidFill>
              </a:rPr>
              <a:t> des </a:t>
            </a:r>
            <a:r>
              <a:rPr lang="en-US" sz="1200" i="1" dirty="0" err="1">
                <a:solidFill>
                  <a:srgbClr val="0000FF"/>
                </a:solidFill>
              </a:rPr>
              <a:t>Augenbrennens</a:t>
            </a:r>
            <a:r>
              <a:rPr lang="en-US" sz="1200" i="1" dirty="0">
                <a:solidFill>
                  <a:srgbClr val="0000FF"/>
                </a:solidFill>
              </a:rPr>
              <a:t> nicht </a:t>
            </a:r>
            <a:r>
              <a:rPr lang="en-US" sz="1200" i="1" dirty="0" err="1">
                <a:solidFill>
                  <a:srgbClr val="0000FF"/>
                </a:solidFill>
              </a:rPr>
              <a:t>toleriert</a:t>
            </a:r>
            <a:r>
              <a:rPr lang="en-US" sz="1200" i="1" dirty="0">
                <a:solidFill>
                  <a:srgbClr val="0000FF"/>
                </a:solidFill>
              </a:rPr>
              <a:t>, </a:t>
            </a:r>
            <a:r>
              <a:rPr lang="en-US" sz="1200" i="1" dirty="0" err="1">
                <a:solidFill>
                  <a:srgbClr val="0000FF"/>
                </a:solidFill>
              </a:rPr>
              <a:t>welche</a:t>
            </a:r>
            <a:r>
              <a:rPr lang="en-US" sz="1200" i="1" dirty="0">
                <a:solidFill>
                  <a:srgbClr val="0000FF"/>
                </a:solidFill>
              </a:rPr>
              <a:t> Alternative </a:t>
            </a:r>
            <a:r>
              <a:rPr lang="en-US" sz="1200" i="1" dirty="0" err="1">
                <a:solidFill>
                  <a:srgbClr val="0000FF"/>
                </a:solidFill>
              </a:rPr>
              <a:t>gibt</a:t>
            </a:r>
            <a:r>
              <a:rPr lang="en-US" sz="1200" i="1" dirty="0">
                <a:solidFill>
                  <a:srgbClr val="0000FF"/>
                </a:solidFill>
              </a:rPr>
              <a:t> es (</a:t>
            </a:r>
            <a:r>
              <a:rPr lang="en-US" sz="1200" i="1" dirty="0" err="1">
                <a:solidFill>
                  <a:srgbClr val="0000FF"/>
                </a:solidFill>
              </a:rPr>
              <a:t>abgesehen</a:t>
            </a:r>
            <a:r>
              <a:rPr lang="en-US" sz="1200" i="1" dirty="0">
                <a:solidFill>
                  <a:srgbClr val="0000FF"/>
                </a:solidFill>
              </a:rPr>
              <a:t> </a:t>
            </a:r>
            <a:r>
              <a:rPr lang="en-US" sz="1200" i="1" dirty="0" err="1">
                <a:solidFill>
                  <a:srgbClr val="0000FF"/>
                </a:solidFill>
              </a:rPr>
              <a:t>vom</a:t>
            </a:r>
            <a:r>
              <a:rPr lang="en-US" sz="1200" i="1" dirty="0">
                <a:solidFill>
                  <a:srgbClr val="0000FF"/>
                </a:solidFill>
              </a:rPr>
              <a:t> </a:t>
            </a:r>
            <a:r>
              <a:rPr lang="en-US" sz="1200" i="1" dirty="0" err="1">
                <a:solidFill>
                  <a:srgbClr val="0000FF"/>
                </a:solidFill>
              </a:rPr>
              <a:t>Absetzen</a:t>
            </a:r>
            <a:r>
              <a:rPr lang="en-US" sz="1200" i="1" dirty="0">
                <a:solidFill>
                  <a:srgbClr val="0000FF"/>
                </a:solidFill>
              </a:rPr>
              <a:t>)?</a:t>
            </a:r>
            <a:endParaRPr dirty="0"/>
          </a:p>
          <a:p>
            <a:pPr marL="0" marR="0" lvl="0" indent="0" algn="l" rtl="0">
              <a:spcBef>
                <a:spcPts val="0"/>
              </a:spcBef>
              <a:spcAft>
                <a:spcPts val="0"/>
              </a:spcAft>
              <a:buNone/>
            </a:pPr>
            <a:r>
              <a:rPr lang="en-US" sz="1200" dirty="0" err="1">
                <a:solidFill>
                  <a:srgbClr val="BAD2D2"/>
                </a:solidFill>
                <a:latin typeface="Arial"/>
                <a:ea typeface="Arial"/>
                <a:cs typeface="Arial"/>
                <a:sym typeface="Arial"/>
              </a:rPr>
              <a:t>Geben</a:t>
            </a:r>
            <a:r>
              <a:rPr lang="en-US" sz="1200" dirty="0">
                <a:solidFill>
                  <a:srgbClr val="BAD2D2"/>
                </a:solidFill>
                <a:latin typeface="Arial"/>
                <a:ea typeface="Arial"/>
                <a:cs typeface="Arial"/>
                <a:sym typeface="Arial"/>
              </a:rPr>
              <a:t> Sie es </a:t>
            </a:r>
            <a:r>
              <a:rPr lang="en-US" sz="1200" dirty="0" err="1">
                <a:solidFill>
                  <a:srgbClr val="BAD2D2"/>
                </a:solidFill>
                <a:latin typeface="Arial"/>
                <a:ea typeface="Arial"/>
                <a:cs typeface="Arial"/>
                <a:sym typeface="Arial"/>
              </a:rPr>
              <a:t>zweimal</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täglich</a:t>
            </a:r>
            <a:r>
              <a:rPr lang="en-US" sz="1200" dirty="0">
                <a:solidFill>
                  <a:srgbClr val="BAD2D2"/>
                </a:solidFill>
                <a:latin typeface="Arial"/>
                <a:ea typeface="Arial"/>
                <a:cs typeface="Arial"/>
                <a:sym typeface="Arial"/>
              </a:rPr>
              <a:t> (die </a:t>
            </a:r>
            <a:r>
              <a:rPr lang="en-US" sz="1200" dirty="0" err="1">
                <a:solidFill>
                  <a:srgbClr val="BAD2D2"/>
                </a:solidFill>
                <a:latin typeface="Arial"/>
                <a:ea typeface="Arial"/>
                <a:cs typeface="Arial"/>
                <a:sym typeface="Arial"/>
              </a:rPr>
              <a:t>Wirksamkeit</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ist</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bei</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zweimal</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täglicher</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Einnahme</a:t>
            </a:r>
            <a:r>
              <a:rPr lang="en-US" sz="1200" dirty="0">
                <a:solidFill>
                  <a:srgbClr val="BAD2D2"/>
                </a:solidFill>
                <a:latin typeface="Arial"/>
                <a:ea typeface="Arial"/>
                <a:cs typeface="Arial"/>
                <a:sym typeface="Arial"/>
              </a:rPr>
              <a:t> fast </a:t>
            </a:r>
            <a:r>
              <a:rPr lang="en-US" sz="1200" dirty="0" err="1">
                <a:solidFill>
                  <a:srgbClr val="BAD2D2"/>
                </a:solidFill>
                <a:latin typeface="Arial"/>
                <a:ea typeface="Arial"/>
                <a:cs typeface="Arial"/>
                <a:sym typeface="Arial"/>
              </a:rPr>
              <a:t>genauso</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hoch</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wie</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bei</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dreimal</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täglicher</a:t>
            </a:r>
            <a:r>
              <a:rPr lang="en-US" sz="1200" dirty="0">
                <a:solidFill>
                  <a:srgbClr val="BAD2D2"/>
                </a:solidFill>
                <a:latin typeface="Arial"/>
                <a:ea typeface="Arial"/>
                <a:cs typeface="Arial"/>
                <a:sym typeface="Arial"/>
              </a:rPr>
              <a:t> </a:t>
            </a:r>
            <a:r>
              <a:rPr lang="en-US" sz="1200" dirty="0" err="1">
                <a:solidFill>
                  <a:srgbClr val="BAD2D2"/>
                </a:solidFill>
                <a:latin typeface="Arial"/>
                <a:ea typeface="Arial"/>
                <a:cs typeface="Arial"/>
                <a:sym typeface="Arial"/>
              </a:rPr>
              <a:t>Einnahme</a:t>
            </a:r>
            <a:r>
              <a:rPr lang="en-US" sz="1200" dirty="0">
                <a:solidFill>
                  <a:srgbClr val="BAD2D2"/>
                </a:solidFill>
                <a:latin typeface="Arial"/>
                <a:ea typeface="Arial"/>
                <a:cs typeface="Arial"/>
                <a:sym typeface="Arial"/>
              </a:rPr>
              <a:t>)</a:t>
            </a:r>
            <a:endParaRPr dirty="0"/>
          </a:p>
        </p:txBody>
      </p:sp>
      <p:sp>
        <p:nvSpPr>
          <p:cNvPr id="3627" name="Google Shape;3627;p208"/>
          <p:cNvSpPr/>
          <p:nvPr/>
        </p:nvSpPr>
        <p:spPr>
          <a:xfrm>
            <a:off x="3048000" y="4293654"/>
            <a:ext cx="8382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Shape 3631"/>
        <p:cNvGrpSpPr/>
        <p:nvPr/>
      </p:nvGrpSpPr>
      <p:grpSpPr>
        <a:xfrm>
          <a:off x="0" y="0"/>
          <a:ext cx="0" cy="0"/>
          <a:chOff x="0" y="0"/>
          <a:chExt cx="0" cy="0"/>
        </a:xfrm>
      </p:grpSpPr>
      <p:sp>
        <p:nvSpPr>
          <p:cNvPr id="3632" name="Google Shape;3632;p20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633" name="Google Shape;3633;p209"/>
          <p:cNvSpPr txBox="1">
            <a:spLocks noGrp="1"/>
          </p:cNvSpPr>
          <p:nvPr>
            <p:ph type="body" idx="1"/>
          </p:nvPr>
        </p:nvSpPr>
        <p:spPr>
          <a:xfrm>
            <a:off x="457200" y="773017"/>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634" name="Google Shape;3634;p209"/>
          <p:cNvSpPr txBox="1"/>
          <p:nvPr/>
        </p:nvSpPr>
        <p:spPr>
          <a:xfrm>
            <a:off x="4038600" y="2438400"/>
            <a:ext cx="5083500" cy="2981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a:solidFill>
                  <a:srgbClr val="BFBFBF"/>
                </a:solidFill>
              </a:rPr>
              <a:t>Welches </a:t>
            </a:r>
            <a:r>
              <a:rPr lang="en-US" sz="1200" i="1" dirty="0" err="1">
                <a:solidFill>
                  <a:srgbClr val="BFBFBF"/>
                </a:solidFill>
              </a:rPr>
              <a:t>dieser</a:t>
            </a:r>
            <a:r>
              <a:rPr lang="en-US" sz="1200" i="1" dirty="0">
                <a:solidFill>
                  <a:srgbClr val="BFBFBF"/>
                </a:solidFill>
              </a:rPr>
              <a:t> Mittel </a:t>
            </a:r>
            <a:r>
              <a:rPr lang="en-US" sz="1200" i="1" dirty="0" err="1">
                <a:solidFill>
                  <a:srgbClr val="BFBFBF"/>
                </a:solidFill>
              </a:rPr>
              <a:t>ist</a:t>
            </a:r>
            <a:r>
              <a:rPr lang="en-US" sz="1200" i="1" dirty="0">
                <a:solidFill>
                  <a:srgbClr val="BFBFBF"/>
                </a:solidFill>
              </a:rPr>
              <a:t> oral (po, per </a:t>
            </a:r>
            <a:r>
              <a:rPr lang="en-US" sz="1200" i="1" dirty="0" err="1">
                <a:solidFill>
                  <a:srgbClr val="BFBFBF"/>
                </a:solidFill>
              </a:rPr>
              <a:t>os</a:t>
            </a:r>
            <a:r>
              <a:rPr lang="en-US" sz="1200" i="1" dirty="0">
                <a:solidFill>
                  <a:srgbClr val="BFBFBF"/>
                </a:solidFill>
              </a:rPr>
              <a:t>) </a:t>
            </a:r>
            <a:r>
              <a:rPr lang="en-US" sz="1200" i="1" dirty="0" err="1">
                <a:solidFill>
                  <a:srgbClr val="BFBFBF"/>
                </a:solidFill>
              </a:rPr>
              <a:t>erhältlich</a:t>
            </a:r>
            <a:r>
              <a:rPr lang="en-US" sz="1200" i="1" dirty="0">
                <a:solidFill>
                  <a:srgbClr val="BFBFBF"/>
                </a:solidFill>
              </a:rPr>
              <a:t>?</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b="1" dirty="0" err="1">
                <a:solidFill>
                  <a:srgbClr val="BFBFBF"/>
                </a:solidFill>
              </a:rPr>
              <a:t>Acetazolamid</a:t>
            </a:r>
            <a:r>
              <a:rPr lang="en-US" sz="1200" b="1" dirty="0">
                <a:solidFill>
                  <a:srgbClr val="BFBFBF"/>
                </a:solidFill>
              </a:rPr>
              <a:t> </a:t>
            </a:r>
            <a:r>
              <a:rPr lang="en-US" sz="1200" dirty="0">
                <a:solidFill>
                  <a:srgbClr val="BFBFBF"/>
                </a:solidFill>
              </a:rPr>
              <a:t>und </a:t>
            </a:r>
            <a:r>
              <a:rPr lang="en-US" sz="1200" b="1" dirty="0" err="1">
                <a:solidFill>
                  <a:srgbClr val="BFBFBF"/>
                </a:solidFill>
              </a:rPr>
              <a:t>Methazolamid</a:t>
            </a:r>
            <a:r>
              <a:rPr lang="en-US" sz="1200" dirty="0">
                <a:solidFill>
                  <a:srgbClr val="BFBFBF"/>
                </a:solidFill>
              </a:rPr>
              <a:t> </a:t>
            </a:r>
            <a:endParaRPr dirty="0">
              <a:solidFill>
                <a:schemeClr val="dk1"/>
              </a:solidFill>
            </a:endParaRPr>
          </a:p>
          <a:p>
            <a:pPr marL="0" lvl="0" indent="0" algn="l" rtl="0">
              <a:spcBef>
                <a:spcPts val="0"/>
              </a:spcBef>
              <a:spcAft>
                <a:spcPts val="0"/>
              </a:spcAft>
              <a:buClr>
                <a:schemeClr val="dk1"/>
              </a:buClr>
              <a:buSzPts val="1800"/>
              <a:buFont typeface="Noto Sans Symbols"/>
              <a:buNone/>
            </a:pPr>
            <a:endParaRPr sz="1800"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Was </a:t>
            </a:r>
            <a:r>
              <a:rPr lang="en-US" sz="1200" i="1" dirty="0" err="1">
                <a:solidFill>
                  <a:srgbClr val="BFBFBF"/>
                </a:solidFill>
              </a:rPr>
              <a:t>sind</a:t>
            </a:r>
            <a:r>
              <a:rPr lang="en-US" sz="1200" i="1" dirty="0">
                <a:solidFill>
                  <a:srgbClr val="BFBFBF"/>
                </a:solidFill>
              </a:rPr>
              <a:t> die </a:t>
            </a:r>
            <a:r>
              <a:rPr lang="en-US" sz="1200" i="1" dirty="0" err="1">
                <a:solidFill>
                  <a:srgbClr val="BFBFBF"/>
                </a:solidFill>
              </a:rPr>
              <a:t>häufigen</a:t>
            </a:r>
            <a:r>
              <a:rPr lang="en-US" sz="1200" i="1" dirty="0">
                <a:solidFill>
                  <a:srgbClr val="BFBFBF"/>
                </a:solidFill>
              </a:rPr>
              <a:t> </a:t>
            </a:r>
            <a:r>
              <a:rPr lang="en-US" sz="1200" i="1" dirty="0" err="1">
                <a:solidFill>
                  <a:srgbClr val="BFBFBF"/>
                </a:solidFill>
              </a:rPr>
              <a:t>systemischen</a:t>
            </a:r>
            <a:r>
              <a:rPr lang="en-US" sz="1200" i="1" dirty="0">
                <a:solidFill>
                  <a:srgbClr val="BFBFBF"/>
                </a:solidFill>
              </a:rPr>
              <a:t> </a:t>
            </a:r>
            <a:r>
              <a:rPr lang="en-US" sz="1200" i="1" dirty="0" err="1">
                <a:solidFill>
                  <a:srgbClr val="BFBFBF"/>
                </a:solidFill>
              </a:rPr>
              <a:t>Nebenwirkungen</a:t>
            </a:r>
            <a:r>
              <a:rPr lang="en-US" sz="1200" i="1" dirty="0">
                <a:solidFill>
                  <a:srgbClr val="BFBFBF"/>
                </a:solidFill>
              </a:rPr>
              <a:t> von </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i="1" dirty="0">
                <a:solidFill>
                  <a:srgbClr val="BFBFBF"/>
                </a:solidFill>
              </a:rPr>
              <a:t>oral </a:t>
            </a:r>
            <a:r>
              <a:rPr lang="en-US" sz="1200" i="1" dirty="0" err="1">
                <a:solidFill>
                  <a:srgbClr val="BFBFBF"/>
                </a:solidFill>
              </a:rPr>
              <a:t>verabreichten</a:t>
            </a:r>
            <a:r>
              <a:rPr lang="en-US" sz="1200" i="1" dirty="0">
                <a:solidFill>
                  <a:srgbClr val="BFBFBF"/>
                </a:solidFill>
              </a:rPr>
              <a:t> CAI?</a:t>
            </a: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Unwohlsein</a:t>
            </a: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Müdigkeit</a:t>
            </a:r>
            <a:r>
              <a:rPr lang="en-US" sz="1200" i="1" dirty="0">
                <a:solidFill>
                  <a:srgbClr val="BFBFBF"/>
                </a:solidFill>
                <a:latin typeface="Arial"/>
                <a:ea typeface="Arial"/>
                <a:cs typeface="Arial"/>
                <a:sym typeface="Arial"/>
              </a:rPr>
              <a:t>/Depression</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Parästhesien</a:t>
            </a:r>
            <a:endParaRPr sz="18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a:t>
            </a:r>
            <a:r>
              <a:rPr lang="en-US" sz="1200" i="1" dirty="0" err="1">
                <a:solidFill>
                  <a:srgbClr val="BFBFBF"/>
                </a:solidFill>
                <a:latin typeface="Arial"/>
                <a:ea typeface="Arial"/>
                <a:cs typeface="Arial"/>
                <a:sym typeface="Arial"/>
              </a:rPr>
              <a:t>Hämatologische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Probleme</a:t>
            </a:r>
            <a:r>
              <a:rPr lang="en-US" sz="1200" i="1" dirty="0">
                <a:solidFill>
                  <a:srgbClr val="BFBFBF"/>
                </a:solidFill>
                <a:latin typeface="Arial"/>
                <a:ea typeface="Arial"/>
                <a:cs typeface="Arial"/>
                <a:sym typeface="Arial"/>
              </a:rPr>
              <a:t>: </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Aplastische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Anämie</a:t>
            </a:r>
            <a:endParaRPr dirty="0"/>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Thrombozytopenie</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--Bitterer („</a:t>
            </a:r>
            <a:r>
              <a:rPr lang="en-US" sz="1200" dirty="0" err="1">
                <a:solidFill>
                  <a:srgbClr val="BFBFBF"/>
                </a:solidFill>
                <a:latin typeface="Arial"/>
                <a:ea typeface="Arial"/>
                <a:cs typeface="Arial"/>
                <a:sym typeface="Arial"/>
              </a:rPr>
              <a:t>metallischer</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Geschmack</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--Nephrolithiasis</a:t>
            </a:r>
            <a:endParaRPr dirty="0"/>
          </a:p>
          <a:p>
            <a:pPr marL="0" marR="0" lvl="0" indent="0" algn="l" rtl="0">
              <a:spcBef>
                <a:spcPts val="0"/>
              </a:spcBef>
              <a:spcAft>
                <a:spcPts val="0"/>
              </a:spcAft>
              <a:buClr>
                <a:schemeClr val="dk1"/>
              </a:buClr>
              <a:buSzPts val="1800"/>
              <a:buFont typeface="Noto Sans Symbols"/>
              <a:buNone/>
            </a:pPr>
            <a:endParaRPr sz="18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dieser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Erkrankungen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stehen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im</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Zusammenhang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mit</a:t>
            </a:r>
            <a:r>
              <a:rPr lang="en-US" sz="1200" i="1" dirty="0">
                <a:solidFill>
                  <a:srgbClr val="BFBFBF"/>
                </a:solidFill>
                <a:latin typeface="Arial"/>
                <a:ea typeface="Arial"/>
                <a:cs typeface="Arial"/>
                <a:sym typeface="Arial"/>
              </a:rPr>
              <a:t> </a:t>
            </a:r>
            <a:r>
              <a:rPr lang="en-US" sz="1200" b="1" dirty="0" err="1">
                <a:solidFill>
                  <a:schemeClr val="dk1"/>
                </a:solidFill>
                <a:latin typeface="Arial"/>
                <a:ea typeface="Arial"/>
                <a:cs typeface="Arial"/>
                <a:sym typeface="Arial"/>
              </a:rPr>
              <a:t>topischen</a:t>
            </a:r>
            <a:r>
              <a:rPr lang="en-US" sz="1200" b="1" dirty="0">
                <a:solidFill>
                  <a:schemeClr val="dk1"/>
                </a:solidFill>
                <a:latin typeface="Arial"/>
                <a:ea typeface="Arial"/>
                <a:cs typeface="Arial"/>
                <a:sym typeface="Arial"/>
              </a:rPr>
              <a:t> </a:t>
            </a:r>
            <a:r>
              <a:rPr lang="en-US" sz="1200" i="1" dirty="0">
                <a:solidFill>
                  <a:srgbClr val="BFBFBF"/>
                </a:solidFill>
                <a:latin typeface="Arial"/>
                <a:ea typeface="Arial"/>
                <a:cs typeface="Arial"/>
                <a:sym typeface="Arial"/>
              </a:rPr>
              <a:t>CAI?</a:t>
            </a:r>
            <a:endParaRPr dirty="0"/>
          </a:p>
        </p:txBody>
      </p:sp>
      <p:sp>
        <p:nvSpPr>
          <p:cNvPr id="3635" name="Google Shape;3635;p20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36" name="Google Shape;3636;p20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192</a:t>
            </a:fld>
            <a:endParaRPr sz="1000">
              <a:solidFill>
                <a:schemeClr val="dk1"/>
              </a:solidFill>
              <a:latin typeface="Arial"/>
              <a:ea typeface="Arial"/>
              <a:cs typeface="Arial"/>
              <a:sym typeface="Arial"/>
            </a:endParaRPr>
          </a:p>
        </p:txBody>
      </p:sp>
      <p:sp>
        <p:nvSpPr>
          <p:cNvPr id="3638" name="Google Shape;3638;p209"/>
          <p:cNvSpPr txBox="1"/>
          <p:nvPr/>
        </p:nvSpPr>
        <p:spPr>
          <a:xfrm>
            <a:off x="2895600" y="4051518"/>
            <a:ext cx="4572000" cy="13803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Topisches Dorzolamid ist für eine bestimmte Nebenwirkung bekannt – welche ist das?</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Es </a:t>
            </a:r>
            <a:r>
              <a:rPr lang="en-US" sz="1200">
                <a:solidFill>
                  <a:srgbClr val="7F7F7F"/>
                </a:solidFill>
              </a:rPr>
              <a:t>“</a:t>
            </a:r>
            <a:r>
              <a:rPr lang="en-US" sz="1200" b="1">
                <a:solidFill>
                  <a:srgbClr val="0000FF"/>
                </a:solidFill>
                <a:latin typeface="Arial"/>
                <a:ea typeface="Arial"/>
                <a:cs typeface="Arial"/>
                <a:sym typeface="Arial"/>
              </a:rPr>
              <a:t>brennt</a:t>
            </a:r>
            <a:r>
              <a:rPr lang="en-US" sz="1200" b="1">
                <a:solidFill>
                  <a:srgbClr val="0000FF"/>
                </a:solidFill>
              </a:rPr>
              <a:t>”</a:t>
            </a:r>
            <a:endParaRPr sz="1600" b="1">
              <a:solidFill>
                <a:srgbClr val="7F7F7F"/>
              </a:solidFill>
              <a:latin typeface="Arial"/>
              <a:ea typeface="Arial"/>
              <a:cs typeface="Arial"/>
              <a:sym typeface="Arial"/>
            </a:endParaRPr>
          </a:p>
          <a:p>
            <a:pPr marL="0" marR="0" lvl="0" indent="0" algn="l" rtl="0">
              <a:spcBef>
                <a:spcPts val="0"/>
              </a:spcBef>
              <a:spcAft>
                <a:spcPts val="0"/>
              </a:spcAft>
              <a:buNone/>
            </a:pPr>
            <a:endParaRPr sz="1600">
              <a:solidFill>
                <a:srgbClr val="7F7F7F"/>
              </a:solidFill>
              <a:latin typeface="Arial"/>
              <a:ea typeface="Arial"/>
              <a:cs typeface="Arial"/>
              <a:sym typeface="Arial"/>
            </a:endParaRPr>
          </a:p>
          <a:p>
            <a:pPr marL="0" marR="0" lvl="0" indent="0" algn="l" rtl="0">
              <a:spcBef>
                <a:spcPts val="0"/>
              </a:spcBef>
              <a:spcAft>
                <a:spcPts val="0"/>
              </a:spcAft>
              <a:buNone/>
            </a:pPr>
            <a:r>
              <a:rPr lang="en-US" sz="1200" i="1">
                <a:solidFill>
                  <a:srgbClr val="7F7F7F"/>
                </a:solidFill>
                <a:latin typeface="Arial"/>
                <a:ea typeface="Arial"/>
                <a:cs typeface="Arial"/>
                <a:sym typeface="Arial"/>
              </a:rPr>
              <a:t>Warum </a:t>
            </a:r>
            <a:r>
              <a:rPr lang="en-US" sz="1200" i="1">
                <a:solidFill>
                  <a:srgbClr val="7F7F7F"/>
                </a:solidFill>
              </a:rPr>
              <a:t>“</a:t>
            </a:r>
            <a:r>
              <a:rPr lang="en-US" sz="1200" i="1">
                <a:solidFill>
                  <a:srgbClr val="7F7F7F"/>
                </a:solidFill>
                <a:latin typeface="Arial"/>
                <a:ea typeface="Arial"/>
                <a:cs typeface="Arial"/>
                <a:sym typeface="Arial"/>
              </a:rPr>
              <a:t>brennt</a:t>
            </a:r>
            <a:r>
              <a:rPr lang="en-US" sz="1200" i="1">
                <a:solidFill>
                  <a:srgbClr val="7F7F7F"/>
                </a:solidFill>
              </a:rPr>
              <a:t>”</a:t>
            </a:r>
            <a:r>
              <a:rPr lang="en-US" sz="1200" i="1">
                <a:solidFill>
                  <a:srgbClr val="7F7F7F"/>
                </a:solidFill>
                <a:latin typeface="Arial"/>
                <a:ea typeface="Arial"/>
                <a:cs typeface="Arial"/>
                <a:sym typeface="Arial"/>
              </a:rPr>
              <a:t> es?</a:t>
            </a:r>
            <a:endParaRPr/>
          </a:p>
          <a:p>
            <a:pPr marL="0" lvl="0" indent="0" algn="l" rtl="0">
              <a:spcBef>
                <a:spcPts val="0"/>
              </a:spcBef>
              <a:spcAft>
                <a:spcPts val="0"/>
              </a:spcAft>
              <a:buClr>
                <a:schemeClr val="dk1"/>
              </a:buClr>
              <a:buFont typeface="Arial"/>
              <a:buNone/>
            </a:pPr>
            <a:r>
              <a:rPr lang="en-US" sz="1200">
                <a:solidFill>
                  <a:srgbClr val="7F7F7F"/>
                </a:solidFill>
              </a:rPr>
              <a:t>Die Trägerlösung muss einen leicht sauren pH-Wert haben, damit der Wirkstoff gelöst bleibt.</a:t>
            </a:r>
            <a:endParaRPr>
              <a:solidFill>
                <a:srgbClr val="7F7F7F"/>
              </a:solidFill>
            </a:endParaRPr>
          </a:p>
        </p:txBody>
      </p:sp>
      <p:sp>
        <p:nvSpPr>
          <p:cNvPr id="3639" name="Google Shape;3639;p209"/>
          <p:cNvSpPr txBox="1"/>
          <p:nvPr/>
        </p:nvSpPr>
        <p:spPr>
          <a:xfrm>
            <a:off x="4038600" y="4352449"/>
            <a:ext cx="4333500" cy="949200"/>
          </a:xfrm>
          <a:prstGeom prst="rect">
            <a:avLst/>
          </a:prstGeom>
          <a:solidFill>
            <a:srgbClr val="BAD2D2"/>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Wenn ein Patient die dreimal tägliche Anwendung wegen des Augenbrennens nicht toleriert, welche Alternative gibt es (abgesehen vom Absetzen)?</a:t>
            </a:r>
            <a:endParaRPr/>
          </a:p>
          <a:p>
            <a:pPr marL="0" marR="0" lvl="0" indent="0" algn="l" rtl="0">
              <a:spcBef>
                <a:spcPts val="0"/>
              </a:spcBef>
              <a:spcAft>
                <a:spcPts val="0"/>
              </a:spcAft>
              <a:buNone/>
            </a:pPr>
            <a:r>
              <a:rPr lang="en-US" sz="1200">
                <a:solidFill>
                  <a:srgbClr val="0000FF"/>
                </a:solidFill>
              </a:rPr>
              <a:t>Man kann die Dosierung auf zweimal täglich reduzieren, da die Wirksamkeit nahezu der dreimal täglichen Gabe entspricht.</a:t>
            </a:r>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Shape 3644"/>
        <p:cNvGrpSpPr/>
        <p:nvPr/>
      </p:nvGrpSpPr>
      <p:grpSpPr>
        <a:xfrm>
          <a:off x="0" y="0"/>
          <a:ext cx="0" cy="0"/>
          <a:chOff x="0" y="0"/>
          <a:chExt cx="0" cy="0"/>
        </a:xfrm>
      </p:grpSpPr>
      <p:sp>
        <p:nvSpPr>
          <p:cNvPr id="3645" name="Google Shape;3645;p21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646" name="Google Shape;3646;p21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3647" name="Google Shape;3647;p210"/>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648" name="Google Shape;3648;p21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193</a:t>
            </a:fld>
            <a:endParaRPr sz="1000">
              <a:solidFill>
                <a:schemeClr val="dk1"/>
              </a:solidFill>
              <a:latin typeface="Arial"/>
              <a:ea typeface="Arial"/>
              <a:cs typeface="Arial"/>
              <a:sym typeface="Arial"/>
            </a:endParaRPr>
          </a:p>
        </p:txBody>
      </p:sp>
      <p:sp>
        <p:nvSpPr>
          <p:cNvPr id="3649" name="Google Shape;3649;p210"/>
          <p:cNvSpPr txBox="1"/>
          <p:nvPr/>
        </p:nvSpPr>
        <p:spPr>
          <a:xfrm>
            <a:off x="4556125" y="2551113"/>
            <a:ext cx="3660000" cy="426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beiden Medikamente senken den episkleralen Venendruck</a:t>
            </a:r>
            <a:r>
              <a:rPr lang="en-US"/>
              <a:t> </a:t>
            </a:r>
            <a:r>
              <a:rPr lang="en-US" sz="1200" i="1">
                <a:solidFill>
                  <a:schemeClr val="dk1"/>
                </a:solidFill>
                <a:latin typeface="Arial"/>
                <a:ea typeface="Arial"/>
                <a:cs typeface="Arial"/>
                <a:sym typeface="Arial"/>
              </a:rPr>
              <a:t>(EVP)? </a:t>
            </a:r>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Shape 3653"/>
        <p:cNvGrpSpPr/>
        <p:nvPr/>
      </p:nvGrpSpPr>
      <p:grpSpPr>
        <a:xfrm>
          <a:off x="0" y="0"/>
          <a:ext cx="0" cy="0"/>
          <a:chOff x="0" y="0"/>
          <a:chExt cx="0" cy="0"/>
        </a:xfrm>
      </p:grpSpPr>
      <p:sp>
        <p:nvSpPr>
          <p:cNvPr id="3654" name="Google Shape;3654;p21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655" name="Google Shape;3655;p21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0000FF"/>
              </a:solidFill>
            </a:endParaRPr>
          </a:p>
        </p:txBody>
      </p:sp>
      <p:sp>
        <p:nvSpPr>
          <p:cNvPr id="3656" name="Google Shape;3656;p21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57" name="Google Shape;3657;p21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194</a:t>
            </a:fld>
            <a:endParaRPr sz="1000">
              <a:solidFill>
                <a:schemeClr val="dk1"/>
              </a:solidFill>
              <a:latin typeface="Arial"/>
              <a:ea typeface="Arial"/>
              <a:cs typeface="Arial"/>
              <a:sym typeface="Arial"/>
            </a:endParaRPr>
          </a:p>
        </p:txBody>
      </p:sp>
      <p:sp>
        <p:nvSpPr>
          <p:cNvPr id="3658" name="Google Shape;3658;p211"/>
          <p:cNvSpPr txBox="1"/>
          <p:nvPr/>
        </p:nvSpPr>
        <p:spPr>
          <a:xfrm>
            <a:off x="4556125" y="2551113"/>
            <a:ext cx="3660000" cy="610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Welche beiden Medikamente senken den episkleralen Venendruck</a:t>
            </a:r>
            <a:r>
              <a:rPr lang="en-US">
                <a:solidFill>
                  <a:schemeClr val="dk1"/>
                </a:solidFill>
              </a:rPr>
              <a:t> </a:t>
            </a:r>
            <a:r>
              <a:rPr lang="en-US" sz="1200" i="1">
                <a:solidFill>
                  <a:schemeClr val="dk1"/>
                </a:solidFill>
              </a:rPr>
              <a:t>(EVP)? </a:t>
            </a:r>
            <a:endParaRPr/>
          </a:p>
          <a:p>
            <a:pPr marL="0" marR="0" lvl="0" indent="0" algn="l"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Iopidin und Netarsudil </a:t>
            </a:r>
            <a:r>
              <a:rPr lang="en-US" sz="1200">
                <a:solidFill>
                  <a:srgbClr val="0000FF"/>
                </a:solidFill>
                <a:latin typeface="Arial"/>
                <a:ea typeface="Arial"/>
                <a:cs typeface="Arial"/>
                <a:sym typeface="Arial"/>
              </a:rPr>
              <a:t>(möglicherweise)</a:t>
            </a:r>
            <a:endParaRPr sz="1800" b="1">
              <a:solidFill>
                <a:srgbClr val="0000FF"/>
              </a:solidFill>
              <a:latin typeface="Arial"/>
              <a:ea typeface="Arial"/>
              <a:cs typeface="Arial"/>
              <a:sym typeface="Arial"/>
            </a:endParaRP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Shape 3662"/>
        <p:cNvGrpSpPr/>
        <p:nvPr/>
      </p:nvGrpSpPr>
      <p:grpSpPr>
        <a:xfrm>
          <a:off x="0" y="0"/>
          <a:ext cx="0" cy="0"/>
          <a:chOff x="0" y="0"/>
          <a:chExt cx="0" cy="0"/>
        </a:xfrm>
      </p:grpSpPr>
      <p:sp>
        <p:nvSpPr>
          <p:cNvPr id="3663" name="Google Shape;3663;p21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664" name="Google Shape;3664;p21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65" name="Google Shape;3665;p21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195</a:t>
            </a:fld>
            <a:endParaRPr sz="1000">
              <a:solidFill>
                <a:schemeClr val="dk1"/>
              </a:solidFill>
              <a:latin typeface="Arial"/>
              <a:ea typeface="Arial"/>
              <a:cs typeface="Arial"/>
              <a:sym typeface="Arial"/>
            </a:endParaRPr>
          </a:p>
        </p:txBody>
      </p:sp>
      <p:sp>
        <p:nvSpPr>
          <p:cNvPr id="3666" name="Google Shape;3666;p21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667" name="Google Shape;3667;p212"/>
          <p:cNvSpPr txBox="1"/>
          <p:nvPr/>
        </p:nvSpPr>
        <p:spPr>
          <a:xfrm>
            <a:off x="3505200" y="1447800"/>
            <a:ext cx="5546700" cy="210300"/>
          </a:xfrm>
          <a:prstGeom prst="rect">
            <a:avLst/>
          </a:prstGeom>
          <a:solidFill>
            <a:schemeClr val="lt1"/>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rPr>
              <a:t>Verursachen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8"/>
                  </a:ext>
                </a:extLst>
              </a:rPr>
              <a:t>Betablocker</a:t>
            </a:r>
            <a:r>
              <a:rPr lang="en-US" sz="1200" i="1">
                <a:solidFill>
                  <a:schemeClr val="dk1"/>
                </a:solidFill>
              </a:rPr>
              <a:t> bekanntermaßen relevante Nebenwirkungen am Auge?</a:t>
            </a:r>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Shape 3671"/>
        <p:cNvGrpSpPr/>
        <p:nvPr/>
      </p:nvGrpSpPr>
      <p:grpSpPr>
        <a:xfrm>
          <a:off x="0" y="0"/>
          <a:ext cx="0" cy="0"/>
          <a:chOff x="0" y="0"/>
          <a:chExt cx="0" cy="0"/>
        </a:xfrm>
      </p:grpSpPr>
      <p:sp>
        <p:nvSpPr>
          <p:cNvPr id="3672" name="Google Shape;3672;p21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3673" name="Google Shape;3673;p21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74" name="Google Shape;3674;p21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196</a:t>
            </a:fld>
            <a:endParaRPr sz="1000">
              <a:solidFill>
                <a:schemeClr val="dk1"/>
              </a:solidFill>
              <a:latin typeface="Arial"/>
              <a:ea typeface="Arial"/>
              <a:cs typeface="Arial"/>
              <a:sym typeface="Arial"/>
            </a:endParaRPr>
          </a:p>
        </p:txBody>
      </p:sp>
      <p:sp>
        <p:nvSpPr>
          <p:cNvPr id="3675" name="Google Shape;3675;p21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676" name="Google Shape;3676;p213"/>
          <p:cNvSpPr txBox="1"/>
          <p:nvPr/>
        </p:nvSpPr>
        <p:spPr>
          <a:xfrm>
            <a:off x="3505200" y="1447800"/>
            <a:ext cx="5546700" cy="579900"/>
          </a:xfrm>
          <a:prstGeom prst="rect">
            <a:avLst/>
          </a:prstGeom>
          <a:solidFill>
            <a:schemeClr val="lt1"/>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rPr>
              <a:t>Verursachen Betablocker bekanntermaßen relevante Nebenwirkungen am Auge?</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Nein; die </a:t>
            </a:r>
            <a:r>
              <a:rPr lang="en-US" sz="1200">
                <a:solidFill>
                  <a:srgbClr val="0000FF"/>
                </a:solidFill>
              </a:rPr>
              <a:t>relevanten</a:t>
            </a:r>
            <a:r>
              <a:rPr lang="en-US" sz="1200">
                <a:solidFill>
                  <a:srgbClr val="0000FF"/>
                </a:solidFill>
                <a:latin typeface="Arial"/>
                <a:ea typeface="Arial"/>
                <a:cs typeface="Arial"/>
                <a:sym typeface="Arial"/>
              </a:rPr>
              <a:t> Nebenwirkungen von Betablockern sind </a:t>
            </a:r>
            <a:r>
              <a:rPr lang="en-US" sz="1200" i="1">
                <a:solidFill>
                  <a:srgbClr val="0000FF"/>
                </a:solidFill>
                <a:latin typeface="Arial"/>
                <a:ea typeface="Arial"/>
                <a:cs typeface="Arial"/>
                <a:sym typeface="Arial"/>
              </a:rPr>
              <a:t>systemischer Natur</a:t>
            </a:r>
            <a:r>
              <a:rPr lang="en-US" sz="1200">
                <a:solidFill>
                  <a:srgbClr val="0000FF"/>
                </a:solidFill>
                <a:latin typeface="Arial"/>
                <a:ea typeface="Arial"/>
                <a:cs typeface="Arial"/>
                <a:sym typeface="Arial"/>
              </a:rPr>
              <a:t>, nicht okulär.</a:t>
            </a:r>
            <a:endParaRP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Shape 3680"/>
        <p:cNvGrpSpPr/>
        <p:nvPr/>
      </p:nvGrpSpPr>
      <p:grpSpPr>
        <a:xfrm>
          <a:off x="0" y="0"/>
          <a:ext cx="0" cy="0"/>
          <a:chOff x="0" y="0"/>
          <a:chExt cx="0" cy="0"/>
        </a:xfrm>
      </p:grpSpPr>
      <p:sp>
        <p:nvSpPr>
          <p:cNvPr id="3681" name="Google Shape;3681;p21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682" name="Google Shape;3682;p21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83" name="Google Shape;3683;p21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197</a:t>
            </a:fld>
            <a:endParaRPr sz="1000">
              <a:solidFill>
                <a:schemeClr val="dk1"/>
              </a:solidFill>
              <a:latin typeface="Arial"/>
              <a:ea typeface="Arial"/>
              <a:cs typeface="Arial"/>
              <a:sym typeface="Arial"/>
            </a:endParaRPr>
          </a:p>
        </p:txBody>
      </p:sp>
      <p:sp>
        <p:nvSpPr>
          <p:cNvPr id="3684" name="Google Shape;3684;p21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685" name="Google Shape;3685;p214"/>
          <p:cNvSpPr txBox="1"/>
          <p:nvPr/>
        </p:nvSpPr>
        <p:spPr>
          <a:xfrm>
            <a:off x="3505200" y="1447800"/>
            <a:ext cx="5546700" cy="1780500"/>
          </a:xfrm>
          <a:prstGeom prst="rect">
            <a:avLst/>
          </a:prstGeom>
          <a:solidFill>
            <a:schemeClr val="lt1"/>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Verursachen Betablocker bekanntermaßen relevante Nebenwirkungen am Auge?</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Nein; die relevanten Nebenwirkungen von Betablockern sind </a:t>
            </a:r>
            <a:r>
              <a:rPr lang="en-US" sz="1200" i="1">
                <a:solidFill>
                  <a:srgbClr val="0000FF"/>
                </a:solidFill>
              </a:rPr>
              <a:t>systemischer Natur</a:t>
            </a:r>
            <a:r>
              <a:rPr lang="en-US" sz="1200">
                <a:solidFill>
                  <a:srgbClr val="0000FF"/>
                </a:solidFill>
              </a:rPr>
              <a:t>, nicht okulär.</a:t>
            </a:r>
            <a:endParaRPr sz="1200" i="1">
              <a:solidFill>
                <a:schemeClr val="dk1"/>
              </a:solidFill>
            </a:endParaRPr>
          </a:p>
          <a:p>
            <a:pPr marL="0" marR="0" lvl="0" indent="0" algn="l" rtl="0">
              <a:spcBef>
                <a:spcPts val="0"/>
              </a:spcBef>
              <a:spcAft>
                <a:spcPts val="0"/>
              </a:spcAft>
              <a:buClr>
                <a:schemeClr val="dk1"/>
              </a:buClr>
              <a:buSzPts val="1800"/>
              <a:buFont typeface="Noto Sans Symbols"/>
              <a:buNone/>
            </a:pPr>
            <a:endParaRPr sz="18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rPr>
              <a:t>Welche systemischen Nebenwirkungen geben besonders Anlass zur Sorge?</a:t>
            </a:r>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1) </a:t>
            </a:r>
            <a:r>
              <a:rPr lang="en-US" sz="1200">
                <a:solidFill>
                  <a:schemeClr val="lt1"/>
                </a:solidFill>
                <a:latin typeface="Arial"/>
                <a:ea typeface="Arial"/>
                <a:cs typeface="Arial"/>
                <a:sym typeface="Arial"/>
              </a:rPr>
              <a:t>Herzrhythmusstörungen (daher bei Patienten mit Herzleitungsstörungen, z. B. Herzblock, vermeiden)</a:t>
            </a:r>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2) </a:t>
            </a:r>
            <a:r>
              <a:rPr lang="en-US" sz="1200">
                <a:solidFill>
                  <a:schemeClr val="lt1"/>
                </a:solidFill>
                <a:latin typeface="Arial"/>
                <a:ea typeface="Arial"/>
                <a:cs typeface="Arial"/>
                <a:sym typeface="Arial"/>
              </a:rPr>
              <a:t>Bronchospasmus (daher bei Patienten mit Lungenerkrankungen, insbesondere COPD und Asthma, vermeiden)</a:t>
            </a:r>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Shape 3689"/>
        <p:cNvGrpSpPr/>
        <p:nvPr/>
      </p:nvGrpSpPr>
      <p:grpSpPr>
        <a:xfrm>
          <a:off x="0" y="0"/>
          <a:ext cx="0" cy="0"/>
          <a:chOff x="0" y="0"/>
          <a:chExt cx="0" cy="0"/>
        </a:xfrm>
      </p:grpSpPr>
      <p:sp>
        <p:nvSpPr>
          <p:cNvPr id="3690" name="Google Shape;3690;p21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691" name="Google Shape;3691;p21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692" name="Google Shape;3692;p21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198</a:t>
            </a:fld>
            <a:endParaRPr sz="1000">
              <a:solidFill>
                <a:schemeClr val="dk1"/>
              </a:solidFill>
              <a:latin typeface="Arial"/>
              <a:ea typeface="Arial"/>
              <a:cs typeface="Arial"/>
              <a:sym typeface="Arial"/>
            </a:endParaRPr>
          </a:p>
        </p:txBody>
      </p:sp>
      <p:sp>
        <p:nvSpPr>
          <p:cNvPr id="3693" name="Google Shape;3693;p21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694" name="Google Shape;3694;p215"/>
          <p:cNvSpPr txBox="1"/>
          <p:nvPr/>
        </p:nvSpPr>
        <p:spPr>
          <a:xfrm>
            <a:off x="3505200" y="1447800"/>
            <a:ext cx="5546700" cy="1965000"/>
          </a:xfrm>
          <a:prstGeom prst="rect">
            <a:avLst/>
          </a:prstGeom>
          <a:solidFill>
            <a:schemeClr val="lt1"/>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I</a:t>
            </a:r>
            <a:r>
              <a:rPr lang="en-US" sz="1200" i="1">
                <a:solidFill>
                  <a:schemeClr val="dk1"/>
                </a:solidFill>
              </a:rPr>
              <a:t>erursachen Betablocker bekanntermaßen relevante Nebenwirkungen am Auge?</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Nein; die relevanten Nebenwirkungen von Betablockern sind </a:t>
            </a:r>
            <a:r>
              <a:rPr lang="en-US" sz="1200" i="1">
                <a:solidFill>
                  <a:srgbClr val="0000FF"/>
                </a:solidFill>
              </a:rPr>
              <a:t>systemischer Natur</a:t>
            </a:r>
            <a:r>
              <a:rPr lang="en-US" sz="1200">
                <a:solidFill>
                  <a:srgbClr val="0000FF"/>
                </a:solidFill>
              </a:rPr>
              <a:t>, nicht okulär.</a:t>
            </a:r>
            <a:endParaRPr sz="1200" i="1">
              <a:solidFill>
                <a:schemeClr val="dk1"/>
              </a:solidFill>
            </a:endParaRPr>
          </a:p>
          <a:p>
            <a:pPr marL="0" lvl="0" indent="0" algn="l" rtl="0">
              <a:spcBef>
                <a:spcPts val="0"/>
              </a:spcBef>
              <a:spcAft>
                <a:spcPts val="0"/>
              </a:spcAft>
              <a:buClr>
                <a:schemeClr val="dk1"/>
              </a:buClr>
              <a:buSzPts val="1800"/>
              <a:buFont typeface="Noto Sans Symbols"/>
              <a:buNone/>
            </a:pPr>
            <a:endParaRPr sz="1800">
              <a:solidFill>
                <a:srgbClr val="0000FF"/>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Welche systemischen Nebenwirkungen geben besonders Anlass zur Sorge?</a:t>
            </a:r>
            <a:endParaRPr>
              <a:solidFill>
                <a:schemeClr val="dk1"/>
              </a:solidFill>
            </a:endParaRPr>
          </a:p>
          <a:p>
            <a:pPr marL="0" marR="0" lvl="0" indent="0" algn="l" rtl="0">
              <a:spcBef>
                <a:spcPts val="0"/>
              </a:spcBef>
              <a:spcAft>
                <a:spcPts val="0"/>
              </a:spcAft>
              <a:buClr>
                <a:schemeClr val="dk1"/>
              </a:buClr>
              <a:buSzPts val="1200"/>
              <a:buFont typeface="Noto Sans Symbols"/>
              <a:buNone/>
            </a:pPr>
            <a:endParaRPr sz="1200" i="1">
              <a:solidFill>
                <a:schemeClr val="dk1"/>
              </a:solidFill>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1) </a:t>
            </a:r>
            <a:r>
              <a:rPr lang="en-US" sz="1200">
                <a:solidFill>
                  <a:srgbClr val="0000FF"/>
                </a:solidFill>
                <a:latin typeface="Arial"/>
                <a:ea typeface="Arial"/>
                <a:cs typeface="Arial"/>
                <a:sym typeface="Arial"/>
              </a:rPr>
              <a:t>Herzrhythmusstörungen (daher bei Patienten mit </a:t>
            </a:r>
            <a:r>
              <a:rPr lang="en-US" sz="1200">
                <a:solidFill>
                  <a:srgbClr val="0000FF"/>
                </a:solidFill>
              </a:rPr>
              <a:t>kardialen Erregungsleitung,</a:t>
            </a:r>
            <a:r>
              <a:rPr lang="en-US" sz="1200">
                <a:solidFill>
                  <a:srgbClr val="0000FF"/>
                </a:solidFill>
                <a:latin typeface="Arial"/>
                <a:ea typeface="Arial"/>
                <a:cs typeface="Arial"/>
                <a:sym typeface="Arial"/>
              </a:rPr>
              <a:t> z. B. </a:t>
            </a:r>
            <a:r>
              <a:rPr lang="en-US" sz="1200">
                <a:solidFill>
                  <a:srgbClr val="0000FF"/>
                </a:solidFill>
              </a:rPr>
              <a:t>AV-Block</a:t>
            </a:r>
            <a:r>
              <a:rPr lang="en-US" sz="1200">
                <a:solidFill>
                  <a:srgbClr val="0000FF"/>
                </a:solidFill>
                <a:latin typeface="Arial"/>
                <a:ea typeface="Arial"/>
                <a:cs typeface="Arial"/>
                <a:sym typeface="Arial"/>
              </a:rPr>
              <a:t>, vermeiden)</a:t>
            </a:r>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2) </a:t>
            </a:r>
            <a:r>
              <a:rPr lang="en-US" sz="1200">
                <a:solidFill>
                  <a:srgbClr val="0000FF"/>
                </a:solidFill>
                <a:latin typeface="Arial"/>
                <a:ea typeface="Arial"/>
                <a:cs typeface="Arial"/>
                <a:sym typeface="Arial"/>
              </a:rPr>
              <a:t>Bronchospasmus (daher bei Patienten mit Lungenerkrankungen, insbesondere COPD und Asthma, vermeiden)</a:t>
            </a:r>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Shape 3698"/>
        <p:cNvGrpSpPr/>
        <p:nvPr/>
      </p:nvGrpSpPr>
      <p:grpSpPr>
        <a:xfrm>
          <a:off x="0" y="0"/>
          <a:ext cx="0" cy="0"/>
          <a:chOff x="0" y="0"/>
          <a:chExt cx="0" cy="0"/>
        </a:xfrm>
      </p:grpSpPr>
      <p:sp>
        <p:nvSpPr>
          <p:cNvPr id="3699" name="Google Shape;3699;p21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00" name="Google Shape;3700;p21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701" name="Google Shape;3701;p21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02" name="Google Shape;3702;p21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03" name="Google Shape;3703;p216"/>
          <p:cNvSpPr txBox="1"/>
          <p:nvPr/>
        </p:nvSpPr>
        <p:spPr>
          <a:xfrm>
            <a:off x="3810000" y="1600200"/>
            <a:ext cx="5173800" cy="3582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Welches </a:t>
            </a:r>
            <a:r>
              <a:rPr lang="en-US" sz="1200" i="1" dirty="0" err="1">
                <a:solidFill>
                  <a:schemeClr val="dk1"/>
                </a:solidFill>
              </a:rPr>
              <a:t>Prostaglandinanalogon</a:t>
            </a:r>
            <a:r>
              <a:rPr lang="en-US" sz="1200" i="1" dirty="0">
                <a:solidFill>
                  <a:schemeClr val="dk1"/>
                </a:solidFill>
              </a:rPr>
              <a:t> </a:t>
            </a:r>
            <a:r>
              <a:rPr lang="en-US" sz="1200" i="1" dirty="0" err="1">
                <a:solidFill>
                  <a:schemeClr val="dk1"/>
                </a:solidFill>
              </a:rPr>
              <a:t>zeigt</a:t>
            </a:r>
            <a:r>
              <a:rPr lang="en-US" sz="1200" i="1" dirty="0">
                <a:solidFill>
                  <a:schemeClr val="dk1"/>
                </a:solidFill>
              </a:rPr>
              <a:t> in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9"/>
                  </a:ext>
                </a:extLst>
              </a:rPr>
              <a:t>populationsbasierten</a:t>
            </a:r>
            <a:r>
              <a:rPr lang="en-US" sz="1200" i="1" dirty="0">
                <a:solidFill>
                  <a:schemeClr val="dk1"/>
                </a:solidFill>
              </a:rPr>
              <a:t> </a:t>
            </a:r>
            <a:r>
              <a:rPr lang="en-US" sz="1200" i="1" dirty="0" err="1">
                <a:solidFill>
                  <a:schemeClr val="dk1"/>
                </a:solidFill>
              </a:rPr>
              <a:t>Studien</a:t>
            </a:r>
            <a:r>
              <a:rPr lang="en-US" sz="1200" i="1" dirty="0">
                <a:solidFill>
                  <a:schemeClr val="dk1"/>
                </a:solidFill>
              </a:rPr>
              <a:t> die </a:t>
            </a:r>
            <a:r>
              <a:rPr lang="en-US" sz="1200" i="1" dirty="0" err="1">
                <a:solidFill>
                  <a:schemeClr val="dk1"/>
                </a:solidFill>
              </a:rPr>
              <a:t>höchste</a:t>
            </a:r>
            <a:r>
              <a:rPr lang="en-US" sz="1200" i="1" dirty="0">
                <a:solidFill>
                  <a:schemeClr val="dk1"/>
                </a:solidFill>
              </a:rPr>
              <a:t> </a:t>
            </a:r>
            <a:r>
              <a:rPr lang="en-US" sz="1200" i="1" dirty="0" err="1">
                <a:solidFill>
                  <a:schemeClr val="dk1"/>
                </a:solidFill>
              </a:rPr>
              <a:t>Wirksamkeit</a:t>
            </a:r>
            <a:r>
              <a:rPr lang="en-US" sz="1200" i="1" dirty="0">
                <a:solidFill>
                  <a:schemeClr val="dk1"/>
                </a:solidFill>
              </a:rPr>
              <a:t>?</a:t>
            </a:r>
            <a:endParaRPr dirty="0"/>
          </a:p>
        </p:txBody>
      </p:sp>
      <p:sp>
        <p:nvSpPr>
          <p:cNvPr id="3704" name="Google Shape;3704;p21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199</a:t>
            </a:fld>
            <a:endParaRPr sz="10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5" name="Google Shape;165;p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a:latin typeface="Noto Sans Symbols"/>
                <a:ea typeface="Noto Sans Symbols"/>
                <a:cs typeface="Noto Sans Symbols"/>
                <a:sym typeface="Noto Sans Symbols"/>
              </a:rPr>
              <a:t>β</a:t>
            </a:r>
            <a:r>
              <a:rPr lang="en-US" sz="1200" i="1"/>
              <a:t>-Blocker</a:t>
            </a:r>
            <a:endParaRPr/>
          </a:p>
          <a:p>
            <a:pPr marL="692150" lvl="1" indent="-347663" algn="l" rtl="0">
              <a:lnSpc>
                <a:spcPct val="80000"/>
              </a:lnSpc>
              <a:spcBef>
                <a:spcPts val="240"/>
              </a:spcBef>
              <a:spcAft>
                <a:spcPts val="0"/>
              </a:spcAft>
              <a:buSzPts val="840"/>
              <a:buChar char="●"/>
            </a:pPr>
            <a:r>
              <a:rPr lang="en-US" sz="1200">
                <a:solidFill>
                  <a:srgbClr val="0000FF"/>
                </a:solidFill>
              </a:rPr>
              <a:t>Timolol</a:t>
            </a:r>
            <a:endParaRPr/>
          </a:p>
          <a:p>
            <a:pPr marL="692150" lvl="1" indent="-347663" algn="l" rtl="0">
              <a:lnSpc>
                <a:spcPct val="80000"/>
              </a:lnSpc>
              <a:spcBef>
                <a:spcPts val="240"/>
              </a:spcBef>
              <a:spcAft>
                <a:spcPts val="0"/>
              </a:spcAft>
              <a:buSzPts val="840"/>
              <a:buChar char="●"/>
            </a:pPr>
            <a:r>
              <a:rPr lang="en-US" sz="1200">
                <a:solidFill>
                  <a:srgbClr val="0000FF"/>
                </a:solidFill>
              </a:rPr>
              <a:t>Betaxolol</a:t>
            </a:r>
            <a:endParaRPr/>
          </a:p>
          <a:p>
            <a:pPr marL="692150" lvl="1" indent="-347663" algn="l" rtl="0">
              <a:lnSpc>
                <a:spcPct val="80000"/>
              </a:lnSpc>
              <a:spcBef>
                <a:spcPts val="240"/>
              </a:spcBef>
              <a:spcAft>
                <a:spcPts val="0"/>
              </a:spcAft>
              <a:buSzPts val="840"/>
              <a:buChar char="●"/>
            </a:pPr>
            <a:r>
              <a:rPr lang="en-US" sz="1200">
                <a:solidFill>
                  <a:srgbClr val="0000FF"/>
                </a:solidFill>
              </a:rPr>
              <a:t>Carteolol</a:t>
            </a:r>
            <a:endParaRPr/>
          </a:p>
        </p:txBody>
      </p:sp>
      <p:sp>
        <p:nvSpPr>
          <p:cNvPr id="166" name="Google Shape;166;p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dirty="0" err="1">
                <a:solidFill>
                  <a:schemeClr val="dk1"/>
                </a:solidFill>
                <a:latin typeface="Arial"/>
                <a:ea typeface="Arial"/>
                <a:cs typeface="Arial"/>
                <a:sym typeface="Arial"/>
              </a:rPr>
              <a:t>Augendrucksenke</a:t>
            </a:r>
            <a:r>
              <a:rPr lang="en-US" sz="1200" b="0" i="1" u="none" strike="noStrike" cap="none" dirty="0">
                <a:solidFill>
                  <a:schemeClr val="dk1"/>
                </a:solidFill>
                <a:latin typeface="Arial"/>
                <a:ea typeface="Arial"/>
                <a:cs typeface="Arial"/>
                <a:sym typeface="Arial"/>
              </a:rPr>
              <a:t> Mittel: </a:t>
            </a:r>
            <a:r>
              <a:rPr lang="en-US" sz="1200" b="0" i="1" u="none" strike="noStrike" cap="none" dirty="0" err="1">
                <a:solidFill>
                  <a:schemeClr val="dk1"/>
                </a:solidFill>
                <a:latin typeface="Arial"/>
                <a:ea typeface="Arial"/>
                <a:cs typeface="Arial"/>
                <a:sym typeface="Arial"/>
              </a:rPr>
              <a:t>Nennen</a:t>
            </a:r>
            <a:r>
              <a:rPr lang="en-US" sz="1200" b="0" i="1" u="none" strike="noStrike" cap="none" dirty="0">
                <a:solidFill>
                  <a:schemeClr val="dk1"/>
                </a:solidFill>
                <a:latin typeface="Arial"/>
                <a:ea typeface="Arial"/>
                <a:cs typeface="Arial"/>
                <a:sym typeface="Arial"/>
              </a:rPr>
              <a:t> Sie die </a:t>
            </a:r>
            <a:r>
              <a:rPr lang="en-US" sz="1200" b="0" i="1" u="none" strike="noStrike" cap="none" dirty="0" err="1">
                <a:solidFill>
                  <a:schemeClr val="dk1"/>
                </a:solidFill>
                <a:latin typeface="Arial"/>
                <a:ea typeface="Arial"/>
                <a:cs typeface="Arial"/>
                <a:sym typeface="Arial"/>
              </a:rPr>
              <a:t>gängigen</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Wirkstoffe</a:t>
            </a:r>
            <a:endParaRPr dirty="0"/>
          </a:p>
        </p:txBody>
      </p:sp>
      <p:sp>
        <p:nvSpPr>
          <p:cNvPr id="167" name="Google Shape;167;p2"/>
          <p:cNvSpPr/>
          <p:nvPr/>
        </p:nvSpPr>
        <p:spPr>
          <a:xfrm>
            <a:off x="533400" y="2133600"/>
            <a:ext cx="533400" cy="4343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68" name="Google Shape;168;p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75" name="Google Shape;375;p20"/>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Nicht-</a:t>
            </a:r>
            <a:r>
              <a:rPr lang="en-US" sz="1200" i="1" dirty="0" err="1"/>
              <a:t>selektiver</a:t>
            </a:r>
            <a:r>
              <a:rPr lang="en-US" sz="1200" i="1" dirty="0"/>
              <a:t> </a:t>
            </a:r>
            <a:r>
              <a:rPr lang="en-US" sz="1200" i="1" dirty="0">
                <a:latin typeface="Noto Sans Symbols"/>
                <a:ea typeface="Noto Sans Symbols"/>
                <a:cs typeface="Noto Sans Symbols"/>
                <a:sym typeface="Noto Sans Symbols"/>
              </a:rPr>
              <a:t>α/β</a:t>
            </a:r>
            <a:r>
              <a:rPr lang="en-US" sz="1200" i="1" dirty="0"/>
              <a:t>-Agonist</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p:txBody>
      </p:sp>
      <p:sp>
        <p:nvSpPr>
          <p:cNvPr id="376" name="Google Shape;376;p20"/>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77" name="Google Shape;377;p2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a:t>
            </a:fld>
            <a:endParaRPr sz="1000">
              <a:solidFill>
                <a:schemeClr val="dk1"/>
              </a:solidFill>
              <a:latin typeface="Arial"/>
              <a:ea typeface="Arial"/>
              <a:cs typeface="Arial"/>
              <a:sym typeface="Arial"/>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Shape 3708"/>
        <p:cNvGrpSpPr/>
        <p:nvPr/>
      </p:nvGrpSpPr>
      <p:grpSpPr>
        <a:xfrm>
          <a:off x="0" y="0"/>
          <a:ext cx="0" cy="0"/>
          <a:chOff x="0" y="0"/>
          <a:chExt cx="0" cy="0"/>
        </a:xfrm>
      </p:grpSpPr>
      <p:sp>
        <p:nvSpPr>
          <p:cNvPr id="3709" name="Google Shape;3709;p21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10" name="Google Shape;3710;p21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711" name="Google Shape;3711;p21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12" name="Google Shape;3712;p21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13" name="Google Shape;3713;p217"/>
          <p:cNvSpPr txBox="1"/>
          <p:nvPr/>
        </p:nvSpPr>
        <p:spPr>
          <a:xfrm>
            <a:off x="3810000" y="1600200"/>
            <a:ext cx="5173800" cy="5244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Welches Prostaglandinanalogon zeigt in populationsbasierten Studien die höchste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0"/>
                  </a:ext>
                </a:extLst>
              </a:rPr>
              <a:t>Wirksamkeit</a:t>
            </a:r>
            <a:r>
              <a:rPr lang="en-US" sz="1200" i="1">
                <a:solidFill>
                  <a:schemeClr val="dk1"/>
                </a:solidFill>
              </a:rPr>
              <a:t>?</a:t>
            </a:r>
            <a:endParaRPr/>
          </a:p>
          <a:p>
            <a:pPr marL="0" marR="0" lvl="0" indent="0" algn="l" rtl="0">
              <a:lnSpc>
                <a:spcPct val="90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weisen alle eine sehr ähnliche Wirksamkeit auf.</a:t>
            </a:r>
            <a:endParaRPr/>
          </a:p>
        </p:txBody>
      </p:sp>
      <p:sp>
        <p:nvSpPr>
          <p:cNvPr id="3714" name="Google Shape;3714;p21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200</a:t>
            </a:fld>
            <a:endParaRPr sz="1000">
              <a:solidFill>
                <a:schemeClr val="dk1"/>
              </a:solidFill>
              <a:latin typeface="Arial"/>
              <a:ea typeface="Arial"/>
              <a:cs typeface="Arial"/>
              <a:sym typeface="Arial"/>
            </a:endParaRP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Shape 3718"/>
        <p:cNvGrpSpPr/>
        <p:nvPr/>
      </p:nvGrpSpPr>
      <p:grpSpPr>
        <a:xfrm>
          <a:off x="0" y="0"/>
          <a:ext cx="0" cy="0"/>
          <a:chOff x="0" y="0"/>
          <a:chExt cx="0" cy="0"/>
        </a:xfrm>
      </p:grpSpPr>
      <p:sp>
        <p:nvSpPr>
          <p:cNvPr id="3719" name="Google Shape;3719;p218"/>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20" name="Google Shape;3720;p21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721" name="Google Shape;3721;p21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22" name="Google Shape;3722;p21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
        <p:nvSpPr>
          <p:cNvPr id="3723" name="Google Shape;3723;p218"/>
          <p:cNvSpPr txBox="1"/>
          <p:nvPr/>
        </p:nvSpPr>
        <p:spPr>
          <a:xfrm>
            <a:off x="3810000" y="1600200"/>
            <a:ext cx="5173800" cy="11061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Welches Prostaglandinanalogon zeigt in populationsbasierten Studien die höchste Wirksamkeit?</a:t>
            </a:r>
            <a:endParaRPr>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a:solidFill>
                  <a:srgbClr val="0000FF"/>
                </a:solidFill>
              </a:rPr>
              <a:t>Sie weisen alle eine sehr ähnliche Wirksamkeit auf.</a:t>
            </a:r>
            <a:endParaRPr sz="1200" i="1">
              <a:solidFill>
                <a:schemeClr val="dk1"/>
              </a:solidFill>
            </a:endParaRPr>
          </a:p>
          <a:p>
            <a:pPr marL="0" marR="0" lvl="0" indent="0" algn="l" rtl="0">
              <a:lnSpc>
                <a:spcPct val="90000"/>
              </a:lnSpc>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Welches Prostaglandinanalogon ist in populationsbasierten Studien am besten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1"/>
                  </a:ext>
                </a:extLst>
              </a:rPr>
              <a:t>verträglich</a:t>
            </a:r>
            <a:r>
              <a:rPr lang="en-US" sz="1200" i="1">
                <a:solidFill>
                  <a:schemeClr val="dk1"/>
                </a:solidFill>
              </a:rPr>
              <a:t>?</a:t>
            </a:r>
            <a:endParaRPr/>
          </a:p>
        </p:txBody>
      </p:sp>
      <p:sp>
        <p:nvSpPr>
          <p:cNvPr id="3724" name="Google Shape;3724;p21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201</a:t>
            </a:fld>
            <a:endParaRPr sz="1000">
              <a:solidFill>
                <a:schemeClr val="dk1"/>
              </a:solidFill>
              <a:latin typeface="Arial"/>
              <a:ea typeface="Arial"/>
              <a:cs typeface="Arial"/>
              <a:sym typeface="Arial"/>
            </a:endParaRP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Shape 3728"/>
        <p:cNvGrpSpPr/>
        <p:nvPr/>
      </p:nvGrpSpPr>
      <p:grpSpPr>
        <a:xfrm>
          <a:off x="0" y="0"/>
          <a:ext cx="0" cy="0"/>
          <a:chOff x="0" y="0"/>
          <a:chExt cx="0" cy="0"/>
        </a:xfrm>
      </p:grpSpPr>
      <p:sp>
        <p:nvSpPr>
          <p:cNvPr id="3729" name="Google Shape;3729;p219"/>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30" name="Google Shape;3730;p21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731" name="Google Shape;3731;p21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32" name="Google Shape;3732;p21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33" name="Google Shape;3733;p219"/>
          <p:cNvSpPr txBox="1"/>
          <p:nvPr/>
        </p:nvSpPr>
        <p:spPr>
          <a:xfrm>
            <a:off x="3810000" y="1600200"/>
            <a:ext cx="5173800" cy="12723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Welches Prostaglandinanalogon zeigt in populationsbasierten Studien die höchste Wirksamkeit?</a:t>
            </a:r>
            <a:endParaRPr>
              <a:solidFill>
                <a:schemeClr val="dk1"/>
              </a:solidFill>
            </a:endParaRPr>
          </a:p>
          <a:p>
            <a:pPr marL="0" lvl="0" indent="0" algn="l" rtl="0">
              <a:lnSpc>
                <a:spcPct val="90000"/>
              </a:lnSpc>
              <a:spcBef>
                <a:spcPts val="0"/>
              </a:spcBef>
              <a:spcAft>
                <a:spcPts val="0"/>
              </a:spcAft>
              <a:buClr>
                <a:srgbClr val="0000FF"/>
              </a:buClr>
              <a:buSzPts val="1200"/>
              <a:buFont typeface="Noto Sans Symbols"/>
              <a:buNone/>
            </a:pPr>
            <a:r>
              <a:rPr lang="en-US" sz="1200">
                <a:solidFill>
                  <a:srgbClr val="0000FF"/>
                </a:solidFill>
              </a:rPr>
              <a:t>Sie weisen alle eine sehr ähnliche Wirksamkeit auf.</a:t>
            </a:r>
            <a:endParaRPr sz="1200" i="1">
              <a:solidFill>
                <a:schemeClr val="dk1"/>
              </a:solidFill>
            </a:endParaRPr>
          </a:p>
          <a:p>
            <a:pPr marL="0" lvl="0" indent="0" algn="l" rtl="0">
              <a:lnSpc>
                <a:spcPct val="90000"/>
              </a:lnSpc>
              <a:spcBef>
                <a:spcPts val="0"/>
              </a:spcBef>
              <a:spcAft>
                <a:spcPts val="0"/>
              </a:spcAft>
              <a:buClr>
                <a:schemeClr val="dk1"/>
              </a:buClr>
              <a:buSzPts val="1800"/>
              <a:buFont typeface="Noto Sans Symbols"/>
              <a:buNone/>
            </a:pPr>
            <a:endParaRPr sz="1800" i="1">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Welches Prostaglandinanalogon ist in populationsbasierten Studien am besten verträglich?</a:t>
            </a:r>
            <a:endParaRPr sz="1200" i="1">
              <a:solidFill>
                <a:schemeClr val="dk1"/>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weisen alle eine sehr ähnliche Verträglichkeit auf.</a:t>
            </a:r>
            <a:endParaRPr/>
          </a:p>
        </p:txBody>
      </p:sp>
      <p:sp>
        <p:nvSpPr>
          <p:cNvPr id="3734" name="Google Shape;3734;p21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202</a:t>
            </a:fld>
            <a:endParaRPr sz="1000">
              <a:solidFill>
                <a:schemeClr val="dk1"/>
              </a:solidFill>
              <a:latin typeface="Arial"/>
              <a:ea typeface="Arial"/>
              <a:cs typeface="Arial"/>
              <a:sym typeface="Arial"/>
            </a:endParaRP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Shape 3738"/>
        <p:cNvGrpSpPr/>
        <p:nvPr/>
      </p:nvGrpSpPr>
      <p:grpSpPr>
        <a:xfrm>
          <a:off x="0" y="0"/>
          <a:ext cx="0" cy="0"/>
          <a:chOff x="0" y="0"/>
          <a:chExt cx="0" cy="0"/>
        </a:xfrm>
      </p:grpSpPr>
      <p:sp>
        <p:nvSpPr>
          <p:cNvPr id="3739" name="Google Shape;3739;p22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40" name="Google Shape;3740;p22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741" name="Google Shape;3741;p22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42" name="Google Shape;3742;p22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43" name="Google Shape;3743;p22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203</a:t>
            </a:fld>
            <a:endParaRPr sz="1000">
              <a:solidFill>
                <a:schemeClr val="dk1"/>
              </a:solidFill>
              <a:latin typeface="Arial"/>
              <a:ea typeface="Arial"/>
              <a:cs typeface="Arial"/>
              <a:sym typeface="Arial"/>
            </a:endParaRPr>
          </a:p>
        </p:txBody>
      </p:sp>
      <p:sp>
        <p:nvSpPr>
          <p:cNvPr id="3744" name="Google Shape;3744;p220"/>
          <p:cNvSpPr txBox="1"/>
          <p:nvPr/>
        </p:nvSpPr>
        <p:spPr>
          <a:xfrm>
            <a:off x="533400" y="3553929"/>
            <a:ext cx="8077200" cy="11340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Heißt das, dass alle therapeutisch gleichwertig sind?</a:t>
            </a:r>
            <a:endParaRPr sz="1600" i="1">
              <a:solidFill>
                <a:srgbClr val="FFC000"/>
              </a:solidFill>
              <a:latin typeface="Arial"/>
              <a:ea typeface="Arial"/>
              <a:cs typeface="Arial"/>
              <a:sym typeface="Arial"/>
            </a:endParaRPr>
          </a:p>
          <a:p>
            <a:pPr marL="0" marR="0" lvl="0" indent="0" algn="l" rtl="0">
              <a:spcBef>
                <a:spcPts val="0"/>
              </a:spcBef>
              <a:spcAft>
                <a:spcPts val="0"/>
              </a:spcAft>
              <a:buClr>
                <a:srgbClr val="FFC000"/>
              </a:buClr>
              <a:buSzPts val="1200"/>
              <a:buFont typeface="Noto Sans Symbols"/>
              <a:buNone/>
            </a:pPr>
            <a:r>
              <a:rPr lang="en-US" sz="1200">
                <a:solidFill>
                  <a:srgbClr val="FFC000"/>
                </a:solidFill>
                <a:latin typeface="Arial"/>
                <a:ea typeface="Arial"/>
                <a:cs typeface="Arial"/>
                <a:sym typeface="Arial"/>
              </a:rPr>
              <a:t>Nein! Die Tatsache, dass </a:t>
            </a:r>
            <a:r>
              <a:rPr lang="en-US" sz="1200" i="1">
                <a:solidFill>
                  <a:srgbClr val="FFC000"/>
                </a:solidFill>
                <a:latin typeface="Arial"/>
                <a:ea typeface="Arial"/>
                <a:cs typeface="Arial"/>
                <a:sym typeface="Arial"/>
              </a:rPr>
              <a:t>aggregierte </a:t>
            </a:r>
            <a:r>
              <a:rPr lang="en-US" sz="1200">
                <a:solidFill>
                  <a:srgbClr val="FFC000"/>
                </a:solidFill>
                <a:latin typeface="Arial"/>
                <a:ea typeface="Arial"/>
                <a:cs typeface="Arial"/>
                <a:sym typeface="Arial"/>
              </a:rPr>
              <a:t>Daten keine Unterschiede in der Wirksamkeit/Verträglichkeit erkennen lassen, bedeutet nicht, dass solche Unterschiede </a:t>
            </a:r>
            <a:r>
              <a:rPr lang="en-US" sz="1200" i="1">
                <a:solidFill>
                  <a:srgbClr val="FFC000"/>
                </a:solidFill>
                <a:latin typeface="Arial"/>
                <a:ea typeface="Arial"/>
                <a:cs typeface="Arial"/>
                <a:sym typeface="Arial"/>
              </a:rPr>
              <a:t>bei einzelnen Patienten </a:t>
            </a:r>
            <a:r>
              <a:rPr lang="en-US" sz="1200">
                <a:solidFill>
                  <a:srgbClr val="FFC000"/>
                </a:solidFill>
                <a:latin typeface="Arial"/>
                <a:ea typeface="Arial"/>
                <a:cs typeface="Arial"/>
                <a:sym typeface="Arial"/>
              </a:rPr>
              <a:t>nicht bestehen. Wenn Sie also einen Patienten haben, der entweder nicht auf ein PGA anspricht oder dieses nicht verträgt, sollten Sie diese Wirkstoffklasse nicht gänzlich aufgeben, sondern vielmehr einen Wechsel zu einem anderen PGA in Betracht ziehen. Als allgemeine Regel gilt, dass mindestens zwei PGAs ausprobiert werden sollten, bevor Sie diese Wirkstoffklasse aufgeben.</a:t>
            </a:r>
            <a:endParaRPr/>
          </a:p>
        </p:txBody>
      </p:sp>
      <p:sp>
        <p:nvSpPr>
          <p:cNvPr id="3745" name="Google Shape;3745;p220"/>
          <p:cNvSpPr txBox="1"/>
          <p:nvPr/>
        </p:nvSpPr>
        <p:spPr>
          <a:xfrm>
            <a:off x="3810000" y="1600200"/>
            <a:ext cx="5173800" cy="12723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Welches Prostaglandinanalogon zeigt in populationsbasierten Studien die höchste Wirksamkeit?</a:t>
            </a:r>
            <a:endParaRPr>
              <a:solidFill>
                <a:srgbClr val="BFBFBF"/>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b="1" i="1" u="sng">
                <a:solidFill>
                  <a:srgbClr val="0000FF"/>
                </a:solidFill>
                <a:latin typeface="Arial"/>
                <a:ea typeface="Arial"/>
                <a:cs typeface="Arial"/>
                <a:sym typeface="Arial"/>
              </a:rPr>
              <a:t>Sie weisen alle eine sehr ähnliche Wirksamkeit auf.</a:t>
            </a:r>
            <a:endParaRPr/>
          </a:p>
          <a:p>
            <a:pPr marL="0" marR="0" lvl="0" indent="0" algn="l" rtl="0">
              <a:lnSpc>
                <a:spcPct val="90000"/>
              </a:lnSpc>
              <a:spcBef>
                <a:spcPts val="0"/>
              </a:spcBef>
              <a:spcAft>
                <a:spcPts val="0"/>
              </a:spcAft>
              <a:buClr>
                <a:schemeClr val="dk1"/>
              </a:buClr>
              <a:buSzPts val="1800"/>
              <a:buFont typeface="Noto Sans Symbols"/>
              <a:buNone/>
            </a:pPr>
            <a:endParaRPr sz="1800" i="1">
              <a:solidFill>
                <a:srgbClr val="BFBFBF"/>
              </a:solidFill>
              <a:latin typeface="Arial"/>
              <a:ea typeface="Arial"/>
              <a:cs typeface="Arial"/>
              <a:sym typeface="Aria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Welches Prostaglandinanalogon ist in populationsbasierten Studien am besten verträglich?</a:t>
            </a:r>
            <a:endParaRPr>
              <a:solidFill>
                <a:srgbClr val="BFBFBF"/>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b="1" i="1" u="sng">
                <a:solidFill>
                  <a:srgbClr val="0000FF"/>
                </a:solidFill>
                <a:latin typeface="Arial"/>
                <a:ea typeface="Arial"/>
                <a:cs typeface="Arial"/>
                <a:sym typeface="Arial"/>
              </a:rPr>
              <a:t>Sie weisen alle eine sehr ähnliche Verträglichkeit auf.</a:t>
            </a:r>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Shape 3749"/>
        <p:cNvGrpSpPr/>
        <p:nvPr/>
      </p:nvGrpSpPr>
      <p:grpSpPr>
        <a:xfrm>
          <a:off x="0" y="0"/>
          <a:ext cx="0" cy="0"/>
          <a:chOff x="0" y="0"/>
          <a:chExt cx="0" cy="0"/>
        </a:xfrm>
      </p:grpSpPr>
      <p:sp>
        <p:nvSpPr>
          <p:cNvPr id="3750" name="Google Shape;3750;p22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51" name="Google Shape;3751;p22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752" name="Google Shape;3752;p22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53" name="Google Shape;3753;p22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54" name="Google Shape;3754;p22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204</a:t>
            </a:fld>
            <a:endParaRPr sz="1000">
              <a:solidFill>
                <a:schemeClr val="dk1"/>
              </a:solidFill>
              <a:latin typeface="Arial"/>
              <a:ea typeface="Arial"/>
              <a:cs typeface="Arial"/>
              <a:sym typeface="Arial"/>
            </a:endParaRPr>
          </a:p>
        </p:txBody>
      </p:sp>
      <p:sp>
        <p:nvSpPr>
          <p:cNvPr id="3755" name="Google Shape;3755;p221"/>
          <p:cNvSpPr txBox="1"/>
          <p:nvPr/>
        </p:nvSpPr>
        <p:spPr>
          <a:xfrm>
            <a:off x="533400" y="3553929"/>
            <a:ext cx="8077200" cy="11340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Heißt das, dass alle therapeutisch gleichwertig sind?</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Nein! Nur weil aggregierte Studiendaten keine Unterschiede in Wirksamkeit oder Verträglichkeit nachweisen, heißt das nicht, dass es bei einzelnen Patienten keine Unterschiede gibt.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2"/>
                  </a:ext>
                </a:extLst>
              </a:rPr>
              <a:t>Spricht</a:t>
            </a:r>
            <a:r>
              <a:rPr lang="en-US" sz="1200">
                <a:solidFill>
                  <a:srgbClr val="0000FF"/>
                </a:solidFill>
              </a:rPr>
              <a:t> ein Patient auf ein Prostaglandinanalogon nicht an oder verträgt er es nicht, sollte nicht die gesamte Wirkstoffklasse ausgeschlossen werden. Stattdessen empfiehlt sich ein Wechsel auf ein anderes Prostaglandinanalogon.</a:t>
            </a:r>
            <a:r>
              <a:rPr lang="en-US" sz="1200" u="sng">
                <a:solidFill>
                  <a:srgbClr val="FFC000"/>
                </a:solidFill>
                <a:latin typeface="Arial"/>
                <a:ea typeface="Arial"/>
                <a:cs typeface="Arial"/>
                <a:sym typeface="Arial"/>
              </a:rPr>
              <a:t>ls allgemeine Regel gilt, dass mindestens zwei PGAs ausprobiert werden sollten, bevor Sie diese Wirkstoffklasse aufgeben.</a:t>
            </a:r>
            <a:endParaRPr/>
          </a:p>
        </p:txBody>
      </p:sp>
      <p:sp>
        <p:nvSpPr>
          <p:cNvPr id="3756" name="Google Shape;3756;p221"/>
          <p:cNvSpPr txBox="1"/>
          <p:nvPr/>
        </p:nvSpPr>
        <p:spPr>
          <a:xfrm>
            <a:off x="3810000" y="1600200"/>
            <a:ext cx="5173800" cy="12723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Welches Prostaglandinanalogon zeigt in populationsbasierten Studien die höchste Wirksamkeit?</a:t>
            </a:r>
            <a:endParaRPr>
              <a:solidFill>
                <a:srgbClr val="BFBFBF"/>
              </a:solidFill>
            </a:endParaRPr>
          </a:p>
          <a:p>
            <a:pPr marL="0" lvl="0" indent="0" algn="l" rtl="0">
              <a:lnSpc>
                <a:spcPct val="90000"/>
              </a:lnSpc>
              <a:spcBef>
                <a:spcPts val="0"/>
              </a:spcBef>
              <a:spcAft>
                <a:spcPts val="0"/>
              </a:spcAft>
              <a:buClr>
                <a:srgbClr val="0000FF"/>
              </a:buClr>
              <a:buSzPts val="1200"/>
              <a:buFont typeface="Noto Sans Symbols"/>
              <a:buNone/>
            </a:pPr>
            <a:r>
              <a:rPr lang="en-US" sz="1200" b="1" i="1" u="sng">
                <a:solidFill>
                  <a:srgbClr val="0000FF"/>
                </a:solidFill>
              </a:rPr>
              <a:t>Sie weisen alle eine sehr ähnliche Wirksamkeit auf.</a:t>
            </a:r>
            <a:endParaRPr>
              <a:solidFill>
                <a:schemeClr val="dk1"/>
              </a:solidFill>
            </a:endParaRPr>
          </a:p>
          <a:p>
            <a:pPr marL="0" lvl="0" indent="0" algn="l" rtl="0">
              <a:lnSpc>
                <a:spcPct val="90000"/>
              </a:lnSpc>
              <a:spcBef>
                <a:spcPts val="0"/>
              </a:spcBef>
              <a:spcAft>
                <a:spcPts val="0"/>
              </a:spcAft>
              <a:buClr>
                <a:schemeClr val="dk1"/>
              </a:buClr>
              <a:buSzPts val="1800"/>
              <a:buFont typeface="Noto Sans Symbols"/>
              <a:buNone/>
            </a:pPr>
            <a:endParaRPr sz="1800" i="1">
              <a:solidFill>
                <a:srgbClr val="BFBFBF"/>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Welches Prostaglandinanalogon ist in populationsbasierten Studien am besten verträglich?</a:t>
            </a:r>
            <a:endParaRPr>
              <a:solidFill>
                <a:srgbClr val="BFBFBF"/>
              </a:solidFill>
            </a:endParaRPr>
          </a:p>
          <a:p>
            <a:pPr marL="0" lvl="0" indent="0" algn="l" rtl="0">
              <a:lnSpc>
                <a:spcPct val="90000"/>
              </a:lnSpc>
              <a:spcBef>
                <a:spcPts val="0"/>
              </a:spcBef>
              <a:spcAft>
                <a:spcPts val="0"/>
              </a:spcAft>
              <a:buClr>
                <a:srgbClr val="0000FF"/>
              </a:buClr>
              <a:buSzPts val="1200"/>
              <a:buFont typeface="Noto Sans Symbols"/>
              <a:buNone/>
            </a:pPr>
            <a:r>
              <a:rPr lang="en-US" sz="1200" b="1" i="1" u="sng">
                <a:solidFill>
                  <a:srgbClr val="0000FF"/>
                </a:solidFill>
              </a:rPr>
              <a:t>Sie weisen alle eine sehr ähnliche Verträglichkeit auf.</a:t>
            </a:r>
            <a:endParaRPr sz="1200" i="1">
              <a:solidFill>
                <a:srgbClr val="BFBFBF"/>
              </a:solidFill>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Shape 3760"/>
        <p:cNvGrpSpPr/>
        <p:nvPr/>
      </p:nvGrpSpPr>
      <p:grpSpPr>
        <a:xfrm>
          <a:off x="0" y="0"/>
          <a:ext cx="0" cy="0"/>
          <a:chOff x="0" y="0"/>
          <a:chExt cx="0" cy="0"/>
        </a:xfrm>
      </p:grpSpPr>
      <p:sp>
        <p:nvSpPr>
          <p:cNvPr id="3761" name="Google Shape;3761;p22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62" name="Google Shape;3762;p22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763" name="Google Shape;3763;p22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64" name="Google Shape;3764;p22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65" name="Google Shape;3765;p22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205</a:t>
            </a:fld>
            <a:endParaRPr sz="1000">
              <a:solidFill>
                <a:schemeClr val="dk1"/>
              </a:solidFill>
              <a:latin typeface="Arial"/>
              <a:ea typeface="Arial"/>
              <a:cs typeface="Arial"/>
              <a:sym typeface="Arial"/>
            </a:endParaRPr>
          </a:p>
        </p:txBody>
      </p:sp>
      <p:sp>
        <p:nvSpPr>
          <p:cNvPr id="3766" name="Google Shape;3766;p222"/>
          <p:cNvSpPr txBox="1"/>
          <p:nvPr/>
        </p:nvSpPr>
        <p:spPr>
          <a:xfrm>
            <a:off x="533400" y="3553929"/>
            <a:ext cx="8077200" cy="1318500"/>
          </a:xfrm>
          <a:prstGeom prst="rect">
            <a:avLst/>
          </a:prstGeom>
          <a:solidFill>
            <a:srgbClr val="FFC00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Heißt das, dass alle therapeutisch gleichwertig sind?</a:t>
            </a:r>
            <a:endParaRPr>
              <a:solidFill>
                <a:schemeClr val="dk1"/>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Nein! Nur weil aggregierte Studiendaten keine Unterschiede in Wirksamkeit oder Verträglichkeit nachweisen, heißt das nicht, dass es bei einzelnen Patienten keine Unterschiede gibt.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3"/>
                  </a:ext>
                </a:extLst>
              </a:rPr>
              <a:t>Spricht</a:t>
            </a:r>
            <a:r>
              <a:rPr lang="en-US" sz="1200">
                <a:solidFill>
                  <a:srgbClr val="0000FF"/>
                </a:solidFill>
              </a:rPr>
              <a:t> ein Patient auf ein Prostaglandinanalogon nicht an oder verträgt er es nicht, sollte nicht die gesamte Wirkstoffklasse ausgeschlossen werden. Stattdessen empfiehlt sich ein Wechsel auf ein anderes Prostaglandinanalogon.</a:t>
            </a:r>
            <a:r>
              <a:rPr lang="en-US" sz="1200">
                <a:solidFill>
                  <a:srgbClr val="0000FF"/>
                </a:solidFill>
                <a:latin typeface="Arial"/>
                <a:ea typeface="Arial"/>
                <a:cs typeface="Arial"/>
                <a:sym typeface="Arial"/>
              </a:rPr>
              <a:t> </a:t>
            </a:r>
            <a:r>
              <a:rPr lang="en-US" sz="1200" u="sng">
                <a:solidFill>
                  <a:schemeClr val="dk1"/>
                </a:solidFill>
              </a:rPr>
              <a:t>Grundsätzlich sollten mindestens zwei verschiedene Prostaglandinanaloga getestet werden, bevor man die gesamte Wirkstoffklasse als unwirksam oder unverträglich einstuft.</a:t>
            </a:r>
            <a:endParaRPr/>
          </a:p>
        </p:txBody>
      </p:sp>
      <p:sp>
        <p:nvSpPr>
          <p:cNvPr id="3767" name="Google Shape;3767;p222"/>
          <p:cNvSpPr txBox="1"/>
          <p:nvPr/>
        </p:nvSpPr>
        <p:spPr>
          <a:xfrm>
            <a:off x="3810000" y="1600200"/>
            <a:ext cx="5173800" cy="12723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Welches Prostaglandinanalogon zeigt in populationsbasierten Studien die höchste Wirksamkeit?</a:t>
            </a:r>
            <a:endParaRPr>
              <a:solidFill>
                <a:srgbClr val="BFBFBF"/>
              </a:solidFill>
            </a:endParaRPr>
          </a:p>
          <a:p>
            <a:pPr marL="0" lvl="0" indent="0" algn="l" rtl="0">
              <a:lnSpc>
                <a:spcPct val="90000"/>
              </a:lnSpc>
              <a:spcBef>
                <a:spcPts val="0"/>
              </a:spcBef>
              <a:spcAft>
                <a:spcPts val="0"/>
              </a:spcAft>
              <a:buClr>
                <a:srgbClr val="0000FF"/>
              </a:buClr>
              <a:buSzPts val="1200"/>
              <a:buFont typeface="Noto Sans Symbols"/>
              <a:buNone/>
            </a:pPr>
            <a:r>
              <a:rPr lang="en-US" sz="1200" b="1" i="1" u="sng">
                <a:solidFill>
                  <a:srgbClr val="0000FF"/>
                </a:solidFill>
              </a:rPr>
              <a:t>Sie weisen alle eine sehr ähnliche Wirksamkeit auf.</a:t>
            </a:r>
            <a:endParaRPr>
              <a:solidFill>
                <a:schemeClr val="dk1"/>
              </a:solidFill>
            </a:endParaRPr>
          </a:p>
          <a:p>
            <a:pPr marL="0" lvl="0" indent="0" algn="l" rtl="0">
              <a:lnSpc>
                <a:spcPct val="90000"/>
              </a:lnSpc>
              <a:spcBef>
                <a:spcPts val="0"/>
              </a:spcBef>
              <a:spcAft>
                <a:spcPts val="0"/>
              </a:spcAft>
              <a:buClr>
                <a:schemeClr val="dk1"/>
              </a:buClr>
              <a:buSzPts val="1800"/>
              <a:buFont typeface="Noto Sans Symbols"/>
              <a:buNone/>
            </a:pPr>
            <a:endParaRPr sz="1800" i="1">
              <a:solidFill>
                <a:srgbClr val="BFBFBF"/>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Welches Prostaglandinanalogon ist in populationsbasierten Studien am besten verträglich?</a:t>
            </a:r>
            <a:endParaRPr>
              <a:solidFill>
                <a:srgbClr val="BFBFBF"/>
              </a:solidFill>
            </a:endParaRPr>
          </a:p>
          <a:p>
            <a:pPr marL="0" marR="0" lvl="0" indent="0" algn="l" rtl="0">
              <a:lnSpc>
                <a:spcPct val="90000"/>
              </a:lnSpc>
              <a:spcBef>
                <a:spcPts val="0"/>
              </a:spcBef>
              <a:spcAft>
                <a:spcPts val="0"/>
              </a:spcAft>
              <a:buClr>
                <a:srgbClr val="0000FF"/>
              </a:buClr>
              <a:buSzPts val="1200"/>
              <a:buFont typeface="Noto Sans Symbols"/>
              <a:buNone/>
            </a:pPr>
            <a:r>
              <a:rPr lang="en-US" sz="1200" b="1" i="1" u="sng">
                <a:solidFill>
                  <a:srgbClr val="0000FF"/>
                </a:solidFill>
              </a:rPr>
              <a:t>Sie weisen alle eine sehr ähnliche Verträglichkeit auf.</a:t>
            </a:r>
            <a:endParaRP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Shape 3771"/>
        <p:cNvGrpSpPr/>
        <p:nvPr/>
      </p:nvGrpSpPr>
      <p:grpSpPr>
        <a:xfrm>
          <a:off x="0" y="0"/>
          <a:ext cx="0" cy="0"/>
          <a:chOff x="0" y="0"/>
          <a:chExt cx="0" cy="0"/>
        </a:xfrm>
      </p:grpSpPr>
      <p:sp>
        <p:nvSpPr>
          <p:cNvPr id="3772" name="Google Shape;3772;p22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73" name="Google Shape;3773;p22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774" name="Google Shape;3774;p22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75" name="Google Shape;3775;p22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76" name="Google Shape;3776;p223"/>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Prostaglandin-Analoga </a:t>
            </a:r>
            <a:r>
              <a:rPr lang="en-US" sz="1200" i="1">
                <a:solidFill>
                  <a:schemeClr val="dk1"/>
                </a:solidFill>
              </a:rPr>
              <a:t>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4"/>
                  </a:ext>
                </a:extLst>
              </a:rPr>
              <a:t>assoziiert</a:t>
            </a:r>
            <a:r>
              <a:rPr lang="en-US" sz="1200" i="1">
                <a:solidFill>
                  <a:schemeClr val="dk1"/>
                </a:solidFill>
              </a:rPr>
              <a:t>.</a:t>
            </a:r>
            <a:r>
              <a:rPr lang="en-US" sz="1200" i="1">
                <a:solidFill>
                  <a:schemeClr val="dk1"/>
                </a:solidFill>
                <a:latin typeface="Arial"/>
                <a:ea typeface="Arial"/>
                <a:cs typeface="Arial"/>
                <a:sym typeface="Arial"/>
              </a:rPr>
              <a:t> Nennen Sie 5 davon:</a:t>
            </a:r>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1)</a:t>
            </a:r>
            <a:endParaRPr sz="1800" i="1">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2) </a:t>
            </a:r>
            <a:endParaRPr sz="1800" i="1">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3)</a:t>
            </a:r>
            <a:endParaRPr sz="1800" i="1">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4)</a:t>
            </a:r>
            <a:endParaRPr sz="1800" i="1">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5) </a:t>
            </a:r>
            <a:endParaRPr sz="1800" i="1">
              <a:solidFill>
                <a:srgbClr val="0000FF"/>
              </a:solidFill>
              <a:latin typeface="Arial"/>
              <a:ea typeface="Arial"/>
              <a:cs typeface="Arial"/>
              <a:sym typeface="Arial"/>
            </a:endParaRPr>
          </a:p>
        </p:txBody>
      </p:sp>
      <p:sp>
        <p:nvSpPr>
          <p:cNvPr id="3777" name="Google Shape;3777;p22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206</a:t>
            </a:fld>
            <a:endParaRPr sz="1000">
              <a:solidFill>
                <a:schemeClr val="dk1"/>
              </a:solidFill>
              <a:latin typeface="Arial"/>
              <a:ea typeface="Arial"/>
              <a:cs typeface="Arial"/>
              <a:sym typeface="Arial"/>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Shape 3781"/>
        <p:cNvGrpSpPr/>
        <p:nvPr/>
      </p:nvGrpSpPr>
      <p:grpSpPr>
        <a:xfrm>
          <a:off x="0" y="0"/>
          <a:ext cx="0" cy="0"/>
          <a:chOff x="0" y="0"/>
          <a:chExt cx="0" cy="0"/>
        </a:xfrm>
      </p:grpSpPr>
      <p:sp>
        <p:nvSpPr>
          <p:cNvPr id="3782" name="Google Shape;3782;p224"/>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83" name="Google Shape;3783;p22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784" name="Google Shape;3784;p22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85" name="Google Shape;3785;p22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86" name="Google Shape;3786;p224"/>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5"/>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1) </a:t>
            </a:r>
            <a:r>
              <a:rPr lang="en-US" sz="1200" i="1" dirty="0" err="1">
                <a:solidFill>
                  <a:srgbClr val="0000FF"/>
                </a:solidFill>
                <a:latin typeface="Arial"/>
                <a:ea typeface="Arial"/>
                <a:cs typeface="Arial"/>
                <a:sym typeface="Arial"/>
              </a:rPr>
              <a:t>Wimpernwachstum</a:t>
            </a:r>
            <a:endParaRPr dirty="0"/>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2) </a:t>
            </a:r>
            <a:r>
              <a:rPr lang="en-US" sz="1200" i="1" dirty="0" err="1">
                <a:solidFill>
                  <a:srgbClr val="0000FF"/>
                </a:solidFill>
                <a:latin typeface="Arial"/>
                <a:ea typeface="Arial"/>
                <a:cs typeface="Arial"/>
                <a:sym typeface="Arial"/>
              </a:rPr>
              <a:t>Bindehauthyperämie</a:t>
            </a:r>
            <a:endParaRPr dirty="0"/>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3) </a:t>
            </a:r>
            <a:r>
              <a:rPr lang="en-US" sz="1200" i="1" dirty="0" err="1">
                <a:solidFill>
                  <a:srgbClr val="0000FF"/>
                </a:solidFill>
              </a:rPr>
              <a:t>Zunahme</a:t>
            </a:r>
            <a:r>
              <a:rPr lang="en-US" sz="1200" i="1" dirty="0">
                <a:solidFill>
                  <a:srgbClr val="0000FF"/>
                </a:solidFill>
              </a:rPr>
              <a:t> </a:t>
            </a:r>
            <a:r>
              <a:rPr lang="en-US" sz="1200" i="1" dirty="0">
                <a:solidFill>
                  <a:srgbClr val="0000FF"/>
                </a:solidFill>
                <a:latin typeface="Arial"/>
                <a:ea typeface="Arial"/>
                <a:cs typeface="Arial"/>
                <a:sym typeface="Arial"/>
              </a:rPr>
              <a:t>der </a:t>
            </a:r>
            <a:r>
              <a:rPr lang="en-US" sz="1200" i="1" dirty="0" err="1">
                <a:solidFill>
                  <a:srgbClr val="0000FF"/>
                </a:solidFill>
                <a:latin typeface="Arial"/>
                <a:ea typeface="Arial"/>
                <a:cs typeface="Arial"/>
                <a:sym typeface="Arial"/>
              </a:rPr>
              <a:t>Irispigmentierung</a:t>
            </a:r>
            <a:endParaRPr sz="1800" i="1" dirty="0">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4) </a:t>
            </a:r>
            <a:r>
              <a:rPr lang="en-US" sz="1200" i="1" dirty="0" err="1">
                <a:solidFill>
                  <a:srgbClr val="0000FF"/>
                </a:solidFill>
                <a:latin typeface="Arial"/>
                <a:ea typeface="Arial"/>
                <a:cs typeface="Arial"/>
                <a:sym typeface="Arial"/>
              </a:rPr>
              <a:t>Zystoides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Makulaödem</a:t>
            </a:r>
            <a:r>
              <a:rPr lang="en-US" sz="1200" i="1" dirty="0">
                <a:solidFill>
                  <a:srgbClr val="0000FF"/>
                </a:solidFill>
                <a:latin typeface="Arial"/>
                <a:ea typeface="Arial"/>
                <a:cs typeface="Arial"/>
                <a:sym typeface="Arial"/>
              </a:rPr>
              <a:t> (CMÖ)</a:t>
            </a:r>
            <a:endParaRPr dirty="0"/>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5) </a:t>
            </a:r>
            <a:r>
              <a:rPr lang="en-US" sz="1200" i="1" dirty="0">
                <a:solidFill>
                  <a:srgbClr val="0000FF"/>
                </a:solidFill>
                <a:latin typeface="Arial"/>
                <a:ea typeface="Arial"/>
                <a:cs typeface="Arial"/>
                <a:sym typeface="Arial"/>
              </a:rPr>
              <a:t>P</a:t>
            </a:r>
            <a:r>
              <a:rPr lang="en-US" sz="1200" i="1" dirty="0">
                <a:solidFill>
                  <a:srgbClr val="0000FF"/>
                </a:solidFill>
              </a:rPr>
              <a:t>rostaglandin</a:t>
            </a:r>
            <a:r>
              <a:rPr lang="en-US" sz="1200" i="1" dirty="0">
                <a:solidFill>
                  <a:srgbClr val="0000FF"/>
                </a:solidFill>
                <a:latin typeface="Arial"/>
                <a:ea typeface="Arial"/>
                <a:cs typeface="Arial"/>
                <a:sym typeface="Arial"/>
              </a:rPr>
              <a:t>-</a:t>
            </a:r>
            <a:r>
              <a:rPr lang="en-US" sz="1200" i="1" dirty="0" err="1">
                <a:solidFill>
                  <a:srgbClr val="0000FF"/>
                </a:solidFill>
                <a:latin typeface="Arial"/>
                <a:ea typeface="Arial"/>
                <a:cs typeface="Arial"/>
                <a:sym typeface="Arial"/>
              </a:rPr>
              <a:t>assoziierte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Periorbitopathie</a:t>
            </a:r>
            <a:r>
              <a:rPr lang="en-US" sz="1200" i="1" dirty="0">
                <a:solidFill>
                  <a:srgbClr val="0000FF"/>
                </a:solidFill>
                <a:latin typeface="Arial"/>
                <a:ea typeface="Arial"/>
                <a:cs typeface="Arial"/>
                <a:sym typeface="Arial"/>
              </a:rPr>
              <a:t> (PAP)</a:t>
            </a:r>
            <a:endParaRPr dirty="0"/>
          </a:p>
        </p:txBody>
      </p:sp>
      <p:sp>
        <p:nvSpPr>
          <p:cNvPr id="3787" name="Google Shape;3787;p22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207</a:t>
            </a:fld>
            <a:endParaRPr sz="1000">
              <a:solidFill>
                <a:schemeClr val="dk1"/>
              </a:solidFill>
              <a:latin typeface="Arial"/>
              <a:ea typeface="Arial"/>
              <a:cs typeface="Arial"/>
              <a:sym typeface="Arial"/>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Shape 3791"/>
        <p:cNvGrpSpPr/>
        <p:nvPr/>
      </p:nvGrpSpPr>
      <p:grpSpPr>
        <a:xfrm>
          <a:off x="0" y="0"/>
          <a:ext cx="0" cy="0"/>
          <a:chOff x="0" y="0"/>
          <a:chExt cx="0" cy="0"/>
        </a:xfrm>
      </p:grpSpPr>
      <p:sp>
        <p:nvSpPr>
          <p:cNvPr id="3792" name="Google Shape;3792;p22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93" name="Google Shape;3793;p22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794" name="Google Shape;3794;p22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795" name="Google Shape;3795;p22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796" name="Google Shape;3796;p225"/>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6"/>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1) </a:t>
            </a:r>
            <a:r>
              <a:rPr lang="en-US" sz="1200" b="1" i="1" dirty="0" err="1">
                <a:solidFill>
                  <a:srgbClr val="0000FF"/>
                </a:solidFill>
                <a:latin typeface="Arial"/>
                <a:ea typeface="Arial"/>
                <a:cs typeface="Arial"/>
                <a:sym typeface="Arial"/>
              </a:rPr>
              <a:t>Wimpernwachstum</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2) </a:t>
            </a:r>
            <a:r>
              <a:rPr lang="en-US" sz="1200" i="1" dirty="0" err="1">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7"/>
                  </a:ext>
                </a:extLst>
              </a:rPr>
              <a:t>Bindehauthyperämie</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800"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797" name="Google Shape;3797;p22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208</a:t>
            </a:fld>
            <a:endParaRPr sz="1000">
              <a:solidFill>
                <a:schemeClr val="dk1"/>
              </a:solidFill>
              <a:latin typeface="Arial"/>
              <a:ea typeface="Arial"/>
              <a:cs typeface="Arial"/>
              <a:sym typeface="Arial"/>
            </a:endParaRPr>
          </a:p>
        </p:txBody>
      </p:sp>
      <p:sp>
        <p:nvSpPr>
          <p:cNvPr id="3798" name="Google Shape;3798;p225"/>
          <p:cNvSpPr txBox="1"/>
          <p:nvPr/>
        </p:nvSpPr>
        <p:spPr>
          <a:xfrm>
            <a:off x="3417886" y="2458623"/>
            <a:ext cx="4583114" cy="156966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lautet der Fachbegriff für das Wachstum der Wimpern?</a:t>
            </a:r>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Hypertrichose</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Es können weitere schädliche Veränderungen der Wimpern auftreten – welche konkret?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Trichiasis und Distichiasis</a:t>
            </a:r>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Shape 3802"/>
        <p:cNvGrpSpPr/>
        <p:nvPr/>
      </p:nvGrpSpPr>
      <p:grpSpPr>
        <a:xfrm>
          <a:off x="0" y="0"/>
          <a:ext cx="0" cy="0"/>
          <a:chOff x="0" y="0"/>
          <a:chExt cx="0" cy="0"/>
        </a:xfrm>
      </p:grpSpPr>
      <p:sp>
        <p:nvSpPr>
          <p:cNvPr id="3803" name="Google Shape;3803;p22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04" name="Google Shape;3804;p22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805" name="Google Shape;3805;p22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806" name="Google Shape;3806;p22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07" name="Google Shape;3807;p226"/>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8"/>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9"/>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808" name="Google Shape;3808;p22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209</a:t>
            </a:fld>
            <a:endParaRPr sz="1000">
              <a:solidFill>
                <a:schemeClr val="dk1"/>
              </a:solidFill>
              <a:latin typeface="Arial"/>
              <a:ea typeface="Arial"/>
              <a:cs typeface="Arial"/>
              <a:sym typeface="Arial"/>
            </a:endParaRPr>
          </a:p>
        </p:txBody>
      </p:sp>
      <p:sp>
        <p:nvSpPr>
          <p:cNvPr id="3809" name="Google Shape;3809;p226"/>
          <p:cNvSpPr txBox="1"/>
          <p:nvPr/>
        </p:nvSpPr>
        <p:spPr>
          <a:xfrm>
            <a:off x="3417886" y="2458623"/>
            <a:ext cx="4583114" cy="156966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lautet der Fachbegriff für das Wachstum der Wimpern?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„Hypertrichose“</a:t>
            </a:r>
            <a:endParaRPr sz="1600">
              <a:solidFill>
                <a:srgbClr val="C8C860"/>
              </a:solidFill>
              <a:latin typeface="Arial"/>
              <a:ea typeface="Arial"/>
              <a:cs typeface="Arial"/>
              <a:sym typeface="Arial"/>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Es können weitere schädliche Veränderungen der Wimpern auftreten – welche konkret?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Trichiasis und Distichiasis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83" name="Google Shape;383;p21"/>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Nicht-</a:t>
            </a:r>
            <a:r>
              <a:rPr lang="en-US" sz="1200" i="1" dirty="0" err="1"/>
              <a:t>selektiver</a:t>
            </a:r>
            <a:r>
              <a:rPr lang="en-US" sz="1200" i="1" dirty="0"/>
              <a:t> </a:t>
            </a:r>
            <a:r>
              <a:rPr lang="en-US" sz="1200" i="1" dirty="0">
                <a:latin typeface="Noto Sans Symbols"/>
                <a:ea typeface="Noto Sans Symbols"/>
                <a:cs typeface="Noto Sans Symbols"/>
                <a:sym typeface="Noto Sans Symbols"/>
              </a:rPr>
              <a:t>α/β</a:t>
            </a:r>
            <a:r>
              <a:rPr lang="en-US" sz="1200" i="1" dirty="0"/>
              <a:t>-Agonist</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384" name="Google Shape;384;p2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5" name="Google Shape;385;p2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a:t>
            </a:fld>
            <a:endParaRPr sz="1000">
              <a:solidFill>
                <a:schemeClr val="dk1"/>
              </a:solidFill>
              <a:latin typeface="Arial"/>
              <a:ea typeface="Arial"/>
              <a:cs typeface="Arial"/>
              <a:sym typeface="Arial"/>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Shape 3813"/>
        <p:cNvGrpSpPr/>
        <p:nvPr/>
      </p:nvGrpSpPr>
      <p:grpSpPr>
        <a:xfrm>
          <a:off x="0" y="0"/>
          <a:ext cx="0" cy="0"/>
          <a:chOff x="0" y="0"/>
          <a:chExt cx="0" cy="0"/>
        </a:xfrm>
      </p:grpSpPr>
      <p:sp>
        <p:nvSpPr>
          <p:cNvPr id="3814" name="Google Shape;3814;p22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15" name="Google Shape;3815;p22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816" name="Google Shape;3816;p22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817" name="Google Shape;3817;p22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18" name="Google Shape;3818;p227"/>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0"/>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1"/>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819" name="Google Shape;3819;p22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210</a:t>
            </a:fld>
            <a:endParaRPr sz="1000">
              <a:solidFill>
                <a:schemeClr val="dk1"/>
              </a:solidFill>
              <a:latin typeface="Arial"/>
              <a:ea typeface="Arial"/>
              <a:cs typeface="Arial"/>
              <a:sym typeface="Arial"/>
            </a:endParaRPr>
          </a:p>
        </p:txBody>
      </p:sp>
      <p:sp>
        <p:nvSpPr>
          <p:cNvPr id="3820" name="Google Shape;3820;p227"/>
          <p:cNvSpPr txBox="1"/>
          <p:nvPr/>
        </p:nvSpPr>
        <p:spPr>
          <a:xfrm>
            <a:off x="3417886" y="2458623"/>
            <a:ext cx="4583100" cy="1195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„Hypertrichose“</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Andere für Wimpern nachteilige Veränderungen können auftreten – welche konkret?</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Trichiasis und Distichiasis</a:t>
            </a:r>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Shape 3824"/>
        <p:cNvGrpSpPr/>
        <p:nvPr/>
      </p:nvGrpSpPr>
      <p:grpSpPr>
        <a:xfrm>
          <a:off x="0" y="0"/>
          <a:ext cx="0" cy="0"/>
          <a:chOff x="0" y="0"/>
          <a:chExt cx="0" cy="0"/>
        </a:xfrm>
      </p:grpSpPr>
      <p:sp>
        <p:nvSpPr>
          <p:cNvPr id="3825" name="Google Shape;3825;p228"/>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26" name="Google Shape;3826;p22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827" name="Google Shape;3827;p22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828" name="Google Shape;3828;p22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29" name="Google Shape;3829;p228"/>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2"/>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3"/>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830" name="Google Shape;3830;p22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211</a:t>
            </a:fld>
            <a:endParaRPr sz="1000">
              <a:solidFill>
                <a:schemeClr val="dk1"/>
              </a:solidFill>
              <a:latin typeface="Arial"/>
              <a:ea typeface="Arial"/>
              <a:cs typeface="Arial"/>
              <a:sym typeface="Arial"/>
            </a:endParaRPr>
          </a:p>
        </p:txBody>
      </p:sp>
      <p:sp>
        <p:nvSpPr>
          <p:cNvPr id="3831" name="Google Shape;3831;p228"/>
          <p:cNvSpPr txBox="1"/>
          <p:nvPr/>
        </p:nvSpPr>
        <p:spPr>
          <a:xfrm>
            <a:off x="3417886" y="2458623"/>
            <a:ext cx="4583100" cy="1195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„Hypertrichose“</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Andere für Wimpern nachteilige Veränderungen können auftreten – welche konkret?</a:t>
            </a:r>
            <a:endParaRPr sz="1200" i="1">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Trichiasis und Distichiasis</a:t>
            </a:r>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Shape 3835"/>
        <p:cNvGrpSpPr/>
        <p:nvPr/>
      </p:nvGrpSpPr>
      <p:grpSpPr>
        <a:xfrm>
          <a:off x="0" y="0"/>
          <a:ext cx="0" cy="0"/>
          <a:chOff x="0" y="0"/>
          <a:chExt cx="0" cy="0"/>
        </a:xfrm>
      </p:grpSpPr>
      <p:sp>
        <p:nvSpPr>
          <p:cNvPr id="3836" name="Google Shape;3836;p229"/>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37" name="Google Shape;3837;p22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838" name="Google Shape;3838;p22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839" name="Google Shape;3839;p22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40" name="Google Shape;3840;p229"/>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4"/>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5"/>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841" name="Google Shape;3841;p22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212</a:t>
            </a:fld>
            <a:endParaRPr sz="1000">
              <a:solidFill>
                <a:schemeClr val="dk1"/>
              </a:solidFill>
              <a:latin typeface="Arial"/>
              <a:ea typeface="Arial"/>
              <a:cs typeface="Arial"/>
              <a:sym typeface="Arial"/>
            </a:endParaRPr>
          </a:p>
        </p:txBody>
      </p:sp>
      <p:sp>
        <p:nvSpPr>
          <p:cNvPr id="3842" name="Google Shape;3842;p229"/>
          <p:cNvSpPr txBox="1"/>
          <p:nvPr/>
        </p:nvSpPr>
        <p:spPr>
          <a:xfrm>
            <a:off x="3417886" y="2458623"/>
            <a:ext cx="4583100" cy="11340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Wie lautet der Fachbegriff für das Wachstum der Wimpern?</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„Hypertrichose“</a:t>
            </a:r>
            <a:endParaRPr sz="1600" i="1">
              <a:solidFill>
                <a:srgbClr val="7F7F7F"/>
              </a:solidFill>
              <a:latin typeface="Arial"/>
              <a:ea typeface="Arial"/>
              <a:cs typeface="Arial"/>
              <a:sym typeface="Arial"/>
            </a:endParaRPr>
          </a:p>
          <a:p>
            <a:pPr marL="0" marR="0" lvl="0" indent="0" algn="l" rtl="0">
              <a:spcBef>
                <a:spcPts val="0"/>
              </a:spcBef>
              <a:spcAft>
                <a:spcPts val="0"/>
              </a:spcAft>
              <a:buNone/>
            </a:pPr>
            <a:endParaRPr sz="1200" i="1">
              <a:solidFill>
                <a:srgbClr val="7F7F7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a:solidFill>
                  <a:srgbClr val="7F7F7F"/>
                </a:solidFill>
              </a:rPr>
              <a:t>Andere für Wimpern nachteilige Veränderungen können auftreten – welche konkret?</a:t>
            </a:r>
            <a:endParaRPr sz="1200" i="1">
              <a:solidFill>
                <a:srgbClr val="7F7F7F"/>
              </a:solidFill>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Trichiasis und Distichiasis</a:t>
            </a:r>
            <a:endParaRPr/>
          </a:p>
        </p:txBody>
      </p:sp>
      <p:sp>
        <p:nvSpPr>
          <p:cNvPr id="3843" name="Google Shape;3843;p229"/>
          <p:cNvSpPr txBox="1"/>
          <p:nvPr/>
        </p:nvSpPr>
        <p:spPr>
          <a:xfrm>
            <a:off x="2768600" y="4175059"/>
            <a:ext cx="5295900" cy="1384995"/>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ist der Unterschied zwischen </a:t>
            </a:r>
            <a:r>
              <a:rPr lang="en-US" sz="1200">
                <a:solidFill>
                  <a:srgbClr val="0000FF"/>
                </a:solidFill>
                <a:latin typeface="Arial"/>
                <a:ea typeface="Arial"/>
                <a:cs typeface="Arial"/>
                <a:sym typeface="Arial"/>
              </a:rPr>
              <a:t>Trichiasis </a:t>
            </a:r>
            <a:r>
              <a:rPr lang="en-US" sz="1200" i="1">
                <a:solidFill>
                  <a:srgbClr val="0000FF"/>
                </a:solidFill>
                <a:latin typeface="Arial"/>
                <a:ea typeface="Arial"/>
                <a:cs typeface="Arial"/>
                <a:sym typeface="Arial"/>
              </a:rPr>
              <a:t>und </a:t>
            </a:r>
            <a:r>
              <a:rPr lang="en-US" sz="1200">
                <a:solidFill>
                  <a:srgbClr val="0000FF"/>
                </a:solidFill>
                <a:latin typeface="Arial"/>
                <a:ea typeface="Arial"/>
                <a:cs typeface="Arial"/>
                <a:sym typeface="Arial"/>
              </a:rPr>
              <a:t>Distichiasis</a:t>
            </a:r>
            <a:r>
              <a:rPr lang="en-US" sz="1200" i="1">
                <a:solidFill>
                  <a:srgbClr val="0000FF"/>
                </a:solidFill>
                <a:latin typeface="Arial"/>
                <a:ea typeface="Arial"/>
                <a:cs typeface="Arial"/>
                <a:sym typeface="Arial"/>
              </a:rPr>
              <a:t>?</a:t>
            </a:r>
            <a:endParaRPr sz="1400" i="1">
              <a:solidFill>
                <a:srgbClr val="FEFF83"/>
              </a:solidFill>
              <a:latin typeface="Arial"/>
              <a:ea typeface="Arial"/>
              <a:cs typeface="Arial"/>
              <a:sym typeface="Arial"/>
            </a:endParaRPr>
          </a:p>
          <a:p>
            <a:pPr marL="0" marR="0" lvl="0" indent="0" algn="l" rtl="0">
              <a:spcBef>
                <a:spcPts val="0"/>
              </a:spcBef>
              <a:spcAft>
                <a:spcPts val="0"/>
              </a:spcAft>
              <a:buNone/>
            </a:pPr>
            <a:r>
              <a:rPr lang="en-US" sz="1200">
                <a:solidFill>
                  <a:srgbClr val="FEFF83"/>
                </a:solidFill>
                <a:latin typeface="Arial"/>
                <a:ea typeface="Arial"/>
                <a:cs typeface="Arial"/>
                <a:sym typeface="Arial"/>
              </a:rPr>
              <a:t>Trichiasis bezeichnet Wimpern, </a:t>
            </a:r>
            <a:r>
              <a:rPr lang="en-US" sz="1200" i="1" u="sng">
                <a:solidFill>
                  <a:srgbClr val="FEFF83"/>
                </a:solidFill>
                <a:latin typeface="Arial"/>
                <a:ea typeface="Arial"/>
                <a:cs typeface="Arial"/>
                <a:sym typeface="Arial"/>
              </a:rPr>
              <a:t>die </a:t>
            </a:r>
            <a:r>
              <a:rPr lang="en-US" sz="1200">
                <a:solidFill>
                  <a:srgbClr val="FEFF83"/>
                </a:solidFill>
                <a:latin typeface="Arial"/>
                <a:ea typeface="Arial"/>
                <a:cs typeface="Arial"/>
                <a:sym typeface="Arial"/>
              </a:rPr>
              <a:t>gegen die Augenoberfläche gerichtet sind </a:t>
            </a:r>
            <a:r>
              <a:rPr lang="en-US" sz="1200" i="1" u="sng">
                <a:solidFill>
                  <a:srgbClr val="FEFF83"/>
                </a:solidFill>
                <a:latin typeface="Arial"/>
                <a:ea typeface="Arial"/>
                <a:cs typeface="Arial"/>
                <a:sym typeface="Arial"/>
              </a:rPr>
              <a:t>und von ihrer normalen anatomischen Position am Lidrand ausgehen</a:t>
            </a:r>
            <a:r>
              <a:rPr lang="en-US" sz="1200">
                <a:solidFill>
                  <a:srgbClr val="FEFF83"/>
                </a:solidFill>
                <a:latin typeface="Arial"/>
                <a:ea typeface="Arial"/>
                <a:cs typeface="Arial"/>
                <a:sym typeface="Arial"/>
              </a:rPr>
              <a:t>. Im Gegensatz dazu bezeichnet </a:t>
            </a:r>
            <a:r>
              <a:rPr lang="en-US" sz="1200" i="1">
                <a:solidFill>
                  <a:srgbClr val="FEFF83"/>
                </a:solidFill>
                <a:latin typeface="Arial"/>
                <a:ea typeface="Arial"/>
                <a:cs typeface="Arial"/>
                <a:sym typeface="Arial"/>
              </a:rPr>
              <a:t>Distichiasis </a:t>
            </a:r>
            <a:r>
              <a:rPr lang="en-US" sz="1200">
                <a:solidFill>
                  <a:srgbClr val="FEFF83"/>
                </a:solidFill>
                <a:latin typeface="Arial"/>
                <a:ea typeface="Arial"/>
                <a:cs typeface="Arial"/>
                <a:sym typeface="Arial"/>
              </a:rPr>
              <a:t>Wimpern, die an die Oberfläche grenzen und von einer abnormalen Stelle (insbesondere den Öffnungen der Meibom-Drüsen) wachsen. </a:t>
            </a:r>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Shape 3847"/>
        <p:cNvGrpSpPr/>
        <p:nvPr/>
      </p:nvGrpSpPr>
      <p:grpSpPr>
        <a:xfrm>
          <a:off x="0" y="0"/>
          <a:ext cx="0" cy="0"/>
          <a:chOff x="0" y="0"/>
          <a:chExt cx="0" cy="0"/>
        </a:xfrm>
      </p:grpSpPr>
      <p:sp>
        <p:nvSpPr>
          <p:cNvPr id="3848" name="Google Shape;3848;p23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49" name="Google Shape;3849;p23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850" name="Google Shape;3850;p23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851" name="Google Shape;3851;p23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52" name="Google Shape;3852;p230"/>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6"/>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7"/>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853" name="Google Shape;3853;p23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213</a:t>
            </a:fld>
            <a:endParaRPr sz="1000">
              <a:solidFill>
                <a:schemeClr val="dk1"/>
              </a:solidFill>
              <a:latin typeface="Arial"/>
              <a:ea typeface="Arial"/>
              <a:cs typeface="Arial"/>
              <a:sym typeface="Arial"/>
            </a:endParaRPr>
          </a:p>
        </p:txBody>
      </p:sp>
      <p:sp>
        <p:nvSpPr>
          <p:cNvPr id="3854" name="Google Shape;3854;p230"/>
          <p:cNvSpPr txBox="1"/>
          <p:nvPr/>
        </p:nvSpPr>
        <p:spPr>
          <a:xfrm>
            <a:off x="3417886" y="2458623"/>
            <a:ext cx="4583100" cy="1134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F7F7F"/>
                </a:solidFill>
              </a:rPr>
              <a:t>„Hypertrichose“</a:t>
            </a:r>
            <a:endParaRPr sz="16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Andere für Wimpern nachteilige Veränderungen können auftreten – welche konkret?</a:t>
            </a:r>
            <a:endParaRPr sz="1200" i="1">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Trichiasis und Distichiasis</a:t>
            </a:r>
            <a:endParaRPr sz="1200" i="1">
              <a:solidFill>
                <a:srgbClr val="7F7F7F"/>
              </a:solidFill>
            </a:endParaRPr>
          </a:p>
        </p:txBody>
      </p:sp>
      <p:sp>
        <p:nvSpPr>
          <p:cNvPr id="3855" name="Google Shape;3855;p230"/>
          <p:cNvSpPr txBox="1"/>
          <p:nvPr/>
        </p:nvSpPr>
        <p:spPr>
          <a:xfrm>
            <a:off x="2768600" y="4175059"/>
            <a:ext cx="5295900" cy="11340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ist der Unterschied zwischen </a:t>
            </a:r>
            <a:r>
              <a:rPr lang="en-US" sz="1200">
                <a:solidFill>
                  <a:srgbClr val="0000FF"/>
                </a:solidFill>
                <a:latin typeface="Arial"/>
                <a:ea typeface="Arial"/>
                <a:cs typeface="Arial"/>
                <a:sym typeface="Arial"/>
              </a:rPr>
              <a:t>Trichiasis </a:t>
            </a:r>
            <a:r>
              <a:rPr lang="en-US" sz="1200" i="1">
                <a:solidFill>
                  <a:srgbClr val="0000FF"/>
                </a:solidFill>
                <a:latin typeface="Arial"/>
                <a:ea typeface="Arial"/>
                <a:cs typeface="Arial"/>
                <a:sym typeface="Arial"/>
              </a:rPr>
              <a:t>und </a:t>
            </a:r>
            <a:r>
              <a:rPr lang="en-US" sz="1200">
                <a:solidFill>
                  <a:srgbClr val="0000FF"/>
                </a:solidFill>
                <a:latin typeface="Arial"/>
                <a:ea typeface="Arial"/>
                <a:cs typeface="Arial"/>
                <a:sym typeface="Arial"/>
              </a:rPr>
              <a:t>Distichiasis</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Trichiasis</a:t>
            </a:r>
            <a:r>
              <a:rPr lang="en-US" sz="1200">
                <a:solidFill>
                  <a:srgbClr val="0000FF"/>
                </a:solidFill>
                <a:latin typeface="Arial"/>
                <a:ea typeface="Arial"/>
                <a:cs typeface="Arial"/>
                <a:sym typeface="Arial"/>
              </a:rPr>
              <a:t> bezeichnet Wimpern, </a:t>
            </a:r>
            <a:r>
              <a:rPr lang="en-US" sz="1200">
                <a:solidFill>
                  <a:srgbClr val="0000FF"/>
                </a:solidFill>
              </a:rPr>
              <a:t>die </a:t>
            </a:r>
            <a:r>
              <a:rPr lang="en-US" sz="1200" i="1" u="sng">
                <a:solidFill>
                  <a:srgbClr val="0000FF"/>
                </a:solidFill>
              </a:rPr>
              <a:t>gegen</a:t>
            </a:r>
            <a:r>
              <a:rPr lang="en-US" sz="1200" i="1" u="sng">
                <a:solidFill>
                  <a:srgbClr val="0000FF"/>
                </a:solidFill>
                <a:latin typeface="Arial"/>
                <a:ea typeface="Arial"/>
                <a:cs typeface="Arial"/>
                <a:sym typeface="Arial"/>
              </a:rPr>
              <a:t> </a:t>
            </a:r>
            <a:r>
              <a:rPr lang="en-US" sz="1200">
                <a:solidFill>
                  <a:srgbClr val="0000FF"/>
                </a:solidFill>
                <a:latin typeface="Arial"/>
                <a:ea typeface="Arial"/>
                <a:cs typeface="Arial"/>
                <a:sym typeface="Arial"/>
              </a:rPr>
              <a:t>die </a:t>
            </a:r>
            <a:r>
              <a:rPr lang="en-US" sz="120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8"/>
                  </a:ext>
                </a:extLst>
              </a:rPr>
              <a:t>Augenoberfläche</a:t>
            </a:r>
            <a:r>
              <a:rPr lang="en-US" sz="1200">
                <a:solidFill>
                  <a:srgbClr val="0000FF"/>
                </a:solidFill>
                <a:latin typeface="Arial"/>
                <a:ea typeface="Arial"/>
                <a:cs typeface="Arial"/>
                <a:sym typeface="Arial"/>
              </a:rPr>
              <a:t> gerichtet sind </a:t>
            </a:r>
            <a:r>
              <a:rPr lang="en-US" sz="1200" i="1" u="sng">
                <a:solidFill>
                  <a:srgbClr val="0000FF"/>
                </a:solidFill>
                <a:latin typeface="Arial"/>
                <a:ea typeface="Arial"/>
                <a:cs typeface="Arial"/>
                <a:sym typeface="Arial"/>
              </a:rPr>
              <a:t>und </a:t>
            </a:r>
            <a:r>
              <a:rPr lang="en-US" sz="1200" i="1" u="sng">
                <a:solidFill>
                  <a:srgbClr val="0000FF"/>
                </a:solidFill>
              </a:rPr>
              <a:t>aus</a:t>
            </a:r>
            <a:r>
              <a:rPr lang="en-US" sz="1200" i="1" u="sng">
                <a:solidFill>
                  <a:srgbClr val="0000FF"/>
                </a:solidFill>
                <a:latin typeface="Arial"/>
                <a:ea typeface="Arial"/>
                <a:cs typeface="Arial"/>
                <a:sym typeface="Arial"/>
              </a:rPr>
              <a:t> ihrer normalen anatomischen Position am Lidrand </a:t>
            </a:r>
            <a:r>
              <a:rPr lang="en-US" sz="1200" i="1" u="sng">
                <a:solidFill>
                  <a:srgbClr val="0000FF"/>
                </a:solidFill>
              </a:rPr>
              <a:t>entspringen</a:t>
            </a:r>
            <a:r>
              <a:rPr lang="en-US" sz="1200">
                <a:solidFill>
                  <a:srgbClr val="0000FF"/>
                </a:solidFill>
                <a:latin typeface="Arial"/>
                <a:ea typeface="Arial"/>
                <a:cs typeface="Arial"/>
                <a:sym typeface="Arial"/>
              </a:rPr>
              <a:t>. </a:t>
            </a:r>
            <a:r>
              <a:rPr lang="en-US" sz="1200">
                <a:solidFill>
                  <a:srgbClr val="FEFF83"/>
                </a:solidFill>
                <a:latin typeface="Arial"/>
                <a:ea typeface="Arial"/>
                <a:cs typeface="Arial"/>
                <a:sym typeface="Arial"/>
              </a:rPr>
              <a:t>Im Gegensatz dazu bezeichnet </a:t>
            </a:r>
            <a:r>
              <a:rPr lang="en-US" sz="1200" i="1">
                <a:solidFill>
                  <a:srgbClr val="FEFF83"/>
                </a:solidFill>
                <a:latin typeface="Arial"/>
                <a:ea typeface="Arial"/>
                <a:cs typeface="Arial"/>
                <a:sym typeface="Arial"/>
              </a:rPr>
              <a:t>Distichiasis </a:t>
            </a:r>
            <a:r>
              <a:rPr lang="en-US" sz="1200">
                <a:solidFill>
                  <a:srgbClr val="FEFF83"/>
                </a:solidFill>
                <a:latin typeface="Arial"/>
                <a:ea typeface="Arial"/>
                <a:cs typeface="Arial"/>
                <a:sym typeface="Arial"/>
              </a:rPr>
              <a:t>Wimpern, die an die Oberfläche grenzen und von einer abnormalen Stelle (insbesondere den Öffnungen der Meibom-Drüsen) wachsen. </a:t>
            </a:r>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Shape 3859"/>
        <p:cNvGrpSpPr/>
        <p:nvPr/>
      </p:nvGrpSpPr>
      <p:grpSpPr>
        <a:xfrm>
          <a:off x="0" y="0"/>
          <a:ext cx="0" cy="0"/>
          <a:chOff x="0" y="0"/>
          <a:chExt cx="0" cy="0"/>
        </a:xfrm>
      </p:grpSpPr>
      <p:sp>
        <p:nvSpPr>
          <p:cNvPr id="3860" name="Google Shape;3860;p23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214</a:t>
            </a:fld>
            <a:endParaRPr/>
          </a:p>
        </p:txBody>
      </p:sp>
      <p:sp>
        <p:nvSpPr>
          <p:cNvPr id="3861" name="Google Shape;3861;p231"/>
          <p:cNvSpPr txBox="1"/>
          <p:nvPr/>
        </p:nvSpPr>
        <p:spPr>
          <a:xfrm>
            <a:off x="3996682" y="6160272"/>
            <a:ext cx="1150700"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Trichiasis</a:t>
            </a:r>
            <a:endParaRPr/>
          </a:p>
        </p:txBody>
      </p:sp>
      <p:pic>
        <p:nvPicPr>
          <p:cNvPr id="3862" name="Google Shape;3862;p231" descr="What Is Trichiasis? - American Academy of Ophthalmology"/>
          <p:cNvPicPr preferRelativeResize="0"/>
          <p:nvPr/>
        </p:nvPicPr>
        <p:blipFill rotWithShape="1">
          <a:blip r:embed="rId3">
            <a:alphaModFix/>
          </a:blip>
          <a:srcRect/>
          <a:stretch/>
        </p:blipFill>
        <p:spPr>
          <a:xfrm>
            <a:off x="619125" y="1452563"/>
            <a:ext cx="7905750" cy="3952875"/>
          </a:xfrm>
          <a:prstGeom prst="rect">
            <a:avLst/>
          </a:prstGeom>
          <a:noFill/>
          <a:ln>
            <a:noFill/>
          </a:ln>
        </p:spPr>
      </p:pic>
      <p:sp>
        <p:nvSpPr>
          <p:cNvPr id="3863" name="Google Shape;3863;p231"/>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Shape 3867"/>
        <p:cNvGrpSpPr/>
        <p:nvPr/>
      </p:nvGrpSpPr>
      <p:grpSpPr>
        <a:xfrm>
          <a:off x="0" y="0"/>
          <a:ext cx="0" cy="0"/>
          <a:chOff x="0" y="0"/>
          <a:chExt cx="0" cy="0"/>
        </a:xfrm>
      </p:grpSpPr>
      <p:sp>
        <p:nvSpPr>
          <p:cNvPr id="3868" name="Google Shape;3868;p23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69" name="Google Shape;3869;p23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870" name="Google Shape;3870;p23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871" name="Google Shape;3871;p23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72" name="Google Shape;3872;p232"/>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0"/>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873" name="Google Shape;3873;p23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215</a:t>
            </a:fld>
            <a:endParaRPr sz="1000">
              <a:solidFill>
                <a:schemeClr val="dk1"/>
              </a:solidFill>
              <a:latin typeface="Arial"/>
              <a:ea typeface="Arial"/>
              <a:cs typeface="Arial"/>
              <a:sym typeface="Arial"/>
            </a:endParaRPr>
          </a:p>
        </p:txBody>
      </p:sp>
      <p:sp>
        <p:nvSpPr>
          <p:cNvPr id="3874" name="Google Shape;3874;p232"/>
          <p:cNvSpPr txBox="1"/>
          <p:nvPr/>
        </p:nvSpPr>
        <p:spPr>
          <a:xfrm>
            <a:off x="3417886" y="2458623"/>
            <a:ext cx="4583100" cy="1134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F7F7F"/>
                </a:solidFill>
              </a:rPr>
              <a:t>„Hypertrichose“</a:t>
            </a:r>
            <a:endParaRPr sz="16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Andere für Wimpern nachteilige Veränderungen können auftreten – welche konkret?</a:t>
            </a:r>
            <a:endParaRPr sz="1200" i="1">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Trichiasis und Distichiasis</a:t>
            </a:r>
            <a:endParaRPr sz="1200" i="1">
              <a:solidFill>
                <a:srgbClr val="7F7F7F"/>
              </a:solidFill>
            </a:endParaRPr>
          </a:p>
        </p:txBody>
      </p:sp>
      <p:sp>
        <p:nvSpPr>
          <p:cNvPr id="3875" name="Google Shape;3875;p232"/>
          <p:cNvSpPr txBox="1"/>
          <p:nvPr/>
        </p:nvSpPr>
        <p:spPr>
          <a:xfrm>
            <a:off x="2768600" y="4175059"/>
            <a:ext cx="5295900" cy="13185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ist der Unterschied zwischen </a:t>
            </a:r>
            <a:r>
              <a:rPr lang="en-US" sz="1200">
                <a:solidFill>
                  <a:srgbClr val="0000FF"/>
                </a:solidFill>
              </a:rPr>
              <a:t>Trichiasis </a:t>
            </a:r>
            <a:r>
              <a:rPr lang="en-US" sz="1200" i="1">
                <a:solidFill>
                  <a:srgbClr val="0000FF"/>
                </a:solidFill>
              </a:rPr>
              <a:t>und </a:t>
            </a:r>
            <a:r>
              <a:rPr lang="en-US" sz="1200">
                <a:solidFill>
                  <a:srgbClr val="0000FF"/>
                </a:solidFill>
              </a:rPr>
              <a:t>Distichiasis</a:t>
            </a:r>
            <a:r>
              <a:rPr lang="en-US" sz="1200" i="1">
                <a:solidFill>
                  <a:srgbClr val="0000FF"/>
                </a:solidFill>
              </a:rPr>
              <a:t>?</a:t>
            </a:r>
            <a:endParaRPr>
              <a:solidFill>
                <a:schemeClr val="dk1"/>
              </a:solidFill>
            </a:endParaRPr>
          </a:p>
          <a:p>
            <a:pPr marL="0" marR="0" lvl="0" indent="0" algn="l" rtl="0">
              <a:spcBef>
                <a:spcPts val="0"/>
              </a:spcBef>
              <a:spcAft>
                <a:spcPts val="0"/>
              </a:spcAft>
              <a:buNone/>
            </a:pPr>
            <a:r>
              <a:rPr lang="en-US" sz="1200" i="1">
                <a:solidFill>
                  <a:srgbClr val="0000FF"/>
                </a:solidFill>
              </a:rPr>
              <a:t>Trichiasis</a:t>
            </a:r>
            <a:r>
              <a:rPr lang="en-US" sz="1200">
                <a:solidFill>
                  <a:srgbClr val="0000FF"/>
                </a:solidFill>
              </a:rPr>
              <a:t> bezeichnet Wimpern, die </a:t>
            </a:r>
            <a:r>
              <a:rPr lang="en-US" sz="1200" i="1" u="sng">
                <a:solidFill>
                  <a:srgbClr val="0000FF"/>
                </a:solidFill>
              </a:rPr>
              <a:t>gegen </a:t>
            </a:r>
            <a:r>
              <a:rPr lang="en-US" sz="1200">
                <a:solidFill>
                  <a:srgbClr val="0000FF"/>
                </a:solidFill>
              </a:rPr>
              <a:t>die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1"/>
                  </a:ext>
                </a:extLst>
              </a:rPr>
              <a:t>Augenoberfläche</a:t>
            </a:r>
            <a:r>
              <a:rPr lang="en-US" sz="1200">
                <a:solidFill>
                  <a:srgbClr val="0000FF"/>
                </a:solidFill>
              </a:rPr>
              <a:t> gerichtet sind </a:t>
            </a:r>
            <a:r>
              <a:rPr lang="en-US" sz="1200" i="1" u="sng">
                <a:solidFill>
                  <a:srgbClr val="0000FF"/>
                </a:solidFill>
              </a:rPr>
              <a:t>und aus ihrer normalen anatomischen Position am Lidrand entspringen</a:t>
            </a:r>
            <a:r>
              <a:rPr lang="en-US" sz="1200">
                <a:solidFill>
                  <a:srgbClr val="0000FF"/>
                </a:solidFill>
              </a:rPr>
              <a:t>. </a:t>
            </a:r>
            <a:r>
              <a:rPr lang="en-US" sz="1200">
                <a:solidFill>
                  <a:schemeClr val="dk1"/>
                </a:solidFill>
              </a:rPr>
              <a:t>Im Unterschied dazu handelt es sich bei der </a:t>
            </a:r>
            <a:r>
              <a:rPr lang="en-US" sz="1200" i="1">
                <a:solidFill>
                  <a:schemeClr val="dk1"/>
                </a:solidFill>
              </a:rPr>
              <a:t>Distichiasis</a:t>
            </a:r>
            <a:r>
              <a:rPr lang="en-US" sz="1200">
                <a:solidFill>
                  <a:schemeClr val="dk1"/>
                </a:solidFill>
              </a:rPr>
              <a:t> um Wimpern, die von einer ungewöhnlichen anatomischen Stelle entspringen und dadurch die Augenoberfläche berühren – nämlich aus den Ausführungsgängen der Meibom-Drüsen.</a:t>
            </a:r>
            <a:r>
              <a:rPr lang="en-US" sz="1200">
                <a:solidFill>
                  <a:schemeClr val="dk1"/>
                </a:solidFill>
                <a:latin typeface="Arial"/>
                <a:ea typeface="Arial"/>
                <a:cs typeface="Arial"/>
                <a:sym typeface="Arial"/>
              </a:rPr>
              <a:t> </a:t>
            </a:r>
            <a:endParaRPr/>
          </a:p>
        </p:txBody>
      </p:sp>
      <p:sp>
        <p:nvSpPr>
          <p:cNvPr id="3876" name="Google Shape;3876;p232"/>
          <p:cNvSpPr/>
          <p:nvPr/>
        </p:nvSpPr>
        <p:spPr>
          <a:xfrm>
            <a:off x="2768600" y="5266742"/>
            <a:ext cx="1458914" cy="25179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zwei </a:t>
            </a:r>
            <a:r>
              <a:rPr lang="en-US" sz="120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2"/>
                  </a:ext>
                </a:extLst>
              </a:rPr>
              <a:t>Wörter</a:t>
            </a:r>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Shape 3880"/>
        <p:cNvGrpSpPr/>
        <p:nvPr/>
      </p:nvGrpSpPr>
      <p:grpSpPr>
        <a:xfrm>
          <a:off x="0" y="0"/>
          <a:ext cx="0" cy="0"/>
          <a:chOff x="0" y="0"/>
          <a:chExt cx="0" cy="0"/>
        </a:xfrm>
      </p:grpSpPr>
      <p:sp>
        <p:nvSpPr>
          <p:cNvPr id="3881" name="Google Shape;3881;p23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82" name="Google Shape;3882;p23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883" name="Google Shape;3883;p23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884" name="Google Shape;3884;p23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885" name="Google Shape;3885;p233"/>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3"/>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4"/>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886" name="Google Shape;3886;p23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216</a:t>
            </a:fld>
            <a:endParaRPr sz="1000">
              <a:solidFill>
                <a:schemeClr val="dk1"/>
              </a:solidFill>
              <a:latin typeface="Arial"/>
              <a:ea typeface="Arial"/>
              <a:cs typeface="Arial"/>
              <a:sym typeface="Arial"/>
            </a:endParaRPr>
          </a:p>
        </p:txBody>
      </p:sp>
      <p:sp>
        <p:nvSpPr>
          <p:cNvPr id="3887" name="Google Shape;3887;p233"/>
          <p:cNvSpPr txBox="1"/>
          <p:nvPr/>
        </p:nvSpPr>
        <p:spPr>
          <a:xfrm>
            <a:off x="3417886" y="2458623"/>
            <a:ext cx="4583100" cy="1134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7F7F7F"/>
                </a:solidFill>
              </a:rPr>
              <a:t>„Hypertrichose“</a:t>
            </a:r>
            <a:endParaRPr sz="16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Andere für Wimpern nachteilige Veränderungen können auftreten – welche konkret?</a:t>
            </a:r>
            <a:endParaRPr sz="1200" i="1">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Trichiasis und Distichiasis</a:t>
            </a:r>
            <a:endParaRPr sz="1200" i="1">
              <a:solidFill>
                <a:srgbClr val="7F7F7F"/>
              </a:solidFill>
            </a:endParaRPr>
          </a:p>
        </p:txBody>
      </p:sp>
      <p:sp>
        <p:nvSpPr>
          <p:cNvPr id="3888" name="Google Shape;3888;p233"/>
          <p:cNvSpPr txBox="1"/>
          <p:nvPr/>
        </p:nvSpPr>
        <p:spPr>
          <a:xfrm>
            <a:off x="2768600" y="4175059"/>
            <a:ext cx="5295900" cy="15033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t>
            </a:r>
            <a:r>
              <a:rPr lang="en-US" sz="1200" i="1">
                <a:solidFill>
                  <a:srgbClr val="0000FF"/>
                </a:solidFill>
              </a:rPr>
              <a:t>as ist der Unterschied zwischen </a:t>
            </a:r>
            <a:r>
              <a:rPr lang="en-US" sz="1200">
                <a:solidFill>
                  <a:srgbClr val="0000FF"/>
                </a:solidFill>
              </a:rPr>
              <a:t>Trichiasis </a:t>
            </a:r>
            <a:r>
              <a:rPr lang="en-US" sz="1200" i="1">
                <a:solidFill>
                  <a:srgbClr val="0000FF"/>
                </a:solidFill>
              </a:rPr>
              <a:t>und </a:t>
            </a:r>
            <a:r>
              <a:rPr lang="en-US" sz="1200">
                <a:solidFill>
                  <a:srgbClr val="0000FF"/>
                </a:solidFill>
              </a:rPr>
              <a:t>Distichiasis</a:t>
            </a:r>
            <a:r>
              <a:rPr lang="en-US" sz="1200" i="1">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r>
              <a:rPr lang="en-US" sz="1200" i="1">
                <a:solidFill>
                  <a:srgbClr val="0000FF"/>
                </a:solidFill>
              </a:rPr>
              <a:t>Trichiasis</a:t>
            </a:r>
            <a:r>
              <a:rPr lang="en-US" sz="1200">
                <a:solidFill>
                  <a:srgbClr val="0000FF"/>
                </a:solidFill>
              </a:rPr>
              <a:t> bezeichnet Wimpern, die </a:t>
            </a:r>
            <a:r>
              <a:rPr lang="en-US" sz="1200" i="1" u="sng">
                <a:solidFill>
                  <a:srgbClr val="0000FF"/>
                </a:solidFill>
              </a:rPr>
              <a:t>gegen </a:t>
            </a:r>
            <a:r>
              <a:rPr lang="en-US" sz="1200">
                <a:solidFill>
                  <a:srgbClr val="0000FF"/>
                </a:solidFill>
              </a:rPr>
              <a:t>die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5"/>
                  </a:ext>
                </a:extLst>
              </a:rPr>
              <a:t>Augenoberfläche</a:t>
            </a:r>
            <a:r>
              <a:rPr lang="en-US" sz="1200">
                <a:solidFill>
                  <a:srgbClr val="0000FF"/>
                </a:solidFill>
              </a:rPr>
              <a:t> gerichtet sind </a:t>
            </a:r>
            <a:r>
              <a:rPr lang="en-US" sz="1200" i="1" u="sng">
                <a:solidFill>
                  <a:srgbClr val="0000FF"/>
                </a:solidFill>
              </a:rPr>
              <a:t>und aus ihrer normalen anatomischen Position am Lidrand entspringen</a:t>
            </a:r>
            <a:r>
              <a:rPr lang="en-US" sz="1200">
                <a:solidFill>
                  <a:srgbClr val="0000FF"/>
                </a:solidFill>
              </a:rPr>
              <a:t>. </a:t>
            </a:r>
            <a:r>
              <a:rPr lang="en-US" sz="1200">
                <a:solidFill>
                  <a:schemeClr val="dk1"/>
                </a:solidFill>
              </a:rPr>
              <a:t>Im Unterschied dazu handelt es sich bei der </a:t>
            </a:r>
            <a:r>
              <a:rPr lang="en-US" sz="1200" i="1">
                <a:solidFill>
                  <a:schemeClr val="dk1"/>
                </a:solidFill>
              </a:rPr>
              <a:t>Distichiasis</a:t>
            </a:r>
            <a:r>
              <a:rPr lang="en-US" sz="1200">
                <a:solidFill>
                  <a:schemeClr val="dk1"/>
                </a:solidFill>
              </a:rPr>
              <a:t> um Wimpern, die von einer ungewöhnlichen anatomischen Stelle entspringen und dadurch die Augenoberfläche berühren – nämlich aus den Ausführungsgängen der Meibom-Drüsen. </a:t>
            </a:r>
            <a:endParaRPr>
              <a:solidFill>
                <a:schemeClr val="dk1"/>
              </a:solidFill>
            </a:endParaRPr>
          </a:p>
          <a:p>
            <a:pPr marL="0" marR="0" lvl="0" indent="0" algn="l" rtl="0">
              <a:spcBef>
                <a:spcPts val="0"/>
              </a:spcBef>
              <a:spcAft>
                <a:spcPts val="0"/>
              </a:spcAft>
              <a:buNone/>
            </a:pPr>
            <a:endParaRPr sz="1200" i="1">
              <a:solidFill>
                <a:srgbClr val="0000FF"/>
              </a:solidFill>
            </a:endParaRP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Shape 3892"/>
        <p:cNvGrpSpPr/>
        <p:nvPr/>
      </p:nvGrpSpPr>
      <p:grpSpPr>
        <a:xfrm>
          <a:off x="0" y="0"/>
          <a:ext cx="0" cy="0"/>
          <a:chOff x="0" y="0"/>
          <a:chExt cx="0" cy="0"/>
        </a:xfrm>
      </p:grpSpPr>
      <p:sp>
        <p:nvSpPr>
          <p:cNvPr id="3893" name="Google Shape;3893;p23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217</a:t>
            </a:fld>
            <a:endParaRPr/>
          </a:p>
        </p:txBody>
      </p:sp>
      <p:sp>
        <p:nvSpPr>
          <p:cNvPr id="3894" name="Google Shape;3894;p234"/>
          <p:cNvSpPr txBox="1"/>
          <p:nvPr/>
        </p:nvSpPr>
        <p:spPr>
          <a:xfrm>
            <a:off x="2184194" y="6160272"/>
            <a:ext cx="477566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Distichiasis: Wimpern, die aus den Ausgängen der Meibom-Drüsen wachsen</a:t>
            </a:r>
            <a:endParaRPr/>
          </a:p>
        </p:txBody>
      </p:sp>
      <p:pic>
        <p:nvPicPr>
          <p:cNvPr id="3895" name="Google Shape;3895;p234"/>
          <p:cNvPicPr preferRelativeResize="0"/>
          <p:nvPr/>
        </p:nvPicPr>
        <p:blipFill rotWithShape="1">
          <a:blip r:embed="rId3">
            <a:alphaModFix/>
          </a:blip>
          <a:srcRect/>
          <a:stretch/>
        </p:blipFill>
        <p:spPr>
          <a:xfrm>
            <a:off x="2654985" y="1376319"/>
            <a:ext cx="3834029" cy="4105361"/>
          </a:xfrm>
          <a:prstGeom prst="rect">
            <a:avLst/>
          </a:prstGeom>
          <a:noFill/>
          <a:ln>
            <a:noFill/>
          </a:ln>
        </p:spPr>
      </p:pic>
      <p:sp>
        <p:nvSpPr>
          <p:cNvPr id="3896" name="Google Shape;3896;p23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Shape 3900"/>
        <p:cNvGrpSpPr/>
        <p:nvPr/>
      </p:nvGrpSpPr>
      <p:grpSpPr>
        <a:xfrm>
          <a:off x="0" y="0"/>
          <a:ext cx="0" cy="0"/>
          <a:chOff x="0" y="0"/>
          <a:chExt cx="0" cy="0"/>
        </a:xfrm>
      </p:grpSpPr>
      <p:sp>
        <p:nvSpPr>
          <p:cNvPr id="3901" name="Google Shape;3901;p23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02" name="Google Shape;3902;p23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903" name="Google Shape;3903;p23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904" name="Google Shape;3904;p23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905" name="Google Shape;3905;p235"/>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6"/>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7"/>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906" name="Google Shape;3906;p23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218</a:t>
            </a:fld>
            <a:endParaRPr sz="1000">
              <a:solidFill>
                <a:schemeClr val="dk1"/>
              </a:solidFill>
              <a:latin typeface="Arial"/>
              <a:ea typeface="Arial"/>
              <a:cs typeface="Arial"/>
              <a:sym typeface="Arial"/>
            </a:endParaRPr>
          </a:p>
        </p:txBody>
      </p:sp>
      <p:sp>
        <p:nvSpPr>
          <p:cNvPr id="3907" name="Google Shape;3907;p235"/>
          <p:cNvSpPr txBox="1"/>
          <p:nvPr/>
        </p:nvSpPr>
        <p:spPr>
          <a:xfrm>
            <a:off x="3417886" y="2458623"/>
            <a:ext cx="4583100" cy="1318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7F7F7F"/>
                </a:solidFill>
              </a:rPr>
              <a:t>Wie </a:t>
            </a:r>
            <a:r>
              <a:rPr lang="en-US" sz="1200" i="1" dirty="0" err="1">
                <a:solidFill>
                  <a:srgbClr val="7F7F7F"/>
                </a:solidFill>
              </a:rPr>
              <a:t>lautet</a:t>
            </a:r>
            <a:r>
              <a:rPr lang="en-US" sz="1200" i="1" dirty="0">
                <a:solidFill>
                  <a:srgbClr val="7F7F7F"/>
                </a:solidFill>
              </a:rPr>
              <a:t> der </a:t>
            </a:r>
            <a:r>
              <a:rPr lang="en-US" sz="1200" i="1" dirty="0" err="1">
                <a:solidFill>
                  <a:srgbClr val="7F7F7F"/>
                </a:solidFill>
              </a:rPr>
              <a:t>Fachbegriff</a:t>
            </a:r>
            <a:r>
              <a:rPr lang="en-US" sz="1200" i="1" dirty="0">
                <a:solidFill>
                  <a:srgbClr val="7F7F7F"/>
                </a:solidFill>
              </a:rPr>
              <a:t> für das </a:t>
            </a:r>
            <a:r>
              <a:rPr lang="en-US" sz="1200" i="1" dirty="0" err="1">
                <a:solidFill>
                  <a:srgbClr val="7F7F7F"/>
                </a:solidFill>
              </a:rPr>
              <a:t>Wachstum</a:t>
            </a:r>
            <a:r>
              <a:rPr lang="en-US" sz="1200" i="1" dirty="0">
                <a:solidFill>
                  <a:srgbClr val="7F7F7F"/>
                </a:solidFill>
              </a:rPr>
              <a:t> der </a:t>
            </a:r>
            <a:r>
              <a:rPr lang="en-US" sz="1200" i="1" dirty="0" err="1">
                <a:solidFill>
                  <a:srgbClr val="7F7F7F"/>
                </a:solidFill>
              </a:rPr>
              <a:t>Wimpern</a:t>
            </a:r>
            <a:r>
              <a:rPr lang="en-US" sz="1200" i="1" dirty="0">
                <a:solidFill>
                  <a:srgbClr val="7F7F7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b="1" dirty="0">
                <a:solidFill>
                  <a:srgbClr val="0000FF"/>
                </a:solidFill>
              </a:rPr>
              <a:t>„</a:t>
            </a:r>
            <a:r>
              <a:rPr lang="en-US" sz="1200" b="1" dirty="0" err="1">
                <a:solidFill>
                  <a:srgbClr val="0000FF"/>
                </a:solidFill>
              </a:rPr>
              <a:t>Hypertrichose</a:t>
            </a:r>
            <a:r>
              <a:rPr lang="en-US" sz="1200" b="1" dirty="0">
                <a:solidFill>
                  <a:srgbClr val="0000FF"/>
                </a:solidFill>
              </a:rPr>
              <a:t>“</a:t>
            </a:r>
            <a:endParaRPr sz="1600" b="1" i="1" dirty="0">
              <a:solidFill>
                <a:srgbClr val="0000FF"/>
              </a:solidFill>
            </a:endParaRPr>
          </a:p>
          <a:p>
            <a:pPr marL="0" lvl="0" indent="0" algn="l" rtl="0">
              <a:spcBef>
                <a:spcPts val="0"/>
              </a:spcBef>
              <a:spcAft>
                <a:spcPts val="0"/>
              </a:spcAft>
              <a:buClr>
                <a:schemeClr val="dk1"/>
              </a:buClr>
              <a:buFont typeface="Arial"/>
              <a:buNone/>
            </a:pPr>
            <a:endParaRPr sz="1200" i="1" dirty="0">
              <a:solidFill>
                <a:srgbClr val="7F7F7F"/>
              </a:solidFill>
            </a:endParaRPr>
          </a:p>
          <a:p>
            <a:pPr marL="0" lvl="0" indent="0" algn="l" rtl="0">
              <a:spcBef>
                <a:spcPts val="0"/>
              </a:spcBef>
              <a:spcAft>
                <a:spcPts val="0"/>
              </a:spcAft>
              <a:buClr>
                <a:schemeClr val="dk1"/>
              </a:buClr>
              <a:buFont typeface="Arial"/>
              <a:buNone/>
            </a:pPr>
            <a:r>
              <a:rPr lang="en-US" sz="1200" i="1" dirty="0">
                <a:solidFill>
                  <a:srgbClr val="7F7F7F"/>
                </a:solidFill>
              </a:rPr>
              <a:t>Andere für </a:t>
            </a:r>
            <a:r>
              <a:rPr lang="en-US" sz="1200" i="1" dirty="0" err="1">
                <a:solidFill>
                  <a:srgbClr val="7F7F7F"/>
                </a:solidFill>
              </a:rPr>
              <a:t>Wimpern</a:t>
            </a:r>
            <a:r>
              <a:rPr lang="en-US" sz="1200" i="1" dirty="0">
                <a:solidFill>
                  <a:srgbClr val="7F7F7F"/>
                </a:solidFill>
              </a:rPr>
              <a:t> </a:t>
            </a:r>
            <a:r>
              <a:rPr lang="en-US" sz="1200" i="1" dirty="0" err="1">
                <a:solidFill>
                  <a:srgbClr val="7F7F7F"/>
                </a:solidFill>
              </a:rPr>
              <a:t>nachteilige</a:t>
            </a:r>
            <a:r>
              <a:rPr lang="en-US" sz="1200" i="1" dirty="0">
                <a:solidFill>
                  <a:srgbClr val="7F7F7F"/>
                </a:solidFill>
              </a:rPr>
              <a:t> </a:t>
            </a:r>
            <a:r>
              <a:rPr lang="en-US" sz="1200" i="1" dirty="0" err="1">
                <a:solidFill>
                  <a:srgbClr val="7F7F7F"/>
                </a:solidFill>
              </a:rPr>
              <a:t>Veränderungen</a:t>
            </a:r>
            <a:r>
              <a:rPr lang="en-US" sz="1200" i="1" dirty="0">
                <a:solidFill>
                  <a:srgbClr val="7F7F7F"/>
                </a:solidFill>
              </a:rPr>
              <a:t> </a:t>
            </a:r>
            <a:r>
              <a:rPr lang="en-US" sz="1200" i="1" dirty="0" err="1">
                <a:solidFill>
                  <a:srgbClr val="7F7F7F"/>
                </a:solidFill>
              </a:rPr>
              <a:t>können</a:t>
            </a:r>
            <a:r>
              <a:rPr lang="en-US" sz="1200" i="1" dirty="0">
                <a:solidFill>
                  <a:srgbClr val="7F7F7F"/>
                </a:solidFill>
              </a:rPr>
              <a:t> </a:t>
            </a:r>
            <a:r>
              <a:rPr lang="en-US" sz="1200" i="1" dirty="0" err="1">
                <a:solidFill>
                  <a:srgbClr val="7F7F7F"/>
                </a:solidFill>
              </a:rPr>
              <a:t>auftreten</a:t>
            </a:r>
            <a:r>
              <a:rPr lang="en-US" sz="1200" i="1" dirty="0">
                <a:solidFill>
                  <a:srgbClr val="7F7F7F"/>
                </a:solidFill>
              </a:rPr>
              <a:t> – </a:t>
            </a:r>
            <a:r>
              <a:rPr lang="en-US" sz="1200" i="1" dirty="0" err="1">
                <a:solidFill>
                  <a:srgbClr val="7F7F7F"/>
                </a:solidFill>
              </a:rPr>
              <a:t>welche</a:t>
            </a:r>
            <a:r>
              <a:rPr lang="en-US" sz="1200" i="1" dirty="0">
                <a:solidFill>
                  <a:srgbClr val="7F7F7F"/>
                </a:solidFill>
              </a:rPr>
              <a:t> </a:t>
            </a:r>
            <a:r>
              <a:rPr lang="en-US" sz="1200" i="1" dirty="0" err="1">
                <a:solidFill>
                  <a:srgbClr val="7F7F7F"/>
                </a:solidFill>
              </a:rPr>
              <a:t>konkret</a:t>
            </a:r>
            <a:r>
              <a:rPr lang="en-US" sz="1200" i="1" dirty="0">
                <a:solidFill>
                  <a:srgbClr val="7F7F7F"/>
                </a:solidFill>
              </a:rPr>
              <a:t>?</a:t>
            </a:r>
            <a:endParaRPr sz="1200" i="1" dirty="0">
              <a:solidFill>
                <a:srgbClr val="7F7F7F"/>
              </a:solidFill>
            </a:endParaRPr>
          </a:p>
          <a:p>
            <a:pPr marL="0" lvl="0" indent="0" algn="l" rtl="0">
              <a:spcBef>
                <a:spcPts val="0"/>
              </a:spcBef>
              <a:spcAft>
                <a:spcPts val="0"/>
              </a:spcAft>
              <a:buClr>
                <a:schemeClr val="dk1"/>
              </a:buClr>
              <a:buFont typeface="Arial"/>
              <a:buNone/>
            </a:pPr>
            <a:r>
              <a:rPr lang="en-US" sz="1200" b="1" dirty="0">
                <a:solidFill>
                  <a:srgbClr val="0000FF"/>
                </a:solidFill>
              </a:rPr>
              <a:t>Trichiasis und Distichiasis</a:t>
            </a:r>
            <a:endParaRPr sz="1200" i="1" dirty="0">
              <a:solidFill>
                <a:srgbClr val="7F7F7F"/>
              </a:solidFill>
            </a:endParaRPr>
          </a:p>
          <a:p>
            <a:pPr marL="0" marR="0" lvl="0" indent="0" algn="l" rtl="0">
              <a:spcBef>
                <a:spcPts val="0"/>
              </a:spcBef>
              <a:spcAft>
                <a:spcPts val="0"/>
              </a:spcAft>
              <a:buNone/>
            </a:pPr>
            <a:endParaRPr sz="1200" i="1" dirty="0">
              <a:solidFill>
                <a:srgbClr val="7F7F7F"/>
              </a:solidFill>
            </a:endParaRPr>
          </a:p>
        </p:txBody>
      </p:sp>
      <p:sp>
        <p:nvSpPr>
          <p:cNvPr id="3908" name="Google Shape;3908;p235"/>
          <p:cNvSpPr txBox="1"/>
          <p:nvPr/>
        </p:nvSpPr>
        <p:spPr>
          <a:xfrm>
            <a:off x="2768600" y="4175059"/>
            <a:ext cx="5295900" cy="13185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rPr>
              <a:t>Was ist der Unterschied zwischen </a:t>
            </a:r>
            <a:r>
              <a:rPr lang="en-US" sz="1200">
                <a:solidFill>
                  <a:srgbClr val="BFBFBF"/>
                </a:solidFill>
              </a:rPr>
              <a:t>Trichiasis </a:t>
            </a:r>
            <a:r>
              <a:rPr lang="en-US" sz="1200" i="1">
                <a:solidFill>
                  <a:srgbClr val="BFBFBF"/>
                </a:solidFill>
              </a:rPr>
              <a:t>und </a:t>
            </a:r>
            <a:r>
              <a:rPr lang="en-US" sz="1200">
                <a:solidFill>
                  <a:srgbClr val="BFBFBF"/>
                </a:solidFill>
              </a:rPr>
              <a:t>Distichiasis</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Trichiasis</a:t>
            </a:r>
            <a:r>
              <a:rPr lang="en-US" sz="1200">
                <a:solidFill>
                  <a:srgbClr val="BFBFBF"/>
                </a:solidFill>
              </a:rPr>
              <a:t> bezeichnet Wimpern, die </a:t>
            </a:r>
            <a:r>
              <a:rPr lang="en-US" sz="1200" i="1" u="sng">
                <a:solidFill>
                  <a:srgbClr val="BFBFBF"/>
                </a:solidFill>
              </a:rPr>
              <a:t>gegen </a:t>
            </a:r>
            <a:r>
              <a:rPr lang="en-US" sz="1200">
                <a:solidFill>
                  <a:srgbClr val="BFBFBF"/>
                </a:solidFill>
              </a:rPr>
              <a:t>die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8"/>
                  </a:ext>
                </a:extLst>
              </a:rPr>
              <a:t>Augenoberfläche</a:t>
            </a:r>
            <a:r>
              <a:rPr lang="en-US" sz="1200">
                <a:solidFill>
                  <a:srgbClr val="BFBFBF"/>
                </a:solidFill>
              </a:rPr>
              <a:t> gerichtet sind </a:t>
            </a:r>
            <a:r>
              <a:rPr lang="en-US" sz="1200" i="1" u="sng">
                <a:solidFill>
                  <a:srgbClr val="BFBFBF"/>
                </a:solidFill>
              </a:rPr>
              <a:t>und aus ihrer normalen anatomischen Position am Lidrand entspringen</a:t>
            </a:r>
            <a:r>
              <a:rPr lang="en-US" sz="1200">
                <a:solidFill>
                  <a:srgbClr val="BFBFBF"/>
                </a:solidFill>
              </a:rPr>
              <a:t>. Im Unterschied dazu handelt es sich bei der </a:t>
            </a:r>
            <a:r>
              <a:rPr lang="en-US" sz="1200" i="1">
                <a:solidFill>
                  <a:srgbClr val="BFBFBF"/>
                </a:solidFill>
              </a:rPr>
              <a:t>Distichiasis</a:t>
            </a:r>
            <a:r>
              <a:rPr lang="en-US" sz="1200">
                <a:solidFill>
                  <a:srgbClr val="BFBFBF"/>
                </a:solidFill>
              </a:rPr>
              <a:t> um Wimpern, die von einer ungewöhnlichen anatomischen Stelle entspringen und dadurch die Augenoberfläche berühren – nämlich aus den Ausführungsgängen der Meibom-Drüsen. </a:t>
            </a:r>
            <a:endParaRPr sz="1200">
              <a:solidFill>
                <a:srgbClr val="BFBFBF"/>
              </a:solidFill>
            </a:endParaRPr>
          </a:p>
        </p:txBody>
      </p:sp>
      <p:sp>
        <p:nvSpPr>
          <p:cNvPr id="3909" name="Google Shape;3909;p235"/>
          <p:cNvSpPr txBox="1"/>
          <p:nvPr/>
        </p:nvSpPr>
        <p:spPr>
          <a:xfrm>
            <a:off x="1495425" y="3220952"/>
            <a:ext cx="6657975" cy="954107"/>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Ist die Nebenwirkung des Wimpernwachstums grundsätzlich unerwünscht?</a:t>
            </a:r>
            <a:endParaRPr sz="1400" i="1">
              <a:solidFill>
                <a:srgbClr val="CCFFCC"/>
              </a:solidFill>
              <a:latin typeface="Arial"/>
              <a:ea typeface="Arial"/>
              <a:cs typeface="Arial"/>
              <a:sym typeface="Arial"/>
            </a:endParaRPr>
          </a:p>
          <a:p>
            <a:pPr marL="0" marR="0" lvl="0" indent="0" algn="l" rtl="0">
              <a:spcBef>
                <a:spcPts val="0"/>
              </a:spcBef>
              <a:spcAft>
                <a:spcPts val="0"/>
              </a:spcAft>
              <a:buNone/>
            </a:pPr>
            <a:r>
              <a:rPr lang="en-US" sz="1200">
                <a:solidFill>
                  <a:srgbClr val="CCFFCC"/>
                </a:solidFill>
                <a:latin typeface="Arial"/>
                <a:ea typeface="Arial"/>
                <a:cs typeface="Arial"/>
                <a:sym typeface="Arial"/>
              </a:rPr>
              <a:t>Keineswegs – manche Menschen begrüßen und streben ein verstärktes Wimpernwachstum als kosmetisch wünschenswertes Ergebnis an. Tatsächlich wird eine verdünnte Formulierung von Bimatoprost unter dem Markennamen Latisse als von der FDA zugelassener Wimpernwachstumsförderer verkauft. </a:t>
            </a:r>
            <a:endParaRPr/>
          </a:p>
        </p:txBody>
      </p:sp>
      <p:sp>
        <p:nvSpPr>
          <p:cNvPr id="3910" name="Google Shape;3910;p235"/>
          <p:cNvSpPr/>
          <p:nvPr/>
        </p:nvSpPr>
        <p:spPr>
          <a:xfrm>
            <a:off x="3133643" y="2556879"/>
            <a:ext cx="1679714" cy="47940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Shape 3914"/>
        <p:cNvGrpSpPr/>
        <p:nvPr/>
      </p:nvGrpSpPr>
      <p:grpSpPr>
        <a:xfrm>
          <a:off x="0" y="0"/>
          <a:ext cx="0" cy="0"/>
          <a:chOff x="0" y="0"/>
          <a:chExt cx="0" cy="0"/>
        </a:xfrm>
      </p:grpSpPr>
      <p:sp>
        <p:nvSpPr>
          <p:cNvPr id="3915" name="Google Shape;3915;p23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16" name="Google Shape;3916;p23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917" name="Google Shape;3917;p23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918" name="Google Shape;3918;p23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919" name="Google Shape;3919;p236"/>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0"/>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E)</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920" name="Google Shape;3920;p23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219</a:t>
            </a:fld>
            <a:endParaRPr sz="1000">
              <a:solidFill>
                <a:schemeClr val="dk1"/>
              </a:solidFill>
              <a:latin typeface="Arial"/>
              <a:ea typeface="Arial"/>
              <a:cs typeface="Arial"/>
              <a:sym typeface="Arial"/>
            </a:endParaRPr>
          </a:p>
        </p:txBody>
      </p:sp>
      <p:sp>
        <p:nvSpPr>
          <p:cNvPr id="3921" name="Google Shape;3921;p236"/>
          <p:cNvSpPr txBox="1"/>
          <p:nvPr/>
        </p:nvSpPr>
        <p:spPr>
          <a:xfrm>
            <a:off x="3417886" y="2458623"/>
            <a:ext cx="4583100" cy="15033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„Hypertrichose“</a:t>
            </a:r>
            <a:endParaRPr sz="1600" b="1" i="1">
              <a:solidFill>
                <a:srgbClr val="0000F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Andere für Wimpern nachteilige Veränderungen können auftreten – welche konkret?</a:t>
            </a:r>
            <a:endParaRPr sz="1200" i="1">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Trichiasis und Distichiasis</a:t>
            </a:r>
            <a:endParaRPr sz="12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marR="0" lvl="0" indent="0" algn="l" rtl="0">
              <a:spcBef>
                <a:spcPts val="0"/>
              </a:spcBef>
              <a:spcAft>
                <a:spcPts val="0"/>
              </a:spcAft>
              <a:buNone/>
            </a:pPr>
            <a:endParaRPr sz="1200" i="1">
              <a:solidFill>
                <a:srgbClr val="7F7F7F"/>
              </a:solidFill>
            </a:endParaRPr>
          </a:p>
        </p:txBody>
      </p:sp>
      <p:sp>
        <p:nvSpPr>
          <p:cNvPr id="3922" name="Google Shape;3922;p236"/>
          <p:cNvSpPr txBox="1"/>
          <p:nvPr/>
        </p:nvSpPr>
        <p:spPr>
          <a:xfrm>
            <a:off x="2768600" y="4175059"/>
            <a:ext cx="5295900" cy="13185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der Unterschied zwischen </a:t>
            </a:r>
            <a:r>
              <a:rPr lang="en-US" sz="1200">
                <a:solidFill>
                  <a:srgbClr val="BFBFBF"/>
                </a:solidFill>
              </a:rPr>
              <a:t>Trichiasis </a:t>
            </a:r>
            <a:r>
              <a:rPr lang="en-US" sz="1200" i="1">
                <a:solidFill>
                  <a:srgbClr val="BFBFBF"/>
                </a:solidFill>
              </a:rPr>
              <a:t>und </a:t>
            </a:r>
            <a:r>
              <a:rPr lang="en-US" sz="1200">
                <a:solidFill>
                  <a:srgbClr val="BFBFBF"/>
                </a:solidFill>
              </a:rPr>
              <a:t>Distichiasis</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Trichiasis</a:t>
            </a:r>
            <a:r>
              <a:rPr lang="en-US" sz="1200">
                <a:solidFill>
                  <a:srgbClr val="BFBFBF"/>
                </a:solidFill>
              </a:rPr>
              <a:t> bezeichnet Wimpern, die </a:t>
            </a:r>
            <a:r>
              <a:rPr lang="en-US" sz="1200" i="1" u="sng">
                <a:solidFill>
                  <a:srgbClr val="BFBFBF"/>
                </a:solidFill>
              </a:rPr>
              <a:t>gegen </a:t>
            </a:r>
            <a:r>
              <a:rPr lang="en-US" sz="1200">
                <a:solidFill>
                  <a:srgbClr val="BFBFBF"/>
                </a:solidFill>
              </a:rPr>
              <a:t>die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1"/>
                  </a:ext>
                </a:extLst>
              </a:rPr>
              <a:t>Augenoberfläche</a:t>
            </a:r>
            <a:r>
              <a:rPr lang="en-US" sz="1200">
                <a:solidFill>
                  <a:srgbClr val="BFBFBF"/>
                </a:solidFill>
              </a:rPr>
              <a:t> gerichtet sind </a:t>
            </a:r>
            <a:r>
              <a:rPr lang="en-US" sz="1200" i="1" u="sng">
                <a:solidFill>
                  <a:srgbClr val="BFBFBF"/>
                </a:solidFill>
              </a:rPr>
              <a:t>und aus ihrer normalen anatomischen Position am Lidrand entspringen</a:t>
            </a:r>
            <a:r>
              <a:rPr lang="en-US" sz="1200">
                <a:solidFill>
                  <a:srgbClr val="BFBFBF"/>
                </a:solidFill>
              </a:rPr>
              <a:t>. Im Unterschied dazu handelt es sich bei der </a:t>
            </a:r>
            <a:r>
              <a:rPr lang="en-US" sz="1200" i="1">
                <a:solidFill>
                  <a:srgbClr val="BFBFBF"/>
                </a:solidFill>
              </a:rPr>
              <a:t>Distichiasis</a:t>
            </a:r>
            <a:r>
              <a:rPr lang="en-US" sz="1200">
                <a:solidFill>
                  <a:srgbClr val="BFBFBF"/>
                </a:solidFill>
              </a:rPr>
              <a:t> um Wimpern, die von einer ungewöhnlichen anatomischen Stelle entspringen und dadurch die Augenoberfläche berühren – nämlich aus den Ausführungsgängen der Meibom-Drüsen. </a:t>
            </a:r>
            <a:endParaRPr sz="1200" i="1">
              <a:solidFill>
                <a:srgbClr val="BFBFBF"/>
              </a:solidFill>
            </a:endParaRPr>
          </a:p>
        </p:txBody>
      </p:sp>
      <p:sp>
        <p:nvSpPr>
          <p:cNvPr id="3923" name="Google Shape;3923;p236"/>
          <p:cNvSpPr txBox="1"/>
          <p:nvPr/>
        </p:nvSpPr>
        <p:spPr>
          <a:xfrm>
            <a:off x="1495425" y="3220952"/>
            <a:ext cx="6657900" cy="9492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Ist die Nebenwirkung des Wimpernwachstums grundsätzlich unerwünscht?</a:t>
            </a:r>
            <a:endParaRPr/>
          </a:p>
          <a:p>
            <a:pPr marL="0" marR="0" lvl="0" indent="0" algn="l" rtl="0">
              <a:spcBef>
                <a:spcPts val="0"/>
              </a:spcBef>
              <a:spcAft>
                <a:spcPts val="0"/>
              </a:spcAft>
              <a:buNone/>
            </a:pPr>
            <a:r>
              <a:rPr lang="en-US" sz="1200">
                <a:solidFill>
                  <a:schemeClr val="dk1"/>
                </a:solidFill>
              </a:rPr>
              <a:t>Überhaupt nicht – einige Patienten empfinden längere und dichtere Wimpern als einen erwünschten kosmetischen Vorteil.</a:t>
            </a:r>
            <a:r>
              <a:rPr lang="en-US" sz="1200">
                <a:solidFill>
                  <a:srgbClr val="CCFFCC"/>
                </a:solidFill>
                <a:latin typeface="Arial"/>
                <a:ea typeface="Arial"/>
                <a:cs typeface="Arial"/>
                <a:sym typeface="Arial"/>
              </a:rPr>
              <a:t> Tatsächlich wird eine verdünnte Formulierung von Bimatoprost unter dem Markennamen Latisse als von der FDA zugelassener Wimpernwachstumsförderer verkauft. </a:t>
            </a:r>
            <a:endParaRPr/>
          </a:p>
        </p:txBody>
      </p:sp>
      <p:sp>
        <p:nvSpPr>
          <p:cNvPr id="3924" name="Google Shape;3924;p236"/>
          <p:cNvSpPr/>
          <p:nvPr/>
        </p:nvSpPr>
        <p:spPr>
          <a:xfrm>
            <a:off x="3144661" y="2552037"/>
            <a:ext cx="1679714" cy="47940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2"/>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91" name="Google Shape;391;p22"/>
          <p:cNvSpPr/>
          <p:nvPr/>
        </p:nvSpPr>
        <p:spPr>
          <a:xfrm>
            <a:off x="2600325" y="646113"/>
            <a:ext cx="1644650" cy="62484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392" name="Google Shape;392;p2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93" name="Google Shape;393;p22"/>
          <p:cNvSpPr txBox="1">
            <a:spLocks noGrp="1"/>
          </p:cNvSpPr>
          <p:nvPr>
            <p:ph type="body" idx="1"/>
          </p:nvPr>
        </p:nvSpPr>
        <p:spPr>
          <a:xfrm>
            <a:off x="457200" y="762000"/>
            <a:ext cx="8229600" cy="59436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a:t>
            </a:r>
            <a:r>
              <a:rPr lang="en-US" sz="1200" b="1" dirty="0">
                <a:solidFill>
                  <a:srgbClr val="CCFFCC"/>
                </a:solidFill>
              </a:rPr>
              <a:t>        </a:t>
            </a:r>
            <a:r>
              <a:rPr lang="en-US" sz="1200" b="1" dirty="0" err="1">
                <a:solidFill>
                  <a:srgbClr val="CCFFCC"/>
                </a:solidFill>
              </a:rPr>
              <a:t>Timoptic</a:t>
            </a:r>
            <a:endParaRPr sz="1800" b="1" dirty="0">
              <a:solidFill>
                <a:srgbClr val="CCFFCC"/>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r>
              <a:rPr lang="en-US" sz="1200" dirty="0" err="1">
                <a:solidFill>
                  <a:srgbClr val="BFBFBF"/>
                </a:solidFill>
              </a:rPr>
              <a:t>xxxxx</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FBFBF"/>
                </a:solidFill>
              </a:rPr>
              <a:t>                        </a:t>
            </a:r>
            <a:r>
              <a:rPr lang="en-US" sz="1200" dirty="0" err="1">
                <a:solidFill>
                  <a:srgbClr val="BFBFBF"/>
                </a:solidFill>
              </a:rPr>
              <a:t>xxxxx</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 </a:t>
            </a:r>
            <a:r>
              <a:rPr lang="en-US" sz="1200" b="1" dirty="0">
                <a:solidFill>
                  <a:srgbClr val="CCFFCC"/>
                </a:solidFill>
              </a:rPr>
              <a:t>                 Xalatan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Travoprost</a:t>
            </a:r>
            <a:r>
              <a:rPr lang="en-US" sz="1200" b="1" dirty="0">
                <a:solidFill>
                  <a:srgbClr val="0000FF"/>
                </a:solidFill>
              </a:rPr>
              <a:t> </a:t>
            </a:r>
            <a:r>
              <a:rPr lang="en-US" sz="1200" b="1" dirty="0">
                <a:solidFill>
                  <a:srgbClr val="CCFFCC"/>
                </a:solidFill>
              </a:rPr>
              <a:t>                </a:t>
            </a:r>
            <a:r>
              <a:rPr lang="en-US" sz="1200" b="1" dirty="0" err="1">
                <a:solidFill>
                  <a:srgbClr val="CCFFCC"/>
                </a:solidFill>
              </a:rPr>
              <a:t>Travatan</a:t>
            </a:r>
            <a:endParaRPr sz="1800" b="1" dirty="0">
              <a:solidFill>
                <a:srgbClr val="CCFFCC"/>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Bimatoprost</a:t>
            </a:r>
            <a:r>
              <a:rPr lang="en-US" sz="1200" b="1" dirty="0">
                <a:solidFill>
                  <a:srgbClr val="0000FF"/>
                </a:solidFill>
              </a:rPr>
              <a:t> </a:t>
            </a:r>
            <a:r>
              <a:rPr lang="en-US" sz="1200" b="1" dirty="0">
                <a:solidFill>
                  <a:srgbClr val="CCFFCC"/>
                </a:solidFill>
              </a:rPr>
              <a:t>                Lumigan</a:t>
            </a:r>
            <a:endParaRPr dirty="0"/>
          </a:p>
          <a:p>
            <a:pPr marL="342900" lvl="0" indent="-342900" algn="l" rtl="0">
              <a:lnSpc>
                <a:spcPct val="80000"/>
              </a:lnSpc>
              <a:spcBef>
                <a:spcPts val="240"/>
              </a:spcBef>
              <a:spcAft>
                <a:spcPts val="0"/>
              </a:spcAft>
              <a:buSzPts val="840"/>
              <a:buChar char="●"/>
            </a:pPr>
            <a:r>
              <a:rPr lang="en-US" sz="1200" i="1" dirty="0">
                <a:solidFill>
                  <a:srgbClr val="B2B2B2"/>
                </a:solidFill>
              </a:rPr>
              <a:t>Nicht-</a:t>
            </a:r>
            <a:r>
              <a:rPr lang="en-US" sz="1200" i="1" dirty="0" err="1">
                <a:solidFill>
                  <a:srgbClr val="B2B2B2"/>
                </a:solidFill>
              </a:rPr>
              <a:t>selektiver</a:t>
            </a:r>
            <a:r>
              <a:rPr lang="en-US" sz="1200" i="1" dirty="0">
                <a:solidFill>
                  <a:srgbClr val="B2B2B2"/>
                </a:solidFill>
              </a:rPr>
              <a:t> </a:t>
            </a:r>
            <a:r>
              <a:rPr lang="en-US" sz="1200" i="1" dirty="0">
                <a:solidFill>
                  <a:srgbClr val="B2B2B2"/>
                </a:solidFill>
                <a:latin typeface="Noto Sans Symbols"/>
                <a:ea typeface="Noto Sans Symbols"/>
                <a:cs typeface="Noto Sans Symbols"/>
                <a:sym typeface="Noto Sans Symbols"/>
              </a:rPr>
              <a:t>α/β</a:t>
            </a:r>
            <a:r>
              <a:rPr lang="en-US" sz="1200" i="1" dirty="0">
                <a:solidFill>
                  <a:srgbClr val="B2B2B2"/>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r>
              <a:rPr lang="en-US" sz="1200" dirty="0" err="1">
                <a:solidFill>
                  <a:srgbClr val="BFBFBF"/>
                </a:solidFill>
              </a:rPr>
              <a:t>xxxxx</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Dipivefrin                        </a:t>
            </a:r>
            <a:r>
              <a:rPr lang="en-US" sz="1200" dirty="0" err="1">
                <a:solidFill>
                  <a:srgbClr val="BFBFBF"/>
                </a:solidFill>
              </a:rPr>
              <a:t>xxxxx</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r>
              <a:rPr lang="en-US" sz="1200" b="1" dirty="0">
                <a:solidFill>
                  <a:srgbClr val="CCFFCC"/>
                </a:solidFill>
              </a:rPr>
              <a:t>                </a:t>
            </a:r>
            <a:r>
              <a:rPr lang="en-US" sz="1200" b="1" dirty="0" err="1">
                <a:solidFill>
                  <a:srgbClr val="CCFFCC"/>
                </a:solidFill>
              </a:rPr>
              <a:t>Trusopt</a:t>
            </a:r>
            <a:endParaRPr sz="1800" b="1" dirty="0">
              <a:solidFill>
                <a:srgbClr val="CCFFCC"/>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r>
              <a:rPr lang="en-US" sz="1200" b="1" dirty="0">
                <a:solidFill>
                  <a:srgbClr val="0000FF"/>
                </a:solidFill>
              </a:rPr>
              <a:t> </a:t>
            </a:r>
            <a:r>
              <a:rPr lang="en-US" sz="1200" b="1" dirty="0">
                <a:solidFill>
                  <a:srgbClr val="CCFFCC"/>
                </a:solidFill>
              </a:rPr>
              <a:t>              </a:t>
            </a:r>
            <a:r>
              <a:rPr lang="en-US" sz="1200" b="1" dirty="0" err="1">
                <a:solidFill>
                  <a:srgbClr val="CCFFCC"/>
                </a:solidFill>
              </a:rPr>
              <a:t>Azopt</a:t>
            </a:r>
            <a:endParaRPr sz="1800" b="1" dirty="0">
              <a:solidFill>
                <a:srgbClr val="CCFFCC"/>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r>
              <a:rPr lang="en-US" sz="1200" b="1" dirty="0">
                <a:solidFill>
                  <a:srgbClr val="0000FF"/>
                </a:solidFill>
              </a:rPr>
              <a:t> </a:t>
            </a:r>
            <a:r>
              <a:rPr lang="en-US" sz="1200" b="1" dirty="0">
                <a:solidFill>
                  <a:srgbClr val="CCFFCC"/>
                </a:solidFill>
              </a:rPr>
              <a:t>                 Diamox</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r>
              <a:rPr lang="en-US" sz="1200" b="1" dirty="0">
                <a:solidFill>
                  <a:srgbClr val="CCFFCC"/>
                </a:solidFill>
              </a:rPr>
              <a:t>            </a:t>
            </a:r>
            <a:r>
              <a:rPr lang="en-US" sz="1200" b="1" dirty="0" err="1">
                <a:solidFill>
                  <a:srgbClr val="CCFFCC"/>
                </a:solidFill>
              </a:rPr>
              <a:t>opidin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r>
              <a:rPr lang="en-US" sz="1200" b="1" dirty="0">
                <a:solidFill>
                  <a:srgbClr val="0000FF"/>
                </a:solidFill>
              </a:rPr>
              <a:t> </a:t>
            </a:r>
            <a:r>
              <a:rPr lang="en-US" sz="1200" b="1" dirty="0">
                <a:solidFill>
                  <a:srgbClr val="CCFFCC"/>
                </a:solidFill>
              </a:rPr>
              <a:t>               </a:t>
            </a:r>
            <a:r>
              <a:rPr lang="en-US" sz="1200" b="1" dirty="0" err="1">
                <a:solidFill>
                  <a:srgbClr val="CCFFCC"/>
                </a:solidFill>
              </a:rPr>
              <a:t>Alphagan</a:t>
            </a:r>
            <a:endParaRPr sz="1800" b="1" dirty="0">
              <a:solidFill>
                <a:srgbClr val="CCFFCC"/>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                             </a:t>
            </a:r>
            <a:r>
              <a:rPr lang="en-US" sz="1200" dirty="0" err="1">
                <a:solidFill>
                  <a:srgbClr val="BFBFBF"/>
                </a:solidFill>
              </a:rPr>
              <a:t>xxxxx</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endParaRPr sz="1800" b="1" dirty="0">
              <a:solidFill>
                <a:srgbClr val="CCFFCC"/>
              </a:solidFill>
            </a:endParaRPr>
          </a:p>
          <a:p>
            <a:pPr marL="692150" lvl="1" indent="-267653" algn="l" rtl="0">
              <a:lnSpc>
                <a:spcPct val="80000"/>
              </a:lnSpc>
              <a:spcBef>
                <a:spcPts val="360"/>
              </a:spcBef>
              <a:spcAft>
                <a:spcPts val="0"/>
              </a:spcAft>
              <a:buSzPts val="1260"/>
              <a:buNone/>
            </a:pPr>
            <a:endParaRPr sz="1800" dirty="0">
              <a:solidFill>
                <a:srgbClr val="B2B2B2"/>
              </a:solidFill>
            </a:endParaRPr>
          </a:p>
        </p:txBody>
      </p:sp>
      <p:sp>
        <p:nvSpPr>
          <p:cNvPr id="394" name="Google Shape;394;p22"/>
          <p:cNvSpPr txBox="1"/>
          <p:nvPr/>
        </p:nvSpPr>
        <p:spPr>
          <a:xfrm>
            <a:off x="2758966" y="646113"/>
            <a:ext cx="1706563"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dirty="0" err="1">
                <a:solidFill>
                  <a:srgbClr val="0000FF"/>
                </a:solidFill>
                <a:latin typeface="Arial"/>
                <a:ea typeface="Arial"/>
                <a:cs typeface="Arial"/>
                <a:sym typeface="Arial"/>
              </a:rPr>
              <a:t>Markenname</a:t>
            </a:r>
            <a:r>
              <a:rPr lang="en-US" sz="1200" b="1" i="1" dirty="0">
                <a:solidFill>
                  <a:srgbClr val="0000FF"/>
                </a:solidFill>
                <a:latin typeface="Arial"/>
                <a:ea typeface="Arial"/>
                <a:cs typeface="Arial"/>
                <a:sym typeface="Arial"/>
              </a:rPr>
              <a:t>?</a:t>
            </a:r>
            <a:endParaRPr dirty="0"/>
          </a:p>
        </p:txBody>
      </p:sp>
      <p:sp>
        <p:nvSpPr>
          <p:cNvPr id="395" name="Google Shape;395;p2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a:t>
            </a:fld>
            <a:endParaRPr sz="1000">
              <a:solidFill>
                <a:schemeClr val="dk1"/>
              </a:solidFill>
              <a:latin typeface="Arial"/>
              <a:ea typeface="Arial"/>
              <a:cs typeface="Arial"/>
              <a:sym typeface="Arial"/>
            </a:endParaRPr>
          </a:p>
        </p:txBody>
      </p:sp>
      <p:sp>
        <p:nvSpPr>
          <p:cNvPr id="396" name="Google Shape;396;p22"/>
          <p:cNvSpPr txBox="1"/>
          <p:nvPr/>
        </p:nvSpPr>
        <p:spPr>
          <a:xfrm>
            <a:off x="6781800" y="3019425"/>
            <a:ext cx="2128800" cy="1124700"/>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rgbClr val="B2B2B2"/>
              </a:buClr>
              <a:buSzPts val="1200"/>
              <a:buFont typeface="Noto Sans Symbols"/>
              <a:buNone/>
            </a:pPr>
            <a:r>
              <a:rPr lang="en-US" sz="1200" i="1">
                <a:solidFill>
                  <a:srgbClr val="B2B2B2"/>
                </a:solidFill>
                <a:latin typeface="Arial"/>
                <a:ea typeface="Arial"/>
                <a:cs typeface="Arial"/>
                <a:sym typeface="Arial"/>
              </a:rPr>
              <a:t>D</a:t>
            </a:r>
            <a:r>
              <a:rPr lang="en-US" sz="1200" i="1">
                <a:solidFill>
                  <a:srgbClr val="B2B2B2"/>
                </a:solidFill>
              </a:rPr>
              <a:t>iese Medikamente spielen heute kaum </a:t>
            </a:r>
            <a:r>
              <a:rPr lang="en-US" sz="1200" i="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noch</a:t>
            </a:r>
            <a:r>
              <a:rPr lang="en-US" sz="1200" i="1">
                <a:solidFill>
                  <a:srgbClr val="B2B2B2"/>
                </a:solidFill>
              </a:rPr>
              <a:t> eine Rolle (außer Pilocarpin in bestimmten Fällen), deshalb brauchen wir uns ihre Handelsnamen nicht zu merken.</a:t>
            </a:r>
            <a:endParaRPr/>
          </a:p>
        </p:txBody>
      </p:sp>
      <p:cxnSp>
        <p:nvCxnSpPr>
          <p:cNvPr id="397" name="Google Shape;397;p22"/>
          <p:cNvCxnSpPr/>
          <p:nvPr/>
        </p:nvCxnSpPr>
        <p:spPr>
          <a:xfrm rot="10800000">
            <a:off x="5105400" y="1676400"/>
            <a:ext cx="1676400" cy="1828800"/>
          </a:xfrm>
          <a:prstGeom prst="straightConnector1">
            <a:avLst/>
          </a:prstGeom>
          <a:noFill/>
          <a:ln w="9525" cap="flat" cmpd="sng">
            <a:solidFill>
              <a:schemeClr val="dk1"/>
            </a:solidFill>
            <a:prstDash val="solid"/>
            <a:round/>
            <a:headEnd type="none" w="med" len="med"/>
            <a:tailEnd type="triangle" w="med" len="med"/>
          </a:ln>
        </p:spPr>
      </p:cxnSp>
      <p:cxnSp>
        <p:nvCxnSpPr>
          <p:cNvPr id="398" name="Google Shape;398;p22"/>
          <p:cNvCxnSpPr>
            <a:cxnSpLocks/>
          </p:cNvCxnSpPr>
          <p:nvPr/>
        </p:nvCxnSpPr>
        <p:spPr>
          <a:xfrm flipH="1" flipV="1">
            <a:off x="4899027" y="2590799"/>
            <a:ext cx="1882773" cy="869157"/>
          </a:xfrm>
          <a:prstGeom prst="straightConnector1">
            <a:avLst/>
          </a:prstGeom>
          <a:noFill/>
          <a:ln w="9525" cap="flat" cmpd="sng">
            <a:solidFill>
              <a:schemeClr val="dk1"/>
            </a:solidFill>
            <a:prstDash val="solid"/>
            <a:round/>
            <a:headEnd type="none" w="med" len="med"/>
            <a:tailEnd type="triangle" w="med" len="med"/>
          </a:ln>
        </p:spPr>
      </p:cxnSp>
      <p:cxnSp>
        <p:nvCxnSpPr>
          <p:cNvPr id="399" name="Google Shape;399;p22"/>
          <p:cNvCxnSpPr>
            <a:cxnSpLocks/>
          </p:cNvCxnSpPr>
          <p:nvPr/>
        </p:nvCxnSpPr>
        <p:spPr>
          <a:xfrm flipH="1">
            <a:off x="4659917" y="3505200"/>
            <a:ext cx="2121883" cy="581025"/>
          </a:xfrm>
          <a:prstGeom prst="straightConnector1">
            <a:avLst/>
          </a:prstGeom>
          <a:noFill/>
          <a:ln w="9525" cap="flat" cmpd="sng">
            <a:solidFill>
              <a:schemeClr val="dk1"/>
            </a:solidFill>
            <a:prstDash val="solid"/>
            <a:round/>
            <a:headEnd type="none" w="med" len="med"/>
            <a:tailEnd type="triangle" w="med" len="med"/>
          </a:ln>
        </p:spPr>
      </p:cxnSp>
      <p:sp>
        <p:nvSpPr>
          <p:cNvPr id="400" name="Google Shape;400;p22"/>
          <p:cNvSpPr/>
          <p:nvPr/>
        </p:nvSpPr>
        <p:spPr>
          <a:xfrm>
            <a:off x="4583717" y="2324099"/>
            <a:ext cx="152400" cy="533400"/>
          </a:xfrm>
          <a:prstGeom prst="rightBrace">
            <a:avLst>
              <a:gd name="adj1" fmla="val 29167"/>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401" name="Google Shape;401;p22"/>
          <p:cNvSpPr/>
          <p:nvPr/>
        </p:nvSpPr>
        <p:spPr>
          <a:xfrm>
            <a:off x="4469525" y="1044575"/>
            <a:ext cx="152400" cy="533400"/>
          </a:xfrm>
          <a:prstGeom prst="rightBrace">
            <a:avLst>
              <a:gd name="adj1" fmla="val 29167"/>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Shape 3928"/>
        <p:cNvGrpSpPr/>
        <p:nvPr/>
      </p:nvGrpSpPr>
      <p:grpSpPr>
        <a:xfrm>
          <a:off x="0" y="0"/>
          <a:ext cx="0" cy="0"/>
          <a:chOff x="0" y="0"/>
          <a:chExt cx="0" cy="0"/>
        </a:xfrm>
      </p:grpSpPr>
      <p:sp>
        <p:nvSpPr>
          <p:cNvPr id="3929" name="Google Shape;3929;p23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30" name="Google Shape;3930;p23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931" name="Google Shape;3931;p23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932" name="Google Shape;3932;p23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933" name="Google Shape;3933;p237"/>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2"/>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3"/>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PG-</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934" name="Google Shape;3934;p23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220</a:t>
            </a:fld>
            <a:endParaRPr sz="1000">
              <a:solidFill>
                <a:schemeClr val="dk1"/>
              </a:solidFill>
              <a:latin typeface="Arial"/>
              <a:ea typeface="Arial"/>
              <a:cs typeface="Arial"/>
              <a:sym typeface="Arial"/>
            </a:endParaRPr>
          </a:p>
        </p:txBody>
      </p:sp>
      <p:sp>
        <p:nvSpPr>
          <p:cNvPr id="3935" name="Google Shape;3935;p237"/>
          <p:cNvSpPr txBox="1"/>
          <p:nvPr/>
        </p:nvSpPr>
        <p:spPr>
          <a:xfrm>
            <a:off x="3417886" y="2458623"/>
            <a:ext cx="4583100" cy="15033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„Hypertrichose“</a:t>
            </a:r>
            <a:endParaRPr sz="1600" b="1" i="1">
              <a:solidFill>
                <a:srgbClr val="0000F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Andere für Wimpern nachteilige Veränderungen können auftreten – welche konkret?</a:t>
            </a:r>
            <a:endParaRPr sz="1200" i="1">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Trichiasis und Distichiasis</a:t>
            </a:r>
            <a:endParaRPr sz="12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marR="0" lvl="0" indent="0" algn="l" rtl="0">
              <a:spcBef>
                <a:spcPts val="0"/>
              </a:spcBef>
              <a:spcAft>
                <a:spcPts val="0"/>
              </a:spcAft>
              <a:buNone/>
            </a:pPr>
            <a:endParaRPr sz="1200" i="1">
              <a:solidFill>
                <a:srgbClr val="7F7F7F"/>
              </a:solidFill>
            </a:endParaRPr>
          </a:p>
        </p:txBody>
      </p:sp>
      <p:sp>
        <p:nvSpPr>
          <p:cNvPr id="3936" name="Google Shape;3936;p237"/>
          <p:cNvSpPr txBox="1"/>
          <p:nvPr/>
        </p:nvSpPr>
        <p:spPr>
          <a:xfrm>
            <a:off x="2768600" y="4175059"/>
            <a:ext cx="5295900" cy="13185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der Unterschied zwischen </a:t>
            </a:r>
            <a:r>
              <a:rPr lang="en-US" sz="1200">
                <a:solidFill>
                  <a:srgbClr val="BFBFBF"/>
                </a:solidFill>
              </a:rPr>
              <a:t>Trichiasis </a:t>
            </a:r>
            <a:r>
              <a:rPr lang="en-US" sz="1200" i="1">
                <a:solidFill>
                  <a:srgbClr val="BFBFBF"/>
                </a:solidFill>
              </a:rPr>
              <a:t>und </a:t>
            </a:r>
            <a:r>
              <a:rPr lang="en-US" sz="1200">
                <a:solidFill>
                  <a:srgbClr val="BFBFBF"/>
                </a:solidFill>
              </a:rPr>
              <a:t>Distichiasis</a:t>
            </a:r>
            <a:r>
              <a:rPr lang="en-US" sz="1200" i="1">
                <a:solidFill>
                  <a:srgbClr val="BFBFBF"/>
                </a:solidFill>
              </a:rPr>
              <a:t>?</a:t>
            </a:r>
            <a:endParaRPr>
              <a:solidFill>
                <a:srgbClr val="BFBFBF"/>
              </a:solidFill>
            </a:endParaRPr>
          </a:p>
          <a:p>
            <a:pPr marL="0" lvl="0" indent="0" algn="l" rtl="0">
              <a:spcBef>
                <a:spcPts val="0"/>
              </a:spcBef>
              <a:spcAft>
                <a:spcPts val="0"/>
              </a:spcAft>
              <a:buNone/>
            </a:pPr>
            <a:r>
              <a:rPr lang="en-US" sz="1200" i="1">
                <a:solidFill>
                  <a:srgbClr val="BFBFBF"/>
                </a:solidFill>
              </a:rPr>
              <a:t>Trichiasis</a:t>
            </a:r>
            <a:r>
              <a:rPr lang="en-US" sz="1200">
                <a:solidFill>
                  <a:srgbClr val="BFBFBF"/>
                </a:solidFill>
              </a:rPr>
              <a:t> bezeichnet Wimpern, die </a:t>
            </a:r>
            <a:r>
              <a:rPr lang="en-US" sz="1200" i="1" u="sng">
                <a:solidFill>
                  <a:srgbClr val="BFBFBF"/>
                </a:solidFill>
              </a:rPr>
              <a:t>gegen </a:t>
            </a:r>
            <a:r>
              <a:rPr lang="en-US" sz="1200">
                <a:solidFill>
                  <a:srgbClr val="BFBFBF"/>
                </a:solidFill>
              </a:rPr>
              <a:t>die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4"/>
                  </a:ext>
                </a:extLst>
              </a:rPr>
              <a:t>Augenoberfläche</a:t>
            </a:r>
            <a:r>
              <a:rPr lang="en-US" sz="1200">
                <a:solidFill>
                  <a:srgbClr val="BFBFBF"/>
                </a:solidFill>
              </a:rPr>
              <a:t> gerichtet sind </a:t>
            </a:r>
            <a:r>
              <a:rPr lang="en-US" sz="1200" i="1" u="sng">
                <a:solidFill>
                  <a:srgbClr val="BFBFBF"/>
                </a:solidFill>
              </a:rPr>
              <a:t>und aus ihrer normalen anatomischen Position am Lidrand entspringen</a:t>
            </a:r>
            <a:r>
              <a:rPr lang="en-US" sz="1200">
                <a:solidFill>
                  <a:srgbClr val="BFBFBF"/>
                </a:solidFill>
              </a:rPr>
              <a:t>. Im Unterschied dazu handelt es sich bei der </a:t>
            </a:r>
            <a:r>
              <a:rPr lang="en-US" sz="1200" i="1">
                <a:solidFill>
                  <a:srgbClr val="BFBFBF"/>
                </a:solidFill>
              </a:rPr>
              <a:t>Distichiasis</a:t>
            </a:r>
            <a:r>
              <a:rPr lang="en-US" sz="1200">
                <a:solidFill>
                  <a:srgbClr val="BFBFBF"/>
                </a:solidFill>
              </a:rPr>
              <a:t> um Wimpern, die von einer ungewöhnlichen anatomischen Stelle entspringen und dadurch die Augenoberfläche berühren – nämlich aus den Ausführungsgängen der Meibom-Drüsen. </a:t>
            </a:r>
            <a:endParaRPr sz="1200" i="1">
              <a:solidFill>
                <a:srgbClr val="BFBFBF"/>
              </a:solidFill>
            </a:endParaRPr>
          </a:p>
        </p:txBody>
      </p:sp>
      <p:sp>
        <p:nvSpPr>
          <p:cNvPr id="3937" name="Google Shape;3937;p237"/>
          <p:cNvSpPr txBox="1"/>
          <p:nvPr/>
        </p:nvSpPr>
        <p:spPr>
          <a:xfrm>
            <a:off x="1495425" y="3220952"/>
            <a:ext cx="6657900" cy="9492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Ist die Nebenwirkung des Wimpernwachstums grundsätzlich unerwünscht?</a:t>
            </a:r>
            <a:endParaRPr/>
          </a:p>
          <a:p>
            <a:pPr marL="0" marR="0" lvl="0" indent="0" algn="l" rtl="0">
              <a:spcBef>
                <a:spcPts val="0"/>
              </a:spcBef>
              <a:spcAft>
                <a:spcPts val="0"/>
              </a:spcAft>
              <a:buNone/>
            </a:pPr>
            <a:r>
              <a:rPr lang="en-US" sz="1200">
                <a:solidFill>
                  <a:schemeClr val="dk1"/>
                </a:solidFill>
              </a:rPr>
              <a:t>Überhaupt nicht – einige Patienten empfinden längere und dichtere Wimpern als einen erwünschten kosmetischen Vorteil. </a:t>
            </a:r>
            <a:r>
              <a:rPr lang="en-US" sz="1200">
                <a:solidFill>
                  <a:srgbClr val="0000FF"/>
                </a:solidFill>
              </a:rPr>
              <a:t>In der Tat ist eine niedrig dosierte Bimatoprost-Formulierung unter dem Handelsnamen Latisse als FDA-zugelassenes Mittel zur Steigerung des Wimpernwachstums erhältlich.</a:t>
            </a:r>
            <a:r>
              <a:rPr lang="en-US" sz="1200">
                <a:solidFill>
                  <a:srgbClr val="0000FF"/>
                </a:solidFill>
                <a:latin typeface="Arial"/>
                <a:ea typeface="Arial"/>
                <a:cs typeface="Arial"/>
                <a:sym typeface="Arial"/>
              </a:rPr>
              <a:t>t. </a:t>
            </a:r>
            <a:endParaRPr/>
          </a:p>
        </p:txBody>
      </p:sp>
      <p:sp>
        <p:nvSpPr>
          <p:cNvPr id="3938" name="Google Shape;3938;p237"/>
          <p:cNvSpPr/>
          <p:nvPr/>
        </p:nvSpPr>
        <p:spPr>
          <a:xfrm>
            <a:off x="3369364" y="2636018"/>
            <a:ext cx="1679714" cy="47940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Shape 3944"/>
        <p:cNvGrpSpPr/>
        <p:nvPr/>
      </p:nvGrpSpPr>
      <p:grpSpPr>
        <a:xfrm>
          <a:off x="0" y="0"/>
          <a:ext cx="0" cy="0"/>
          <a:chOff x="0" y="0"/>
          <a:chExt cx="0" cy="0"/>
        </a:xfrm>
      </p:grpSpPr>
      <p:sp>
        <p:nvSpPr>
          <p:cNvPr id="3945" name="Google Shape;3945;p238"/>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46" name="Google Shape;3946;p23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947" name="Google Shape;3947;p23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948" name="Google Shape;3948;p23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949" name="Google Shape;3949;p238"/>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6"/>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1) </a:t>
            </a:r>
            <a:r>
              <a:rPr lang="en-US" sz="1200" b="1" i="1" dirty="0" err="1">
                <a:solidFill>
                  <a:srgbClr val="0000FF"/>
                </a:solidFill>
              </a:rPr>
              <a:t>Wimpernwachstum</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2)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7"/>
                  </a:ext>
                </a:extLst>
              </a:rPr>
              <a:t>Bindehauthyperämie</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200" i="1"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PG-</a:t>
            </a:r>
            <a:r>
              <a:rPr lang="en-US" sz="1200" i="1" dirty="0" err="1">
                <a:solidFill>
                  <a:srgbClr val="BFBFBF"/>
                </a:solidFill>
              </a:rPr>
              <a:t>assoziierte</a:t>
            </a:r>
            <a:r>
              <a:rPr lang="en-US" sz="1200" i="1" dirty="0">
                <a:solidFill>
                  <a:srgbClr val="BFBFBF"/>
                </a:solidFill>
              </a:rPr>
              <a:t> </a:t>
            </a:r>
            <a:r>
              <a:rPr lang="en-US" sz="1200" i="1" dirty="0" err="1">
                <a:solidFill>
                  <a:srgbClr val="BFBFBF"/>
                </a:solidFill>
              </a:rPr>
              <a:t>Periorbitopa</a:t>
            </a:r>
            <a:endParaRPr sz="1200" i="1" dirty="0">
              <a:solidFill>
                <a:schemeClr val="dk1"/>
              </a:solidFill>
            </a:endParaRPr>
          </a:p>
        </p:txBody>
      </p:sp>
      <p:sp>
        <p:nvSpPr>
          <p:cNvPr id="3950" name="Google Shape;3950;p23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221</a:t>
            </a:fld>
            <a:endParaRPr sz="1000">
              <a:solidFill>
                <a:schemeClr val="dk1"/>
              </a:solidFill>
              <a:latin typeface="Arial"/>
              <a:ea typeface="Arial"/>
              <a:cs typeface="Arial"/>
              <a:sym typeface="Arial"/>
            </a:endParaRPr>
          </a:p>
        </p:txBody>
      </p:sp>
      <p:sp>
        <p:nvSpPr>
          <p:cNvPr id="3951" name="Google Shape;3951;p238"/>
          <p:cNvSpPr txBox="1"/>
          <p:nvPr/>
        </p:nvSpPr>
        <p:spPr>
          <a:xfrm>
            <a:off x="3417886" y="2458623"/>
            <a:ext cx="4583100" cy="1688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lautet der Fachbegriff für das Wachstum der Wimpern?</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„Hypertrichose“</a:t>
            </a:r>
            <a:endParaRPr sz="1600" b="1" i="1">
              <a:solidFill>
                <a:srgbClr val="0000F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Andere für Wimpern nachteilige Veränderungen können auftreten – welche konkret?</a:t>
            </a:r>
            <a:endParaRPr sz="1200" i="1">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Trichiasis und Distichiasis</a:t>
            </a:r>
            <a:endParaRPr sz="12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marR="0" lvl="0" indent="0" algn="l" rtl="0">
              <a:spcBef>
                <a:spcPts val="0"/>
              </a:spcBef>
              <a:spcAft>
                <a:spcPts val="0"/>
              </a:spcAft>
              <a:buNone/>
            </a:pPr>
            <a:endParaRPr sz="1200" i="1">
              <a:solidFill>
                <a:srgbClr val="7F7F7F"/>
              </a:solidFill>
            </a:endParaRPr>
          </a:p>
        </p:txBody>
      </p:sp>
      <p:sp>
        <p:nvSpPr>
          <p:cNvPr id="3952" name="Google Shape;3952;p238"/>
          <p:cNvSpPr txBox="1"/>
          <p:nvPr/>
        </p:nvSpPr>
        <p:spPr>
          <a:xfrm>
            <a:off x="2768600" y="4175059"/>
            <a:ext cx="5295900" cy="13185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ist der Unterschied zwischen </a:t>
            </a:r>
            <a:r>
              <a:rPr lang="en-US" sz="1200">
                <a:solidFill>
                  <a:srgbClr val="BFBFBF"/>
                </a:solidFill>
              </a:rPr>
              <a:t>Trichiasis </a:t>
            </a:r>
            <a:r>
              <a:rPr lang="en-US" sz="1200" i="1">
                <a:solidFill>
                  <a:srgbClr val="BFBFBF"/>
                </a:solidFill>
              </a:rPr>
              <a:t>und </a:t>
            </a:r>
            <a:r>
              <a:rPr lang="en-US" sz="1200">
                <a:solidFill>
                  <a:srgbClr val="BFBFBF"/>
                </a:solidFill>
              </a:rPr>
              <a:t>Distichiasis</a:t>
            </a:r>
            <a:r>
              <a:rPr lang="en-US" sz="1200" i="1">
                <a:solidFill>
                  <a:srgbClr val="BFBFBF"/>
                </a:solidFill>
              </a:rPr>
              <a:t>?</a:t>
            </a:r>
            <a:endParaRPr>
              <a:solidFill>
                <a:srgbClr val="BFBFBF"/>
              </a:solidFill>
            </a:endParaRPr>
          </a:p>
          <a:p>
            <a:pPr marL="0" lvl="0" indent="0" algn="l" rtl="0">
              <a:spcBef>
                <a:spcPts val="0"/>
              </a:spcBef>
              <a:spcAft>
                <a:spcPts val="0"/>
              </a:spcAft>
              <a:buClr>
                <a:schemeClr val="dk1"/>
              </a:buClr>
              <a:buFont typeface="Arial"/>
              <a:buNone/>
            </a:pPr>
            <a:r>
              <a:rPr lang="en-US" sz="1200" i="1">
                <a:solidFill>
                  <a:srgbClr val="BFBFBF"/>
                </a:solidFill>
              </a:rPr>
              <a:t>Trichiasis</a:t>
            </a:r>
            <a:r>
              <a:rPr lang="en-US" sz="1200">
                <a:solidFill>
                  <a:srgbClr val="BFBFBF"/>
                </a:solidFill>
              </a:rPr>
              <a:t> bezeichnet Wimpern, die </a:t>
            </a:r>
            <a:r>
              <a:rPr lang="en-US" sz="1200" i="1" u="sng">
                <a:solidFill>
                  <a:srgbClr val="BFBFBF"/>
                </a:solidFill>
              </a:rPr>
              <a:t>gegen </a:t>
            </a:r>
            <a:r>
              <a:rPr lang="en-US" sz="1200">
                <a:solidFill>
                  <a:srgbClr val="BFBFBF"/>
                </a:solidFill>
              </a:rPr>
              <a:t>die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8"/>
                  </a:ext>
                </a:extLst>
              </a:rPr>
              <a:t>Augenoberfläche</a:t>
            </a:r>
            <a:r>
              <a:rPr lang="en-US" sz="1200">
                <a:solidFill>
                  <a:srgbClr val="BFBFBF"/>
                </a:solidFill>
              </a:rPr>
              <a:t> gerichtet sind </a:t>
            </a:r>
            <a:r>
              <a:rPr lang="en-US" sz="1200" i="1" u="sng">
                <a:solidFill>
                  <a:srgbClr val="BFBFBF"/>
                </a:solidFill>
              </a:rPr>
              <a:t>und aus ihrer normalen anatomischen Position am Lidrand entspringen</a:t>
            </a:r>
            <a:r>
              <a:rPr lang="en-US" sz="1200">
                <a:solidFill>
                  <a:srgbClr val="BFBFBF"/>
                </a:solidFill>
              </a:rPr>
              <a:t>. Im Unterschied dazu handelt es sich bei der </a:t>
            </a:r>
            <a:r>
              <a:rPr lang="en-US" sz="1200" i="1">
                <a:solidFill>
                  <a:srgbClr val="BFBFBF"/>
                </a:solidFill>
              </a:rPr>
              <a:t>Distichiasis</a:t>
            </a:r>
            <a:r>
              <a:rPr lang="en-US" sz="1200">
                <a:solidFill>
                  <a:srgbClr val="BFBFBF"/>
                </a:solidFill>
              </a:rPr>
              <a:t> um Wimpern, die von einer ungewöhnlichen anatomischen Stelle entspringen und dadurch die Augenoberfläche berühren – nämlich aus den Ausführungsgängen der Meibom-Drüsen. </a:t>
            </a:r>
            <a:endParaRPr sz="1200" i="1">
              <a:solidFill>
                <a:srgbClr val="BFBFBF"/>
              </a:solidFill>
            </a:endParaRPr>
          </a:p>
        </p:txBody>
      </p:sp>
      <p:sp>
        <p:nvSpPr>
          <p:cNvPr id="3953" name="Google Shape;3953;p238"/>
          <p:cNvSpPr txBox="1"/>
          <p:nvPr/>
        </p:nvSpPr>
        <p:spPr>
          <a:xfrm>
            <a:off x="1495425" y="3220952"/>
            <a:ext cx="6657900" cy="9492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I</a:t>
            </a:r>
            <a:r>
              <a:rPr lang="en-US" sz="1200" i="1">
                <a:solidFill>
                  <a:schemeClr val="dk1"/>
                </a:solidFill>
              </a:rPr>
              <a:t>st die Nebenwirkung des Wimpernwachstums grundsätzlich unerwünscht?</a:t>
            </a:r>
            <a:endParaRPr>
              <a:solidFill>
                <a:schemeClr val="dk1"/>
              </a:solidFill>
            </a:endParaRPr>
          </a:p>
          <a:p>
            <a:pPr marL="0" lvl="0" indent="0" algn="l" rtl="0">
              <a:spcBef>
                <a:spcPts val="0"/>
              </a:spcBef>
              <a:spcAft>
                <a:spcPts val="0"/>
              </a:spcAft>
              <a:buNone/>
            </a:pPr>
            <a:r>
              <a:rPr lang="en-US" sz="1200">
                <a:solidFill>
                  <a:schemeClr val="dk1"/>
                </a:solidFill>
              </a:rPr>
              <a:t>Überhaupt nicht – einige Patienten empfinden längere und dichtere Wimpern als einen erwünschten kosmetischen Vorteil. </a:t>
            </a:r>
            <a:r>
              <a:rPr lang="en-US" sz="1200">
                <a:solidFill>
                  <a:srgbClr val="0000FF"/>
                </a:solidFill>
              </a:rPr>
              <a:t>In der Tat ist eine niedrig dosierte Bimatoprost-Formulierung unter dem Handelsnamen Latisse als FDA-zugelassenes Mittel zur Steigerung des Wimpernwachstums erhältlich.</a:t>
            </a:r>
            <a:endParaRPr sz="1200" i="1">
              <a:solidFill>
                <a:schemeClr val="dk1"/>
              </a:solidFill>
            </a:endParaRPr>
          </a:p>
        </p:txBody>
      </p:sp>
      <p:sp>
        <p:nvSpPr>
          <p:cNvPr id="3954" name="Google Shape;3954;p238"/>
          <p:cNvSpPr/>
          <p:nvPr/>
        </p:nvSpPr>
        <p:spPr>
          <a:xfrm>
            <a:off x="3369364" y="2636018"/>
            <a:ext cx="1679714" cy="47940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Shape 3958"/>
        <p:cNvGrpSpPr/>
        <p:nvPr/>
      </p:nvGrpSpPr>
      <p:grpSpPr>
        <a:xfrm>
          <a:off x="0" y="0"/>
          <a:ext cx="0" cy="0"/>
          <a:chOff x="0" y="0"/>
          <a:chExt cx="0" cy="0"/>
        </a:xfrm>
      </p:grpSpPr>
      <p:sp>
        <p:nvSpPr>
          <p:cNvPr id="3959" name="Google Shape;3959;p23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222</a:t>
            </a:fld>
            <a:endParaRPr/>
          </a:p>
        </p:txBody>
      </p:sp>
      <p:pic>
        <p:nvPicPr>
          <p:cNvPr id="3960" name="Google Shape;3960;p239" descr="Latisse - Vive Center"/>
          <p:cNvPicPr preferRelativeResize="0"/>
          <p:nvPr/>
        </p:nvPicPr>
        <p:blipFill rotWithShape="1">
          <a:blip r:embed="rId3">
            <a:alphaModFix/>
          </a:blip>
          <a:srcRect/>
          <a:stretch/>
        </p:blipFill>
        <p:spPr>
          <a:xfrm>
            <a:off x="5671930" y="1600200"/>
            <a:ext cx="3324225" cy="3324225"/>
          </a:xfrm>
          <a:prstGeom prst="rect">
            <a:avLst/>
          </a:prstGeom>
          <a:noFill/>
          <a:ln>
            <a:noFill/>
          </a:ln>
        </p:spPr>
      </p:pic>
      <p:sp>
        <p:nvSpPr>
          <p:cNvPr id="3961" name="Google Shape;3961;p239"/>
          <p:cNvSpPr txBox="1"/>
          <p:nvPr/>
        </p:nvSpPr>
        <p:spPr>
          <a:xfrm>
            <a:off x="4114216" y="6160272"/>
            <a:ext cx="915635"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Latisse</a:t>
            </a:r>
            <a:endParaRPr sz="1800">
              <a:solidFill>
                <a:schemeClr val="dk1"/>
              </a:solidFill>
              <a:latin typeface="Arial"/>
              <a:ea typeface="Arial"/>
              <a:cs typeface="Arial"/>
              <a:sym typeface="Arial"/>
            </a:endParaRPr>
          </a:p>
        </p:txBody>
      </p:sp>
      <p:pic>
        <p:nvPicPr>
          <p:cNvPr id="3962" name="Google Shape;3962;p239"/>
          <p:cNvPicPr preferRelativeResize="0"/>
          <p:nvPr/>
        </p:nvPicPr>
        <p:blipFill rotWithShape="1">
          <a:blip r:embed="rId4">
            <a:alphaModFix/>
          </a:blip>
          <a:srcRect/>
          <a:stretch/>
        </p:blipFill>
        <p:spPr>
          <a:xfrm>
            <a:off x="152400" y="914400"/>
            <a:ext cx="5382376" cy="4706007"/>
          </a:xfrm>
          <a:prstGeom prst="rect">
            <a:avLst/>
          </a:prstGeom>
          <a:noFill/>
          <a:ln>
            <a:noFill/>
          </a:ln>
        </p:spPr>
      </p:pic>
      <p:sp>
        <p:nvSpPr>
          <p:cNvPr id="3963" name="Google Shape;3963;p239"/>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Shape 3967"/>
        <p:cNvGrpSpPr/>
        <p:nvPr/>
      </p:nvGrpSpPr>
      <p:grpSpPr>
        <a:xfrm>
          <a:off x="0" y="0"/>
          <a:ext cx="0" cy="0"/>
          <a:chOff x="0" y="0"/>
          <a:chExt cx="0" cy="0"/>
        </a:xfrm>
      </p:grpSpPr>
      <p:sp>
        <p:nvSpPr>
          <p:cNvPr id="3968" name="Google Shape;3968;p24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223</a:t>
            </a:fld>
            <a:endParaRPr/>
          </a:p>
        </p:txBody>
      </p:sp>
      <p:pic>
        <p:nvPicPr>
          <p:cNvPr id="3969" name="Google Shape;3969;p240" descr="Latisse - Vive Center"/>
          <p:cNvPicPr preferRelativeResize="0"/>
          <p:nvPr/>
        </p:nvPicPr>
        <p:blipFill rotWithShape="1">
          <a:blip r:embed="rId3">
            <a:alphaModFix/>
          </a:blip>
          <a:srcRect/>
          <a:stretch/>
        </p:blipFill>
        <p:spPr>
          <a:xfrm>
            <a:off x="5671930" y="1600200"/>
            <a:ext cx="3324225" cy="3324225"/>
          </a:xfrm>
          <a:prstGeom prst="rect">
            <a:avLst/>
          </a:prstGeom>
          <a:noFill/>
          <a:ln>
            <a:noFill/>
          </a:ln>
        </p:spPr>
      </p:pic>
      <p:sp>
        <p:nvSpPr>
          <p:cNvPr id="3970" name="Google Shape;3970;p240"/>
          <p:cNvSpPr txBox="1"/>
          <p:nvPr/>
        </p:nvSpPr>
        <p:spPr>
          <a:xfrm>
            <a:off x="4114216" y="6160272"/>
            <a:ext cx="915635"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Latisse</a:t>
            </a:r>
            <a:endParaRPr sz="1800">
              <a:solidFill>
                <a:schemeClr val="dk1"/>
              </a:solidFill>
              <a:latin typeface="Arial"/>
              <a:ea typeface="Arial"/>
              <a:cs typeface="Arial"/>
              <a:sym typeface="Arial"/>
            </a:endParaRPr>
          </a:p>
        </p:txBody>
      </p:sp>
      <p:pic>
        <p:nvPicPr>
          <p:cNvPr id="3971" name="Google Shape;3971;p240"/>
          <p:cNvPicPr preferRelativeResize="0"/>
          <p:nvPr/>
        </p:nvPicPr>
        <p:blipFill rotWithShape="1">
          <a:blip r:embed="rId4">
            <a:alphaModFix/>
          </a:blip>
          <a:srcRect/>
          <a:stretch/>
        </p:blipFill>
        <p:spPr>
          <a:xfrm>
            <a:off x="152400" y="914400"/>
            <a:ext cx="5382376" cy="4706007"/>
          </a:xfrm>
          <a:prstGeom prst="rect">
            <a:avLst/>
          </a:prstGeom>
          <a:noFill/>
          <a:ln>
            <a:noFill/>
          </a:ln>
        </p:spPr>
      </p:pic>
      <p:sp>
        <p:nvSpPr>
          <p:cNvPr id="3972" name="Google Shape;3972;p240"/>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3973" name="Google Shape;3973;p240"/>
          <p:cNvSpPr/>
          <p:nvPr/>
        </p:nvSpPr>
        <p:spPr>
          <a:xfrm>
            <a:off x="7429500" y="3429000"/>
            <a:ext cx="381000" cy="1100553"/>
          </a:xfrm>
          <a:prstGeom prst="upArrow">
            <a:avLst>
              <a:gd name="adj1" fmla="val 50000"/>
              <a:gd name="adj2" fmla="val 50000"/>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74" name="Google Shape;3974;p240"/>
          <p:cNvSpPr txBox="1"/>
          <p:nvPr/>
        </p:nvSpPr>
        <p:spPr>
          <a:xfrm>
            <a:off x="6324600" y="4572000"/>
            <a:ext cx="2648482"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(Beachten Sie den Wirkstoff)</a:t>
            </a:r>
            <a:endParaRPr/>
          </a:p>
        </p:txBody>
      </p:sp>
      <p:sp>
        <p:nvSpPr>
          <p:cNvPr id="3975" name="Google Shape;3975;p240"/>
          <p:cNvSpPr/>
          <p:nvPr/>
        </p:nvSpPr>
        <p:spPr>
          <a:xfrm>
            <a:off x="6956425" y="2660064"/>
            <a:ext cx="1327150" cy="72648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Shape 3979"/>
        <p:cNvGrpSpPr/>
        <p:nvPr/>
      </p:nvGrpSpPr>
      <p:grpSpPr>
        <a:xfrm>
          <a:off x="0" y="0"/>
          <a:ext cx="0" cy="0"/>
          <a:chOff x="0" y="0"/>
          <a:chExt cx="0" cy="0"/>
        </a:xfrm>
      </p:grpSpPr>
      <p:sp>
        <p:nvSpPr>
          <p:cNvPr id="3980" name="Google Shape;3980;p24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81" name="Google Shape;3981;p24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982" name="Google Shape;3982;p24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983" name="Google Shape;3983;p24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984" name="Google Shape;3984;p241"/>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1) </a:t>
            </a:r>
            <a:r>
              <a:rPr lang="en-US" sz="1200" i="1" dirty="0" err="1">
                <a:solidFill>
                  <a:srgbClr val="BFBFBF"/>
                </a:solidFill>
                <a:latin typeface="Arial"/>
                <a:ea typeface="Arial"/>
                <a:cs typeface="Arial"/>
                <a:sym typeface="Arial"/>
              </a:rPr>
              <a:t>Wimpernwachstum</a:t>
            </a:r>
            <a:endParaRPr dirty="0"/>
          </a:p>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2) </a:t>
            </a:r>
            <a:r>
              <a:rPr lang="en-US" sz="1200" b="1" i="1" dirty="0" err="1">
                <a:solidFill>
                  <a:srgbClr val="0000FF"/>
                </a:solidFill>
                <a:latin typeface="Arial"/>
                <a:ea typeface="Arial"/>
                <a:cs typeface="Arial"/>
                <a:sym typeface="Arial"/>
              </a:rPr>
              <a:t>Bindehauthyperämie</a:t>
            </a:r>
            <a:endParaRPr sz="1800" b="1"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3) </a:t>
            </a:r>
            <a:r>
              <a:rPr lang="en-US" sz="1200" i="1" dirty="0" err="1">
                <a:solidFill>
                  <a:srgbClr val="BFBFBF"/>
                </a:solidFill>
              </a:rPr>
              <a:t>Zunahme</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Irispigmentierung</a:t>
            </a:r>
            <a:endParaRPr sz="1800" i="1" dirty="0">
              <a:solidFill>
                <a:srgbClr val="BFBFBF"/>
              </a:solidFill>
              <a:latin typeface="Arial"/>
              <a:ea typeface="Arial"/>
              <a:cs typeface="Arial"/>
              <a:sym typeface="Arial"/>
            </a:endParaRPr>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4) </a:t>
            </a:r>
            <a:r>
              <a:rPr lang="en-US" sz="1200" i="1" dirty="0" err="1">
                <a:solidFill>
                  <a:srgbClr val="BFBFBF"/>
                </a:solidFill>
                <a:latin typeface="Arial"/>
                <a:ea typeface="Arial"/>
                <a:cs typeface="Arial"/>
                <a:sym typeface="Arial"/>
              </a:rPr>
              <a:t>Zystoides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Makulaödem</a:t>
            </a:r>
            <a:r>
              <a:rPr lang="en-US" sz="1200" i="1" dirty="0">
                <a:solidFill>
                  <a:srgbClr val="BFBFBF"/>
                </a:solidFill>
                <a:latin typeface="Arial"/>
                <a:ea typeface="Arial"/>
                <a:cs typeface="Arial"/>
                <a:sym typeface="Arial"/>
              </a:rPr>
              <a:t> (CMÖ)</a:t>
            </a:r>
            <a:endParaRPr dirty="0"/>
          </a:p>
          <a:p>
            <a:pPr marL="0" marR="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5) </a:t>
            </a:r>
            <a:r>
              <a:rPr lang="en-US" sz="1200" i="1" dirty="0" err="1">
                <a:solidFill>
                  <a:srgbClr val="BFBFBF"/>
                </a:solidFill>
                <a:latin typeface="Arial"/>
                <a:ea typeface="Arial"/>
                <a:cs typeface="Arial"/>
                <a:sym typeface="Arial"/>
              </a:rPr>
              <a:t>P</a:t>
            </a:r>
            <a:r>
              <a:rPr lang="en-US" sz="1200" i="1" dirty="0" err="1">
                <a:solidFill>
                  <a:srgbClr val="BFBFBF"/>
                </a:solidFill>
              </a:rPr>
              <a:t>rostaglandinassoziierte</a:t>
            </a:r>
            <a:r>
              <a:rPr lang="en-US" sz="1200" i="1" dirty="0" err="1">
                <a:solidFill>
                  <a:srgbClr val="BFBFBF"/>
                </a:solidFill>
                <a:latin typeface="Arial"/>
                <a:ea typeface="Arial"/>
                <a:cs typeface="Arial"/>
                <a:sym typeface="Arial"/>
              </a:rPr>
              <a:t>-assoziierte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Periorbitopathie</a:t>
            </a:r>
            <a:r>
              <a:rPr lang="en-US" sz="1200" i="1" dirty="0">
                <a:solidFill>
                  <a:srgbClr val="BFBFBF"/>
                </a:solidFill>
                <a:latin typeface="Arial"/>
                <a:ea typeface="Arial"/>
                <a:cs typeface="Arial"/>
                <a:sym typeface="Arial"/>
              </a:rPr>
              <a:t> (PAP)</a:t>
            </a:r>
            <a:endParaRPr dirty="0"/>
          </a:p>
        </p:txBody>
      </p:sp>
      <p:sp>
        <p:nvSpPr>
          <p:cNvPr id="3985" name="Google Shape;3985;p24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224</a:t>
            </a:fld>
            <a:endParaRPr sz="1000">
              <a:solidFill>
                <a:schemeClr val="dk1"/>
              </a:solidFill>
              <a:latin typeface="Arial"/>
              <a:ea typeface="Arial"/>
              <a:cs typeface="Arial"/>
              <a:sym typeface="Arial"/>
            </a:endParaRPr>
          </a:p>
        </p:txBody>
      </p:sp>
      <p:sp>
        <p:nvSpPr>
          <p:cNvPr id="3986" name="Google Shape;3986;p241"/>
          <p:cNvSpPr txBox="1"/>
          <p:nvPr/>
        </p:nvSpPr>
        <p:spPr>
          <a:xfrm>
            <a:off x="2895600" y="2956908"/>
            <a:ext cx="6019800" cy="156966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Verursachen PGAs eine akute Hyperämie, eine chronische Hyperämie oder beides?</a:t>
            </a:r>
            <a:endParaRPr/>
          </a:p>
          <a:p>
            <a:pPr marL="0" marR="0" lvl="0" indent="0" algn="l" rtl="0">
              <a:spcBef>
                <a:spcPts val="0"/>
              </a:spcBef>
              <a:spcAft>
                <a:spcPts val="0"/>
              </a:spcAft>
              <a:buClr>
                <a:srgbClr val="00FF99"/>
              </a:buClr>
              <a:buSzPts val="1200"/>
              <a:buFont typeface="Noto Sans Symbols"/>
              <a:buNone/>
            </a:pPr>
            <a:r>
              <a:rPr lang="en-US" sz="1200">
                <a:solidFill>
                  <a:srgbClr val="00FF99"/>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a:solidFill>
                  <a:srgbClr val="00FF99"/>
                </a:solidFill>
                <a:latin typeface="Arial"/>
                <a:ea typeface="Arial"/>
                <a:cs typeface="Arial"/>
                <a:sym typeface="Arial"/>
              </a:rPr>
              <a:t>Wie können Sie die kosmetischen Auswirkungen einer akuten Hyperämie minimieren?</a:t>
            </a:r>
            <a:endParaRPr/>
          </a:p>
          <a:p>
            <a:pPr marL="0" marR="0" lvl="0" indent="0" algn="l" rtl="0">
              <a:spcBef>
                <a:spcPts val="0"/>
              </a:spcBef>
              <a:spcAft>
                <a:spcPts val="0"/>
              </a:spcAft>
              <a:buClr>
                <a:srgbClr val="00FF99"/>
              </a:buClr>
              <a:buSzPts val="1200"/>
              <a:buFont typeface="Noto Sans Symbols"/>
              <a:buNone/>
            </a:pPr>
            <a:r>
              <a:rPr lang="en-US" sz="1200">
                <a:solidFill>
                  <a:srgbClr val="00FF99"/>
                </a:solidFill>
                <a:latin typeface="Arial"/>
                <a:ea typeface="Arial"/>
                <a:cs typeface="Arial"/>
                <a:sym typeface="Arial"/>
              </a:rPr>
              <a:t>Indem der Patient sein PGA vor dem Schlafengehen anwendet, wenn das kosmetische Erscheinungsbild keine Rolle spielt</a:t>
            </a:r>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Shape 3990"/>
        <p:cNvGrpSpPr/>
        <p:nvPr/>
      </p:nvGrpSpPr>
      <p:grpSpPr>
        <a:xfrm>
          <a:off x="0" y="0"/>
          <a:ext cx="0" cy="0"/>
          <a:chOff x="0" y="0"/>
          <a:chExt cx="0" cy="0"/>
        </a:xfrm>
      </p:grpSpPr>
      <p:sp>
        <p:nvSpPr>
          <p:cNvPr id="3991" name="Google Shape;3991;p24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92" name="Google Shape;3992;p24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993" name="Google Shape;3993;p24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3994" name="Google Shape;3994;p24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3995" name="Google Shape;3995;p242"/>
          <p:cNvSpPr txBox="1"/>
          <p:nvPr/>
        </p:nvSpPr>
        <p:spPr>
          <a:xfrm>
            <a:off x="4038600" y="1600200"/>
            <a:ext cx="4583100" cy="1355243"/>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0"/>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2) </a:t>
            </a:r>
            <a:r>
              <a:rPr lang="en-US" sz="1200" b="1" i="1" dirty="0" err="1">
                <a:solidFill>
                  <a:srgbClr val="0000FF"/>
                </a:solidFill>
              </a:rPr>
              <a:t>Bindehauthyperämie</a:t>
            </a:r>
            <a:endParaRPr sz="1800" b="1"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dirty="0">
              <a:solidFill>
                <a:schemeClr val="dk1"/>
              </a:solidFill>
            </a:endParaRPr>
          </a:p>
          <a:p>
            <a:pPr marL="0" marR="0" lvl="0" indent="0" algn="l" rtl="0">
              <a:lnSpc>
                <a:spcPct val="90000"/>
              </a:lnSpc>
              <a:spcBef>
                <a:spcPts val="0"/>
              </a:spcBef>
              <a:spcAft>
                <a:spcPts val="0"/>
              </a:spcAft>
              <a:buClr>
                <a:schemeClr val="dk1"/>
              </a:buClr>
              <a:buSzPts val="1200"/>
              <a:buFont typeface="Noto Sans Symbols"/>
              <a:buNone/>
            </a:pPr>
            <a:endParaRPr sz="1200" i="1" dirty="0">
              <a:solidFill>
                <a:schemeClr val="dk1"/>
              </a:solidFill>
            </a:endParaRPr>
          </a:p>
        </p:txBody>
      </p:sp>
      <p:sp>
        <p:nvSpPr>
          <p:cNvPr id="3996" name="Google Shape;3996;p24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225</a:t>
            </a:fld>
            <a:endParaRPr sz="1000">
              <a:solidFill>
                <a:schemeClr val="dk1"/>
              </a:solidFill>
              <a:latin typeface="Arial"/>
              <a:ea typeface="Arial"/>
              <a:cs typeface="Arial"/>
              <a:sym typeface="Arial"/>
            </a:endParaRPr>
          </a:p>
        </p:txBody>
      </p:sp>
      <p:sp>
        <p:nvSpPr>
          <p:cNvPr id="3997" name="Google Shape;3997;p242"/>
          <p:cNvSpPr txBox="1"/>
          <p:nvPr/>
        </p:nvSpPr>
        <p:spPr>
          <a:xfrm>
            <a:off x="2895600" y="2956908"/>
            <a:ext cx="6019800" cy="156966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Verursachen PGAs eine akute Hyperämie, eine chronische Hyperämie oder beides?</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Beides</a:t>
            </a:r>
            <a:endParaRPr sz="1600">
              <a:solidFill>
                <a:srgbClr val="00FF99"/>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a:solidFill>
                  <a:srgbClr val="00FF99"/>
                </a:solidFill>
                <a:latin typeface="Arial"/>
                <a:ea typeface="Arial"/>
                <a:cs typeface="Arial"/>
                <a:sym typeface="Arial"/>
              </a:rPr>
              <a:t>Wie können Sie die kosmetischen Auswirkungen einer akuten Hyperämie minimieren?</a:t>
            </a:r>
            <a:endParaRPr/>
          </a:p>
          <a:p>
            <a:pPr marL="0" marR="0" lvl="0" indent="0" algn="l" rtl="0">
              <a:spcBef>
                <a:spcPts val="0"/>
              </a:spcBef>
              <a:spcAft>
                <a:spcPts val="0"/>
              </a:spcAft>
              <a:buClr>
                <a:srgbClr val="00FF99"/>
              </a:buClr>
              <a:buSzPts val="1200"/>
              <a:buFont typeface="Noto Sans Symbols"/>
              <a:buNone/>
            </a:pPr>
            <a:r>
              <a:rPr lang="en-US" sz="1200">
                <a:solidFill>
                  <a:srgbClr val="00FF99"/>
                </a:solidFill>
                <a:latin typeface="Arial"/>
                <a:ea typeface="Arial"/>
                <a:cs typeface="Arial"/>
                <a:sym typeface="Arial"/>
              </a:rPr>
              <a:t>Indem der Patient sein PGA vor dem Schlafengehen anwendet, wenn das kosmetische Erscheinungsbild keine Rolle spielt</a:t>
            </a:r>
            <a:endParaRP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Shape 4001"/>
        <p:cNvGrpSpPr/>
        <p:nvPr/>
      </p:nvGrpSpPr>
      <p:grpSpPr>
        <a:xfrm>
          <a:off x="0" y="0"/>
          <a:ext cx="0" cy="0"/>
          <a:chOff x="0" y="0"/>
          <a:chExt cx="0" cy="0"/>
        </a:xfrm>
      </p:grpSpPr>
      <p:sp>
        <p:nvSpPr>
          <p:cNvPr id="4002" name="Google Shape;4002;p24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03" name="Google Shape;4003;p24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004" name="Google Shape;4004;p24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05" name="Google Shape;4005;p24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06" name="Google Shape;4006;p243"/>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1"/>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2) </a:t>
            </a:r>
            <a:r>
              <a:rPr lang="en-US" sz="1200" b="1" i="1" dirty="0" err="1">
                <a:solidFill>
                  <a:srgbClr val="0000FF"/>
                </a:solidFill>
              </a:rPr>
              <a:t>Bindehauthyperämie</a:t>
            </a:r>
            <a:endParaRPr sz="1800" b="1"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endParaRPr sz="1200" i="1" dirty="0">
              <a:solidFill>
                <a:schemeClr val="dk1"/>
              </a:solidFill>
            </a:endParaRPr>
          </a:p>
        </p:txBody>
      </p:sp>
      <p:sp>
        <p:nvSpPr>
          <p:cNvPr id="4007" name="Google Shape;4007;p24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226</a:t>
            </a:fld>
            <a:endParaRPr sz="1000">
              <a:solidFill>
                <a:schemeClr val="dk1"/>
              </a:solidFill>
              <a:latin typeface="Arial"/>
              <a:ea typeface="Arial"/>
              <a:cs typeface="Arial"/>
              <a:sym typeface="Arial"/>
            </a:endParaRPr>
          </a:p>
        </p:txBody>
      </p:sp>
      <p:sp>
        <p:nvSpPr>
          <p:cNvPr id="4008" name="Google Shape;4008;p243"/>
          <p:cNvSpPr txBox="1"/>
          <p:nvPr/>
        </p:nvSpPr>
        <p:spPr>
          <a:xfrm>
            <a:off x="2895600" y="2956908"/>
            <a:ext cx="6019800" cy="156966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Verursachen PGAs eine akute Hyperämie, eine chronische Hyperämie oder beides?</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Wie können Sie die kosmetischen Auswirkungen einer akuten Hyperämie minimieren?</a:t>
            </a:r>
            <a:endParaRPr/>
          </a:p>
          <a:p>
            <a:pPr marL="0" marR="0" lvl="0" indent="0" algn="l" rtl="0">
              <a:spcBef>
                <a:spcPts val="0"/>
              </a:spcBef>
              <a:spcAft>
                <a:spcPts val="0"/>
              </a:spcAft>
              <a:buClr>
                <a:srgbClr val="00FF99"/>
              </a:buClr>
              <a:buSzPts val="1200"/>
              <a:buFont typeface="Noto Sans Symbols"/>
              <a:buNone/>
            </a:pPr>
            <a:r>
              <a:rPr lang="en-US" sz="1200">
                <a:solidFill>
                  <a:srgbClr val="00FF99"/>
                </a:solidFill>
                <a:latin typeface="Arial"/>
                <a:ea typeface="Arial"/>
                <a:cs typeface="Arial"/>
                <a:sym typeface="Arial"/>
              </a:rPr>
              <a:t>Indem der Patient sein PGA vor dem Schlafengehen anwendet, wenn das kosmetische Erscheinungsbild keine Rolle spielt</a:t>
            </a:r>
            <a:endParaRP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Shape 4012"/>
        <p:cNvGrpSpPr/>
        <p:nvPr/>
      </p:nvGrpSpPr>
      <p:grpSpPr>
        <a:xfrm>
          <a:off x="0" y="0"/>
          <a:ext cx="0" cy="0"/>
          <a:chOff x="0" y="0"/>
          <a:chExt cx="0" cy="0"/>
        </a:xfrm>
      </p:grpSpPr>
      <p:sp>
        <p:nvSpPr>
          <p:cNvPr id="4013" name="Google Shape;4013;p244"/>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14" name="Google Shape;4014;p24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4015" name="Google Shape;4015;p24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16" name="Google Shape;4016;p24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17" name="Google Shape;4017;p244"/>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P</a:t>
            </a:r>
            <a:r>
              <a:rPr lang="en-US" sz="1200" i="1" dirty="0">
                <a:solidFill>
                  <a:schemeClr val="dk1"/>
                </a:solidFill>
              </a:rPr>
              <a:t>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2"/>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2) </a:t>
            </a:r>
            <a:r>
              <a:rPr lang="en-US" sz="1200" b="1" i="1" dirty="0" err="1">
                <a:solidFill>
                  <a:srgbClr val="0000FF"/>
                </a:solidFill>
              </a:rPr>
              <a:t>Bindehauthyperämie</a:t>
            </a:r>
            <a:endParaRPr sz="1800" b="1"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dirty="0">
              <a:solidFill>
                <a:schemeClr val="dk1"/>
              </a:solidFill>
            </a:endParaRPr>
          </a:p>
          <a:p>
            <a:pPr marL="0" marR="0" lvl="0" indent="0" algn="l" rtl="0">
              <a:lnSpc>
                <a:spcPct val="90000"/>
              </a:lnSpc>
              <a:spcBef>
                <a:spcPts val="0"/>
              </a:spcBef>
              <a:spcAft>
                <a:spcPts val="0"/>
              </a:spcAft>
              <a:buClr>
                <a:schemeClr val="dk1"/>
              </a:buClr>
              <a:buSzPts val="1200"/>
              <a:buFont typeface="Noto Sans Symbols"/>
              <a:buNone/>
            </a:pPr>
            <a:endParaRPr sz="1200" i="1" dirty="0">
              <a:solidFill>
                <a:schemeClr val="dk1"/>
              </a:solidFill>
            </a:endParaRPr>
          </a:p>
        </p:txBody>
      </p:sp>
      <p:sp>
        <p:nvSpPr>
          <p:cNvPr id="4018" name="Google Shape;4018;p24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227</a:t>
            </a:fld>
            <a:endParaRPr sz="1000">
              <a:solidFill>
                <a:schemeClr val="dk1"/>
              </a:solidFill>
              <a:latin typeface="Arial"/>
              <a:ea typeface="Arial"/>
              <a:cs typeface="Arial"/>
              <a:sym typeface="Arial"/>
            </a:endParaRPr>
          </a:p>
        </p:txBody>
      </p:sp>
      <p:sp>
        <p:nvSpPr>
          <p:cNvPr id="4019" name="Google Shape;4019;p244"/>
          <p:cNvSpPr txBox="1"/>
          <p:nvPr/>
        </p:nvSpPr>
        <p:spPr>
          <a:xfrm>
            <a:off x="2895600" y="2956908"/>
            <a:ext cx="6019800" cy="119550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Verursachen PGAs eine akute Hyperämie, eine chronische Hyperämie oder beides?</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Wie können Sie die kosmetischen Auswirkungen einer akuten Hyperämie minimieren?</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Indem der Patient sein PGA vor dem Schlafengehen anwendet, wenn das kosmetische Erscheinungsbild keine Rolle spielt.</a:t>
            </a:r>
            <a:endParaRP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Shape 4024"/>
        <p:cNvGrpSpPr/>
        <p:nvPr/>
      </p:nvGrpSpPr>
      <p:grpSpPr>
        <a:xfrm>
          <a:off x="0" y="0"/>
          <a:ext cx="0" cy="0"/>
          <a:chOff x="0" y="0"/>
          <a:chExt cx="0" cy="0"/>
        </a:xfrm>
      </p:grpSpPr>
      <p:sp>
        <p:nvSpPr>
          <p:cNvPr id="4025" name="Google Shape;4025;p24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26" name="Google Shape;4026;p24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027" name="Google Shape;4027;p24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28" name="Google Shape;4028;p24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29" name="Google Shape;4029;p245"/>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4"/>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2) </a:t>
            </a:r>
            <a:r>
              <a:rPr lang="en-US" sz="1200" b="1" i="1" dirty="0" err="1">
                <a:solidFill>
                  <a:srgbClr val="0000FF"/>
                </a:solidFill>
              </a:rPr>
              <a:t>Bindehauthyperämie</a:t>
            </a:r>
            <a:endParaRPr sz="1800" b="1"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3) </a:t>
            </a:r>
            <a:r>
              <a:rPr lang="en-US" sz="1200" i="1" dirty="0" err="1">
                <a:solidFill>
                  <a:srgbClr val="BFBFBF"/>
                </a:solidFill>
              </a:rPr>
              <a:t>Zunahme</a:t>
            </a:r>
            <a:r>
              <a:rPr lang="en-US" sz="1200" i="1" dirty="0">
                <a:solidFill>
                  <a:srgbClr val="BFBFBF"/>
                </a:solidFill>
              </a:rPr>
              <a:t> der </a:t>
            </a:r>
            <a:r>
              <a:rPr lang="en-US" sz="1200" i="1" dirty="0" err="1">
                <a:solidFill>
                  <a:srgbClr val="BFBFBF"/>
                </a:solidFill>
              </a:rPr>
              <a:t>Irispigmentierung</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endParaRPr sz="1200" i="1" dirty="0">
              <a:solidFill>
                <a:schemeClr val="dk1"/>
              </a:solidFill>
            </a:endParaRPr>
          </a:p>
        </p:txBody>
      </p:sp>
      <p:sp>
        <p:nvSpPr>
          <p:cNvPr id="4030" name="Google Shape;4030;p24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228</a:t>
            </a:fld>
            <a:endParaRPr sz="1000">
              <a:solidFill>
                <a:schemeClr val="dk1"/>
              </a:solidFill>
              <a:latin typeface="Arial"/>
              <a:ea typeface="Arial"/>
              <a:cs typeface="Arial"/>
              <a:sym typeface="Arial"/>
            </a:endParaRPr>
          </a:p>
        </p:txBody>
      </p:sp>
      <p:sp>
        <p:nvSpPr>
          <p:cNvPr id="4031" name="Google Shape;4031;p245"/>
          <p:cNvSpPr txBox="1"/>
          <p:nvPr/>
        </p:nvSpPr>
        <p:spPr>
          <a:xfrm>
            <a:off x="2895600" y="2956908"/>
            <a:ext cx="6019800" cy="119550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latin typeface="Arial"/>
                <a:ea typeface="Arial"/>
                <a:cs typeface="Arial"/>
                <a:sym typeface="Arial"/>
              </a:rPr>
              <a:t>Verursachen</a:t>
            </a:r>
            <a:r>
              <a:rPr lang="en-US" sz="1200" i="1" dirty="0">
                <a:solidFill>
                  <a:srgbClr val="0000FF"/>
                </a:solidFill>
                <a:latin typeface="Arial"/>
                <a:ea typeface="Arial"/>
                <a:cs typeface="Arial"/>
                <a:sym typeface="Arial"/>
              </a:rPr>
              <a:t> PGAs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akute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Hyperämie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chronische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Hyperämie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beides</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latin typeface="Arial"/>
                <a:ea typeface="Arial"/>
                <a:cs typeface="Arial"/>
                <a:sym typeface="Arial"/>
              </a:rPr>
              <a:t>Beides</a:t>
            </a:r>
            <a:endParaRPr dirty="0"/>
          </a:p>
          <a:p>
            <a:pPr marL="0" marR="0" lvl="0" indent="0" algn="l" rtl="0">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können</a:t>
            </a:r>
            <a:r>
              <a:rPr lang="en-US" sz="1200" i="1" dirty="0">
                <a:solidFill>
                  <a:srgbClr val="0000FF"/>
                </a:solidFill>
                <a:latin typeface="Arial"/>
                <a:ea typeface="Arial"/>
                <a:cs typeface="Arial"/>
                <a:sym typeface="Arial"/>
              </a:rPr>
              <a:t> Sie die </a:t>
            </a:r>
            <a:r>
              <a:rPr lang="en-US" sz="1200" i="1" dirty="0" err="1">
                <a:solidFill>
                  <a:srgbClr val="0000FF"/>
                </a:solidFill>
                <a:latin typeface="Arial"/>
                <a:ea typeface="Arial"/>
                <a:cs typeface="Arial"/>
                <a:sym typeface="Arial"/>
              </a:rPr>
              <a:t>kosmetischen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Auswirkungen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akuten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Hyperämie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minimieren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latin typeface="Arial"/>
                <a:ea typeface="Arial"/>
                <a:cs typeface="Arial"/>
                <a:sym typeface="Arial"/>
              </a:rPr>
              <a:t>Indem</a:t>
            </a:r>
            <a:r>
              <a:rPr lang="en-US" sz="1200" dirty="0">
                <a:solidFill>
                  <a:srgbClr val="0000FF"/>
                </a:solidFill>
                <a:latin typeface="Arial"/>
                <a:ea typeface="Arial"/>
                <a:cs typeface="Arial"/>
                <a:sym typeface="Arial"/>
              </a:rPr>
              <a:t> der Patient sein PGA </a:t>
            </a:r>
            <a:r>
              <a:rPr lang="en-US" sz="1200" dirty="0" err="1">
                <a:solidFill>
                  <a:srgbClr val="0000FF"/>
                </a:solidFill>
                <a:latin typeface="Arial"/>
                <a:ea typeface="Arial"/>
                <a:cs typeface="Arial"/>
                <a:sym typeface="Arial"/>
              </a:rPr>
              <a:t>vor</a:t>
            </a:r>
            <a:r>
              <a:rPr lang="en-US" sz="1200" dirty="0">
                <a:solidFill>
                  <a:srgbClr val="0000FF"/>
                </a:solidFill>
                <a:latin typeface="Arial"/>
                <a:ea typeface="Arial"/>
                <a:cs typeface="Arial"/>
                <a:sym typeface="Arial"/>
              </a:rPr>
              <a:t> dem Schlafengehen </a:t>
            </a:r>
            <a:r>
              <a:rPr lang="en-US" sz="1200" dirty="0" err="1">
                <a:solidFill>
                  <a:srgbClr val="0000FF"/>
                </a:solidFill>
                <a:latin typeface="Arial"/>
                <a:ea typeface="Arial"/>
                <a:cs typeface="Arial"/>
                <a:sym typeface="Arial"/>
              </a:rPr>
              <a:t>anwendet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wenn</a:t>
            </a:r>
            <a:r>
              <a:rPr lang="en-US" sz="1200" dirty="0">
                <a:solidFill>
                  <a:srgbClr val="0000FF"/>
                </a:solidFill>
                <a:latin typeface="Arial"/>
                <a:ea typeface="Arial"/>
                <a:cs typeface="Arial"/>
                <a:sym typeface="Arial"/>
              </a:rPr>
              <a:t> das </a:t>
            </a:r>
            <a:r>
              <a:rPr lang="en-US" sz="1200" dirty="0" err="1">
                <a:solidFill>
                  <a:srgbClr val="0000FF"/>
                </a:solidFill>
                <a:latin typeface="Arial"/>
                <a:ea typeface="Arial"/>
                <a:cs typeface="Arial"/>
                <a:sym typeface="Arial"/>
              </a:rPr>
              <a:t>kosmetische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Erscheinungsbild</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keine</a:t>
            </a:r>
            <a:r>
              <a:rPr lang="en-US" sz="1200" dirty="0">
                <a:solidFill>
                  <a:srgbClr val="0000FF"/>
                </a:solidFill>
                <a:latin typeface="Arial"/>
                <a:ea typeface="Arial"/>
                <a:cs typeface="Arial"/>
                <a:sym typeface="Arial"/>
              </a:rPr>
              <a:t> Rolle </a:t>
            </a:r>
            <a:r>
              <a:rPr lang="en-US" sz="1200" dirty="0" err="1">
                <a:solidFill>
                  <a:srgbClr val="0000FF"/>
                </a:solidFill>
                <a:latin typeface="Arial"/>
                <a:ea typeface="Arial"/>
                <a:cs typeface="Arial"/>
                <a:sym typeface="Arial"/>
              </a:rPr>
              <a:t>spielt</a:t>
            </a:r>
            <a:r>
              <a:rPr lang="en-US" sz="1200" dirty="0">
                <a:solidFill>
                  <a:srgbClr val="0000FF"/>
                </a:solidFill>
                <a:latin typeface="Arial"/>
                <a:ea typeface="Arial"/>
                <a:cs typeface="Arial"/>
                <a:sym typeface="Arial"/>
              </a:rPr>
              <a:t>.</a:t>
            </a:r>
            <a:endParaRPr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Shape 4035"/>
        <p:cNvGrpSpPr/>
        <p:nvPr/>
      </p:nvGrpSpPr>
      <p:grpSpPr>
        <a:xfrm>
          <a:off x="0" y="0"/>
          <a:ext cx="0" cy="0"/>
          <a:chOff x="0" y="0"/>
          <a:chExt cx="0" cy="0"/>
        </a:xfrm>
      </p:grpSpPr>
      <p:sp>
        <p:nvSpPr>
          <p:cNvPr id="4036" name="Google Shape;4036;p24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37" name="Google Shape;4037;p24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038" name="Google Shape;4038;p24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39" name="Google Shape;4039;p24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40" name="Google Shape;4040;p246"/>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5"/>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041" name="Google Shape;4041;p24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229</a:t>
            </a:fld>
            <a:endParaRPr sz="1000">
              <a:solidFill>
                <a:schemeClr val="dk1"/>
              </a:solidFill>
              <a:latin typeface="Arial"/>
              <a:ea typeface="Arial"/>
              <a:cs typeface="Arial"/>
              <a:sym typeface="Arial"/>
            </a:endParaRPr>
          </a:p>
        </p:txBody>
      </p:sp>
      <p:sp>
        <p:nvSpPr>
          <p:cNvPr id="4042" name="Google Shape;4042;p246"/>
          <p:cNvSpPr txBox="1"/>
          <p:nvPr/>
        </p:nvSpPr>
        <p:spPr>
          <a:xfrm>
            <a:off x="762000" y="2951857"/>
            <a:ext cx="8229600" cy="2611500"/>
          </a:xfrm>
          <a:prstGeom prst="rect">
            <a:avLst/>
          </a:prstGeom>
          <a:solidFill>
            <a:srgbClr val="BFBFBF"/>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Bei welchem Anteil der Patienten tritt nach 5-jähriger Anwendung von PGA eine </a:t>
            </a:r>
            <a:r>
              <a:rPr lang="en-US" sz="1200" i="1">
                <a:solidFill>
                  <a:schemeClr val="dk1"/>
                </a:solidFill>
              </a:rPr>
              <a:t>Zunahme der Irispigmentierung</a:t>
            </a:r>
            <a:r>
              <a:rPr lang="en-US" sz="1200" i="1">
                <a:solidFill>
                  <a:schemeClr val="dk1"/>
                </a:solidFill>
                <a:latin typeface="Arial"/>
                <a:ea typeface="Arial"/>
                <a:cs typeface="Arial"/>
                <a:sym typeface="Arial"/>
              </a:rPr>
              <a:t> auf?</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Insgesamt bis zu einem Drittel, wobei bei einigen das Risiko </a:t>
            </a:r>
            <a:r>
              <a:rPr lang="en-US" sz="1200" b="1">
                <a:solidFill>
                  <a:srgbClr val="BFBFBF"/>
                </a:solidFill>
                <a:latin typeface="Arial"/>
                <a:ea typeface="Arial"/>
                <a:cs typeface="Arial"/>
                <a:sym typeface="Arial"/>
              </a:rPr>
              <a:t>deutlich </a:t>
            </a:r>
            <a:r>
              <a:rPr lang="en-US" sz="1200">
                <a:solidFill>
                  <a:srgbClr val="BFBFBF"/>
                </a:solidFill>
                <a:latin typeface="Arial"/>
                <a:ea typeface="Arial"/>
                <a:cs typeface="Arial"/>
                <a:sym typeface="Arial"/>
              </a:rPr>
              <a:t>höher ist (wird noch erläutert)</a:t>
            </a:r>
            <a:endParaRPr/>
          </a:p>
          <a:p>
            <a:pPr marL="0" marR="0" lvl="0" indent="0" algn="l" rtl="0">
              <a:spcBef>
                <a:spcPts val="0"/>
              </a:spcBef>
              <a:spcAft>
                <a:spcPts val="0"/>
              </a:spcAft>
              <a:buClr>
                <a:schemeClr val="dk1"/>
              </a:buClr>
              <a:buSzPts val="1600"/>
              <a:buFont typeface="Noto Sans Symbols"/>
              <a:buNone/>
            </a:pP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Kehrt die Iris nach Absetzen der Tropfen zu ihrer ursprünglichen Färbung zurück?</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Nein</a:t>
            </a:r>
            <a:endParaRPr/>
          </a:p>
          <a:p>
            <a:pPr marL="0" marR="0" lvl="0" indent="0" algn="l" rtl="0">
              <a:spcBef>
                <a:spcPts val="0"/>
              </a:spcBef>
              <a:spcAft>
                <a:spcPts val="0"/>
              </a:spcAft>
              <a:buClr>
                <a:schemeClr val="dk1"/>
              </a:buClr>
              <a:buSzPts val="1600"/>
              <a:buFont typeface="Noto Sans Symbols"/>
              <a:buNone/>
            </a:pP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Nun zum Thema „erhöhtes Risiko“: Von den unzähligen Farben, die die menschliche Iris annehmen kann, hebt das </a:t>
            </a:r>
            <a:r>
              <a:rPr lang="en-US" sz="1200">
                <a:solidFill>
                  <a:srgbClr val="BFBFBF"/>
                </a:solidFill>
                <a:latin typeface="Arial"/>
                <a:ea typeface="Arial"/>
                <a:cs typeface="Arial"/>
                <a:sym typeface="Arial"/>
              </a:rPr>
              <a:t>BCSC </a:t>
            </a:r>
            <a:r>
              <a:rPr lang="en-US" sz="1200" b="1" i="1">
                <a:solidFill>
                  <a:srgbClr val="BFBFBF"/>
                </a:solidFill>
                <a:latin typeface="Arial"/>
                <a:ea typeface="Arial"/>
                <a:cs typeface="Arial"/>
                <a:sym typeface="Arial"/>
              </a:rPr>
              <a:t>zwei</a:t>
            </a:r>
            <a:r>
              <a:rPr lang="en-US" sz="1200" i="1">
                <a:solidFill>
                  <a:srgbClr val="BFBFBF"/>
                </a:solidFill>
                <a:latin typeface="Arial"/>
                <a:ea typeface="Arial"/>
                <a:cs typeface="Arial"/>
                <a:sym typeface="Arial"/>
              </a:rPr>
              <a:t> hervor, die als Reaktion auf die Anwendung von PGA besonders häufig dunkler werden. Welche sind das? </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Grünbraun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gelbbraun </a:t>
            </a:r>
            <a:r>
              <a:rPr lang="en-US" sz="1200">
                <a:solidFill>
                  <a:srgbClr val="BFBFBF"/>
                </a:solidFill>
                <a:latin typeface="Arial"/>
                <a:ea typeface="Arial"/>
                <a:cs typeface="Arial"/>
                <a:sym typeface="Arial"/>
              </a:rPr>
              <a:t>(auch bekannt als </a:t>
            </a:r>
            <a:r>
              <a:rPr lang="en-US" sz="1200" b="1" i="1">
                <a:solidFill>
                  <a:srgbClr val="BFBFBF"/>
                </a:solidFill>
                <a:latin typeface="Arial"/>
                <a:ea typeface="Arial"/>
                <a:cs typeface="Arial"/>
                <a:sym typeface="Arial"/>
              </a:rPr>
              <a:t>haselnussbraun</a:t>
            </a:r>
            <a:r>
              <a:rPr lang="en-US" sz="1200">
                <a:solidFill>
                  <a:srgbClr val="BFBFBF"/>
                </a:solidFill>
                <a:latin typeface="Arial"/>
                <a:ea typeface="Arial"/>
                <a:cs typeface="Arial"/>
                <a:sym typeface="Arial"/>
              </a:rPr>
              <a:t>)</a:t>
            </a:r>
            <a:endParaRPr/>
          </a:p>
          <a:p>
            <a:pPr marL="0" marR="0" lvl="0" indent="0" algn="l" rtl="0">
              <a:spcBef>
                <a:spcPts val="0"/>
              </a:spcBef>
              <a:spcAft>
                <a:spcPts val="0"/>
              </a:spcAft>
              <a:buClr>
                <a:schemeClr val="dk1"/>
              </a:buClr>
              <a:buSzPts val="1600"/>
              <a:buFont typeface="Noto Sans Symbols"/>
              <a:buNone/>
            </a:pPr>
            <a:endParaRPr sz="160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welche ist das?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3"/>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407" name="Google Shape;407;p23"/>
          <p:cNvSpPr/>
          <p:nvPr/>
        </p:nvSpPr>
        <p:spPr>
          <a:xfrm>
            <a:off x="2679700" y="625366"/>
            <a:ext cx="1644650" cy="62484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408" name="Google Shape;408;p2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09" name="Google Shape;409;p23"/>
          <p:cNvSpPr txBox="1">
            <a:spLocks noGrp="1"/>
          </p:cNvSpPr>
          <p:nvPr>
            <p:ph type="body" idx="1"/>
          </p:nvPr>
        </p:nvSpPr>
        <p:spPr>
          <a:xfrm>
            <a:off x="457200" y="762000"/>
            <a:ext cx="8229600" cy="60960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a:t>
            </a:r>
            <a:r>
              <a:rPr lang="en-US" sz="1200" b="1" dirty="0" err="1">
                <a:solidFill>
                  <a:srgbClr val="0000FF"/>
                </a:solidFill>
              </a:rPr>
              <a:t>Timoptic</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r>
              <a:rPr lang="en-US" sz="1200" dirty="0" err="1">
                <a:solidFill>
                  <a:srgbClr val="BFBFBF"/>
                </a:solidFill>
              </a:rPr>
              <a:t>xxxxx</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FBFBF"/>
                </a:solidFill>
              </a:rPr>
              <a:t>                        </a:t>
            </a:r>
            <a:r>
              <a:rPr lang="en-US" sz="1200" dirty="0" err="1">
                <a:solidFill>
                  <a:srgbClr val="BFBFBF"/>
                </a:solidFill>
              </a:rPr>
              <a:t>xxxxx</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                Xalatan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Travoprost</a:t>
            </a:r>
            <a:r>
              <a:rPr lang="en-US" sz="1200" b="1" dirty="0">
                <a:solidFill>
                  <a:srgbClr val="0000FF"/>
                </a:solidFill>
              </a:rPr>
              <a:t>                 </a:t>
            </a:r>
            <a:r>
              <a:rPr lang="en-US" sz="1200" b="1" dirty="0" err="1">
                <a:solidFill>
                  <a:srgbClr val="0000FF"/>
                </a:solidFill>
              </a:rPr>
              <a:t>Travatan</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Bimatoprost</a:t>
            </a:r>
            <a:r>
              <a:rPr lang="en-US" sz="1200" b="1" dirty="0">
                <a:solidFill>
                  <a:srgbClr val="0000FF"/>
                </a:solidFill>
              </a:rPr>
              <a:t>                Lumigan</a:t>
            </a:r>
            <a:endParaRPr dirty="0"/>
          </a:p>
          <a:p>
            <a:pPr marL="342900" lvl="0" indent="-342900" algn="l" rtl="0">
              <a:lnSpc>
                <a:spcPct val="80000"/>
              </a:lnSpc>
              <a:spcBef>
                <a:spcPts val="240"/>
              </a:spcBef>
              <a:spcAft>
                <a:spcPts val="0"/>
              </a:spcAft>
              <a:buSzPts val="840"/>
              <a:buChar char="●"/>
            </a:pPr>
            <a:r>
              <a:rPr lang="en-US" sz="1200" i="1" dirty="0">
                <a:solidFill>
                  <a:srgbClr val="B2B2B2"/>
                </a:solidFill>
              </a:rPr>
              <a:t>Nicht-</a:t>
            </a:r>
            <a:r>
              <a:rPr lang="en-US" sz="1200" i="1" dirty="0" err="1">
                <a:solidFill>
                  <a:srgbClr val="B2B2B2"/>
                </a:solidFill>
              </a:rPr>
              <a:t>selektiver</a:t>
            </a:r>
            <a:r>
              <a:rPr lang="en-US" sz="1200" i="1" dirty="0">
                <a:solidFill>
                  <a:srgbClr val="B2B2B2"/>
                </a:solidFill>
              </a:rPr>
              <a:t> </a:t>
            </a:r>
            <a:r>
              <a:rPr lang="en-US" sz="1200" i="1" dirty="0">
                <a:solidFill>
                  <a:srgbClr val="B2B2B2"/>
                </a:solidFill>
                <a:latin typeface="Noto Sans Symbols"/>
                <a:ea typeface="Noto Sans Symbols"/>
                <a:cs typeface="Noto Sans Symbols"/>
                <a:sym typeface="Noto Sans Symbols"/>
              </a:rPr>
              <a:t>α/β</a:t>
            </a:r>
            <a:r>
              <a:rPr lang="en-US" sz="1200" i="1" dirty="0">
                <a:solidFill>
                  <a:srgbClr val="B2B2B2"/>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r>
              <a:rPr lang="en-US" sz="1200" dirty="0" err="1">
                <a:solidFill>
                  <a:srgbClr val="BFBFBF"/>
                </a:solidFill>
              </a:rPr>
              <a:t>xxxxx</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Dipivefrin                      </a:t>
            </a:r>
            <a:r>
              <a:rPr lang="en-US" sz="1200" dirty="0" err="1">
                <a:solidFill>
                  <a:srgbClr val="BFBFBF"/>
                </a:solidFill>
              </a:rPr>
              <a:t>xxxxx</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r>
              <a:rPr lang="en-US" sz="1200" b="1" dirty="0">
                <a:solidFill>
                  <a:srgbClr val="0000FF"/>
                </a:solidFill>
              </a:rPr>
              <a:t>                 </a:t>
            </a:r>
            <a:r>
              <a:rPr lang="en-US" sz="1200" b="1" dirty="0" err="1">
                <a:solidFill>
                  <a:srgbClr val="0000FF"/>
                </a:solidFill>
              </a:rPr>
              <a:t>Trusopt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r>
              <a:rPr lang="en-US" sz="1200" b="1" dirty="0">
                <a:solidFill>
                  <a:srgbClr val="0000FF"/>
                </a:solidFill>
              </a:rPr>
              <a:t>                </a:t>
            </a:r>
            <a:r>
              <a:rPr lang="en-US" sz="1200" b="1" dirty="0" err="1">
                <a:solidFill>
                  <a:srgbClr val="0000FF"/>
                </a:solidFill>
              </a:rPr>
              <a:t>Azopt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Acetazolamid</a:t>
            </a:r>
            <a:r>
              <a:rPr lang="en-US" sz="1200" b="1" dirty="0">
                <a:solidFill>
                  <a:srgbClr val="0000FF"/>
                </a:solidFill>
              </a:rPr>
              <a:t>              Diamox</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r>
              <a:rPr lang="en-US" sz="1200" b="1" dirty="0" err="1">
                <a:solidFill>
                  <a:srgbClr val="0000FF"/>
                </a:solidFill>
              </a:rPr>
              <a:t>Iopidin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r>
              <a:rPr lang="en-US" sz="1200" b="1" dirty="0">
                <a:solidFill>
                  <a:srgbClr val="0000FF"/>
                </a:solidFill>
              </a:rPr>
              <a:t>                </a:t>
            </a:r>
            <a:r>
              <a:rPr lang="en-US" sz="1200" b="1" dirty="0" err="1">
                <a:solidFill>
                  <a:srgbClr val="0000FF"/>
                </a:solidFill>
              </a:rPr>
              <a:t>Alphagan</a:t>
            </a:r>
            <a:endParaRPr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                               </a:t>
            </a:r>
            <a:r>
              <a:rPr lang="en-US" sz="1200" dirty="0" err="1">
                <a:solidFill>
                  <a:srgbClr val="BFBFBF"/>
                </a:solidFill>
              </a:rPr>
              <a:t>xxxxx</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Netarsudil</a:t>
            </a:r>
            <a:r>
              <a:rPr lang="en-US" sz="1200" b="1" dirty="0">
                <a:solidFill>
                  <a:srgbClr val="0000FF"/>
                </a:solidFill>
              </a:rPr>
              <a:t>                   </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Rhopressa</a:t>
            </a:r>
            <a:endParaRPr sz="1800" b="1" dirty="0">
              <a:solidFill>
                <a:srgbClr val="0000FF"/>
              </a:solidFill>
            </a:endParaRPr>
          </a:p>
          <a:p>
            <a:pPr marL="692150" lvl="1" indent="-267653" algn="l" rtl="0">
              <a:lnSpc>
                <a:spcPct val="80000"/>
              </a:lnSpc>
              <a:spcBef>
                <a:spcPts val="360"/>
              </a:spcBef>
              <a:spcAft>
                <a:spcPts val="0"/>
              </a:spcAft>
              <a:buSzPts val="1260"/>
              <a:buNone/>
            </a:pPr>
            <a:endParaRPr sz="1800" dirty="0">
              <a:solidFill>
                <a:srgbClr val="B2B2B2"/>
              </a:solidFill>
            </a:endParaRPr>
          </a:p>
        </p:txBody>
      </p:sp>
      <p:sp>
        <p:nvSpPr>
          <p:cNvPr id="410" name="Google Shape;410;p23"/>
          <p:cNvSpPr txBox="1"/>
          <p:nvPr/>
        </p:nvSpPr>
        <p:spPr>
          <a:xfrm>
            <a:off x="2960687" y="650875"/>
            <a:ext cx="1706563" cy="36988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Markenname?</a:t>
            </a:r>
            <a:endParaRPr/>
          </a:p>
        </p:txBody>
      </p:sp>
      <p:sp>
        <p:nvSpPr>
          <p:cNvPr id="411" name="Google Shape;411;p2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a:t>
            </a:fld>
            <a:endParaRPr sz="1000" dirty="0">
              <a:solidFill>
                <a:schemeClr val="dk1"/>
              </a:solidFill>
              <a:latin typeface="Arial"/>
              <a:ea typeface="Arial"/>
              <a:cs typeface="Arial"/>
              <a:sym typeface="Arial"/>
            </a:endParaRP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Shape 4046"/>
        <p:cNvGrpSpPr/>
        <p:nvPr/>
      </p:nvGrpSpPr>
      <p:grpSpPr>
        <a:xfrm>
          <a:off x="0" y="0"/>
          <a:ext cx="0" cy="0"/>
          <a:chOff x="0" y="0"/>
          <a:chExt cx="0" cy="0"/>
        </a:xfrm>
      </p:grpSpPr>
      <p:sp>
        <p:nvSpPr>
          <p:cNvPr id="4047" name="Google Shape;4047;p24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48" name="Google Shape;4048;p24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4049" name="Google Shape;4049;p24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50" name="Google Shape;4050;p24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51" name="Google Shape;4051;p247"/>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6"/>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endParaRPr sz="1200" i="1" dirty="0">
              <a:solidFill>
                <a:schemeClr val="dk1"/>
              </a:solidFill>
            </a:endParaRPr>
          </a:p>
        </p:txBody>
      </p:sp>
      <p:sp>
        <p:nvSpPr>
          <p:cNvPr id="4052" name="Google Shape;4052;p24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230</a:t>
            </a:fld>
            <a:endParaRPr sz="1000">
              <a:solidFill>
                <a:schemeClr val="dk1"/>
              </a:solidFill>
              <a:latin typeface="Arial"/>
              <a:ea typeface="Arial"/>
              <a:cs typeface="Arial"/>
              <a:sym typeface="Arial"/>
            </a:endParaRPr>
          </a:p>
        </p:txBody>
      </p:sp>
      <p:sp>
        <p:nvSpPr>
          <p:cNvPr id="4053" name="Google Shape;4053;p247"/>
          <p:cNvSpPr txBox="1"/>
          <p:nvPr/>
        </p:nvSpPr>
        <p:spPr>
          <a:xfrm>
            <a:off x="762000" y="2951857"/>
            <a:ext cx="8229600" cy="2796300"/>
          </a:xfrm>
          <a:prstGeom prst="rect">
            <a:avLst/>
          </a:prstGeom>
          <a:solidFill>
            <a:srgbClr val="BFBFBF"/>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Bei</a:t>
            </a:r>
            <a:r>
              <a:rPr lang="en-US" sz="1200" i="1" dirty="0">
                <a:solidFill>
                  <a:schemeClr val="dk1"/>
                </a:solidFill>
              </a:rPr>
              <a:t> </a:t>
            </a:r>
            <a:r>
              <a:rPr lang="en-US" sz="1200" i="1" dirty="0" err="1">
                <a:solidFill>
                  <a:schemeClr val="dk1"/>
                </a:solidFill>
              </a:rPr>
              <a:t>welchem</a:t>
            </a:r>
            <a:r>
              <a:rPr lang="en-US" sz="1200" i="1" dirty="0">
                <a:solidFill>
                  <a:schemeClr val="dk1"/>
                </a:solidFill>
              </a:rPr>
              <a:t> </a:t>
            </a:r>
            <a:r>
              <a:rPr lang="en-US" sz="1200" i="1" dirty="0" err="1">
                <a:solidFill>
                  <a:schemeClr val="dk1"/>
                </a:solidFill>
              </a:rPr>
              <a:t>Anteil</a:t>
            </a:r>
            <a:r>
              <a:rPr lang="en-US" sz="1200" i="1" dirty="0">
                <a:solidFill>
                  <a:schemeClr val="dk1"/>
                </a:solidFill>
              </a:rPr>
              <a:t> der </a:t>
            </a:r>
            <a:r>
              <a:rPr lang="en-US" sz="1200" i="1" dirty="0" err="1">
                <a:solidFill>
                  <a:schemeClr val="dk1"/>
                </a:solidFill>
              </a:rPr>
              <a:t>Patienten</a:t>
            </a:r>
            <a:r>
              <a:rPr lang="en-US" sz="1200" i="1" dirty="0">
                <a:solidFill>
                  <a:schemeClr val="dk1"/>
                </a:solidFill>
              </a:rPr>
              <a:t> </a:t>
            </a:r>
            <a:r>
              <a:rPr lang="en-US" sz="1200" i="1" dirty="0" err="1">
                <a:solidFill>
                  <a:schemeClr val="dk1"/>
                </a:solidFill>
              </a:rPr>
              <a:t>tritt</a:t>
            </a:r>
            <a:r>
              <a:rPr lang="en-US" sz="1200" i="1" dirty="0">
                <a:solidFill>
                  <a:schemeClr val="dk1"/>
                </a:solidFill>
              </a:rPr>
              <a:t> </a:t>
            </a:r>
            <a:r>
              <a:rPr lang="en-US" sz="1200" i="1" dirty="0" err="1">
                <a:solidFill>
                  <a:schemeClr val="dk1"/>
                </a:solidFill>
              </a:rPr>
              <a:t>nach</a:t>
            </a:r>
            <a:r>
              <a:rPr lang="en-US" sz="1200" i="1" dirty="0">
                <a:solidFill>
                  <a:schemeClr val="dk1"/>
                </a:solidFill>
              </a:rPr>
              <a:t> 5-jähriger </a:t>
            </a:r>
            <a:r>
              <a:rPr lang="en-US" sz="1200" i="1" dirty="0" err="1">
                <a:solidFill>
                  <a:schemeClr val="dk1"/>
                </a:solidFill>
              </a:rPr>
              <a:t>Anwendung</a:t>
            </a:r>
            <a:r>
              <a:rPr lang="en-US" sz="1200" i="1" dirty="0">
                <a:solidFill>
                  <a:schemeClr val="dk1"/>
                </a:solidFill>
              </a:rPr>
              <a:t> von PGA </a:t>
            </a:r>
            <a:r>
              <a:rPr lang="en-US" sz="1200" i="1" dirty="0" err="1">
                <a:solidFill>
                  <a:schemeClr val="dk1"/>
                </a:solidFill>
              </a:rPr>
              <a:t>eine</a:t>
            </a:r>
            <a:r>
              <a:rPr lang="en-US" sz="1200" i="1" dirty="0">
                <a:solidFill>
                  <a:schemeClr val="dk1"/>
                </a:solidFill>
              </a:rPr>
              <a:t> </a:t>
            </a:r>
            <a:r>
              <a:rPr lang="en-US" sz="1200" i="1" dirty="0" err="1">
                <a:solidFill>
                  <a:schemeClr val="dk1"/>
                </a:solidFill>
              </a:rPr>
              <a:t>Zunahme</a:t>
            </a:r>
            <a:r>
              <a:rPr lang="en-US" sz="1200" i="1" dirty="0">
                <a:solidFill>
                  <a:schemeClr val="dk1"/>
                </a:solidFill>
              </a:rPr>
              <a:t> der </a:t>
            </a:r>
            <a:r>
              <a:rPr lang="en-US" sz="1200" i="1" dirty="0" err="1">
                <a:solidFill>
                  <a:schemeClr val="dk1"/>
                </a:solidFill>
              </a:rPr>
              <a:t>Irispigmentierung</a:t>
            </a:r>
            <a:r>
              <a:rPr lang="en-US" sz="1200" i="1" dirty="0">
                <a:solidFill>
                  <a:schemeClr val="dk1"/>
                </a:solidFill>
              </a:rPr>
              <a:t> auf?</a:t>
            </a:r>
            <a:endParaRPr dirty="0"/>
          </a:p>
          <a:p>
            <a:pPr marL="0" marR="0" lvl="0" indent="0" algn="l" rtl="0">
              <a:spcBef>
                <a:spcPts val="0"/>
              </a:spcBef>
              <a:spcAft>
                <a:spcPts val="0"/>
              </a:spcAft>
              <a:buClr>
                <a:schemeClr val="dk1"/>
              </a:buClr>
              <a:buSzPts val="1200"/>
              <a:buFont typeface="Noto Sans Symbols"/>
              <a:buNone/>
            </a:pPr>
            <a:r>
              <a:rPr lang="en-US" sz="1200" dirty="0" err="1">
                <a:solidFill>
                  <a:schemeClr val="dk1"/>
                </a:solidFill>
              </a:rPr>
              <a:t>Insgesamt</a:t>
            </a:r>
            <a:r>
              <a:rPr lang="en-US" sz="1200" dirty="0">
                <a:solidFill>
                  <a:schemeClr val="dk1"/>
                </a:solidFill>
              </a:rPr>
              <a:t> </a:t>
            </a:r>
            <a:r>
              <a:rPr lang="en-US" sz="1200" dirty="0" err="1">
                <a:solidFill>
                  <a:schemeClr val="dk1"/>
                </a:solidFill>
              </a:rPr>
              <a:t>kann</a:t>
            </a:r>
            <a:r>
              <a:rPr lang="en-US" sz="1200" dirty="0">
                <a:solidFill>
                  <a:schemeClr val="dk1"/>
                </a:solidFill>
              </a:rPr>
              <a:t> bis </a:t>
            </a:r>
            <a:r>
              <a:rPr lang="en-US" sz="1200" dirty="0" err="1">
                <a:solidFill>
                  <a:schemeClr val="dk1"/>
                </a:solidFill>
              </a:rPr>
              <a:t>zu</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Drittel</a:t>
            </a:r>
            <a:r>
              <a:rPr lang="en-US" sz="1200" dirty="0">
                <a:solidFill>
                  <a:schemeClr val="dk1"/>
                </a:solidFill>
              </a:rPr>
              <a:t> der </a:t>
            </a:r>
            <a:r>
              <a:rPr lang="en-US" sz="1200" dirty="0" err="1">
                <a:solidFill>
                  <a:schemeClr val="dk1"/>
                </a:solidFill>
              </a:rPr>
              <a:t>Patienten</a:t>
            </a:r>
            <a:r>
              <a:rPr lang="en-US" sz="1200" dirty="0">
                <a:solidFill>
                  <a:schemeClr val="dk1"/>
                </a:solidFill>
              </a:rPr>
              <a:t> </a:t>
            </a:r>
            <a:r>
              <a:rPr lang="en-US" sz="1200" dirty="0" err="1">
                <a:solidFill>
                  <a:schemeClr val="dk1"/>
                </a:solidFill>
              </a:rPr>
              <a:t>betroffen</a:t>
            </a:r>
            <a:r>
              <a:rPr lang="en-US" sz="1200" dirty="0">
                <a:solidFill>
                  <a:schemeClr val="dk1"/>
                </a:solidFill>
              </a:rPr>
              <a:t> sein; </a:t>
            </a:r>
            <a:r>
              <a:rPr lang="en-US" sz="1200" dirty="0" err="1">
                <a:solidFill>
                  <a:schemeClr val="dk1"/>
                </a:solidFill>
              </a:rPr>
              <a:t>bei</a:t>
            </a:r>
            <a:r>
              <a:rPr lang="en-US" sz="1200" dirty="0">
                <a:solidFill>
                  <a:schemeClr val="dk1"/>
                </a:solidFill>
              </a:rPr>
              <a:t> </a:t>
            </a:r>
            <a:r>
              <a:rPr lang="en-US" sz="1200" dirty="0" err="1">
                <a:solidFill>
                  <a:schemeClr val="dk1"/>
                </a:solidFill>
              </a:rPr>
              <a:t>manchen</a:t>
            </a:r>
            <a:r>
              <a:rPr lang="en-US" sz="1200" dirty="0">
                <a:solidFill>
                  <a:schemeClr val="dk1"/>
                </a:solidFill>
              </a:rPr>
              <a:t> </a:t>
            </a:r>
            <a:r>
              <a:rPr lang="en-US" sz="1200" dirty="0" err="1">
                <a:solidFill>
                  <a:schemeClr val="dk1"/>
                </a:solidFill>
              </a:rPr>
              <a:t>besteht</a:t>
            </a:r>
            <a:r>
              <a:rPr lang="en-US" sz="1200" dirty="0">
                <a:solidFill>
                  <a:schemeClr val="dk1"/>
                </a:solidFill>
              </a:rPr>
              <a:t> </a:t>
            </a:r>
            <a:r>
              <a:rPr lang="en-US" sz="1200" dirty="0" err="1">
                <a:solidFill>
                  <a:schemeClr val="dk1"/>
                </a:solidFill>
              </a:rPr>
              <a:t>jedoch</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wesentlich</a:t>
            </a:r>
            <a:r>
              <a:rPr lang="en-US" sz="1200" dirty="0">
                <a:solidFill>
                  <a:schemeClr val="dk1"/>
                </a:solidFill>
              </a:rPr>
              <a:t> </a:t>
            </a:r>
            <a:r>
              <a:rPr lang="en-US" sz="1200" dirty="0" err="1">
                <a:solidFill>
                  <a:schemeClr val="dk1"/>
                </a:solidFill>
              </a:rPr>
              <a:t>höheres</a:t>
            </a:r>
            <a:r>
              <a:rPr lang="en-US" sz="1200" dirty="0">
                <a:solidFill>
                  <a:schemeClr val="dk1"/>
                </a:solidFill>
              </a:rPr>
              <a:t> Risiko (</a:t>
            </a:r>
            <a:r>
              <a:rPr lang="en-US" sz="1200" dirty="0" err="1">
                <a:solidFill>
                  <a:schemeClr val="dk1"/>
                </a:solidFill>
              </a:rPr>
              <a:t>darauf</a:t>
            </a:r>
            <a:r>
              <a:rPr lang="en-US" sz="1200" dirty="0">
                <a:solidFill>
                  <a:schemeClr val="dk1"/>
                </a:solidFill>
              </a:rPr>
              <a:t> </a:t>
            </a:r>
            <a:r>
              <a:rPr lang="en-US" sz="1200" dirty="0" err="1">
                <a:solidFill>
                  <a:schemeClr val="dk1"/>
                </a:solidFill>
              </a:rPr>
              <a:t>wird</a:t>
            </a:r>
            <a:r>
              <a:rPr lang="en-US" sz="1200" dirty="0">
                <a:solidFill>
                  <a:schemeClr val="dk1"/>
                </a:solidFill>
              </a:rPr>
              <a:t> </a:t>
            </a:r>
            <a:r>
              <a:rPr lang="en-US" sz="1200" dirty="0" err="1">
                <a:solidFill>
                  <a:schemeClr val="dk1"/>
                </a:solidFill>
              </a:rPr>
              <a:t>noch</a:t>
            </a:r>
            <a:r>
              <a:rPr lang="en-US" sz="1200" dirty="0">
                <a:solidFill>
                  <a:schemeClr val="dk1"/>
                </a:solidFill>
              </a:rPr>
              <a:t> </a:t>
            </a:r>
            <a:r>
              <a:rPr lang="en-US" sz="1200" dirty="0" err="1">
                <a:solidFill>
                  <a:schemeClr val="dk1"/>
                </a:solidFill>
              </a:rPr>
              <a:t>eingegangen</a:t>
            </a:r>
            <a:r>
              <a:rPr lang="en-US" sz="1200" dirty="0">
                <a:solidFill>
                  <a:schemeClr val="dk1"/>
                </a:solidFill>
              </a:rPr>
              <a:t>).</a:t>
            </a:r>
            <a:endParaRPr dirty="0"/>
          </a:p>
          <a:p>
            <a:pPr marL="0" marR="0" lvl="0" indent="0" algn="l" rtl="0">
              <a:spcBef>
                <a:spcPts val="0"/>
              </a:spcBef>
              <a:spcAft>
                <a:spcPts val="0"/>
              </a:spcAft>
              <a:buClr>
                <a:schemeClr val="dk1"/>
              </a:buClr>
              <a:buSzPts val="1600"/>
              <a:buFont typeface="Noto Sans Symbols"/>
              <a:buNone/>
            </a:pPr>
            <a:endParaRPr sz="16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Kehrt die Iris </a:t>
            </a:r>
            <a:r>
              <a:rPr lang="en-US" sz="1200" i="1" dirty="0" err="1">
                <a:solidFill>
                  <a:srgbClr val="BFBFBF"/>
                </a:solidFill>
                <a:latin typeface="Arial"/>
                <a:ea typeface="Arial"/>
                <a:cs typeface="Arial"/>
                <a:sym typeface="Arial"/>
              </a:rPr>
              <a:t>nach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Absetzen</a:t>
            </a:r>
            <a:r>
              <a:rPr lang="en-US" sz="1200" i="1" dirty="0">
                <a:solidFill>
                  <a:srgbClr val="BFBFBF"/>
                </a:solidFill>
                <a:latin typeface="Arial"/>
                <a:ea typeface="Arial"/>
                <a:cs typeface="Arial"/>
                <a:sym typeface="Arial"/>
              </a:rPr>
              <a:t> der </a:t>
            </a:r>
            <a:r>
              <a:rPr lang="en-US" sz="1200" i="1" dirty="0" err="1">
                <a:solidFill>
                  <a:srgbClr val="BFBFBF"/>
                </a:solidFill>
                <a:latin typeface="Arial"/>
                <a:ea typeface="Arial"/>
                <a:cs typeface="Arial"/>
                <a:sym typeface="Arial"/>
              </a:rPr>
              <a:t>Tropfen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ihrer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ursprünglichen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Färbung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zurück</a:t>
            </a:r>
            <a:r>
              <a:rPr lang="en-US" sz="1200" i="1" dirty="0">
                <a:solidFill>
                  <a:srgbClr val="BFBFBF"/>
                </a:solidFill>
                <a:latin typeface="Arial"/>
                <a:ea typeface="Arial"/>
                <a:cs typeface="Arial"/>
                <a:sym typeface="Arial"/>
              </a:rPr>
              <a:t>?</a:t>
            </a:r>
            <a:endParaRPr dirty="0"/>
          </a:p>
          <a:p>
            <a:pPr marL="0" marR="0" lvl="0" indent="0" algn="l" rtl="0">
              <a:spcBef>
                <a:spcPts val="0"/>
              </a:spcBef>
              <a:spcAft>
                <a:spcPts val="0"/>
              </a:spcAft>
              <a:buClr>
                <a:srgbClr val="BFBFBF"/>
              </a:buClr>
              <a:buSzPts val="1200"/>
              <a:buFont typeface="Noto Sans Symbols"/>
              <a:buNone/>
            </a:pPr>
            <a:r>
              <a:rPr lang="en-US" sz="1200" b="1" dirty="0">
                <a:solidFill>
                  <a:srgbClr val="BFBFBF"/>
                </a:solidFill>
                <a:latin typeface="Arial"/>
                <a:ea typeface="Arial"/>
                <a:cs typeface="Arial"/>
                <a:sym typeface="Arial"/>
              </a:rPr>
              <a:t>Nein</a:t>
            </a:r>
            <a:endParaRPr dirty="0"/>
          </a:p>
          <a:p>
            <a:pPr marL="0" marR="0" lvl="0" indent="0" algn="l" rtl="0">
              <a:spcBef>
                <a:spcPts val="0"/>
              </a:spcBef>
              <a:spcAft>
                <a:spcPts val="0"/>
              </a:spcAft>
              <a:buClr>
                <a:schemeClr val="dk1"/>
              </a:buClr>
              <a:buSzPts val="1600"/>
              <a:buFont typeface="Noto Sans Symbols"/>
              <a:buNone/>
            </a:pPr>
            <a:endParaRPr sz="1600" i="1"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Nun </a:t>
            </a:r>
            <a:r>
              <a:rPr lang="en-US" sz="1200" i="1" dirty="0" err="1">
                <a:solidFill>
                  <a:srgbClr val="BFBFBF"/>
                </a:solidFill>
                <a:latin typeface="Arial"/>
                <a:ea typeface="Arial"/>
                <a:cs typeface="Arial"/>
                <a:sym typeface="Arial"/>
              </a:rPr>
              <a:t>zum</a:t>
            </a:r>
            <a:r>
              <a:rPr lang="en-US" sz="1200" i="1" dirty="0">
                <a:solidFill>
                  <a:srgbClr val="BFBFBF"/>
                </a:solidFill>
                <a:latin typeface="Arial"/>
                <a:ea typeface="Arial"/>
                <a:cs typeface="Arial"/>
                <a:sym typeface="Arial"/>
              </a:rPr>
              <a:t> Thema „</a:t>
            </a:r>
            <a:r>
              <a:rPr lang="en-US" sz="1200" i="1" dirty="0" err="1">
                <a:solidFill>
                  <a:srgbClr val="BFBFBF"/>
                </a:solidFill>
                <a:latin typeface="Arial"/>
                <a:ea typeface="Arial"/>
                <a:cs typeface="Arial"/>
                <a:sym typeface="Arial"/>
              </a:rPr>
              <a:t>erhöhtes</a:t>
            </a:r>
            <a:r>
              <a:rPr lang="en-US" sz="1200" i="1" dirty="0">
                <a:solidFill>
                  <a:srgbClr val="BFBFBF"/>
                </a:solidFill>
                <a:latin typeface="Arial"/>
                <a:ea typeface="Arial"/>
                <a:cs typeface="Arial"/>
                <a:sym typeface="Arial"/>
              </a:rPr>
              <a:t> Risiko“: Von den </a:t>
            </a:r>
            <a:r>
              <a:rPr lang="en-US" sz="1200" i="1" dirty="0" err="1">
                <a:solidFill>
                  <a:srgbClr val="BFBFBF"/>
                </a:solidFill>
                <a:latin typeface="Arial"/>
                <a:ea typeface="Arial"/>
                <a:cs typeface="Arial"/>
                <a:sym typeface="Arial"/>
              </a:rPr>
              <a:t>unzähligen</a:t>
            </a:r>
            <a:r>
              <a:rPr lang="en-US" sz="1200" i="1" dirty="0">
                <a:solidFill>
                  <a:srgbClr val="BFBFBF"/>
                </a:solidFill>
                <a:latin typeface="Arial"/>
                <a:ea typeface="Arial"/>
                <a:cs typeface="Arial"/>
                <a:sym typeface="Arial"/>
              </a:rPr>
              <a:t> Farben, die die </a:t>
            </a:r>
            <a:r>
              <a:rPr lang="en-US" sz="1200" i="1" dirty="0" err="1">
                <a:solidFill>
                  <a:srgbClr val="BFBFBF"/>
                </a:solidFill>
                <a:latin typeface="Arial"/>
                <a:ea typeface="Arial"/>
                <a:cs typeface="Arial"/>
                <a:sym typeface="Arial"/>
              </a:rPr>
              <a:t>menschliche</a:t>
            </a:r>
            <a:r>
              <a:rPr lang="en-US" sz="1200" i="1" dirty="0">
                <a:solidFill>
                  <a:srgbClr val="BFBFBF"/>
                </a:solidFill>
                <a:latin typeface="Arial"/>
                <a:ea typeface="Arial"/>
                <a:cs typeface="Arial"/>
                <a:sym typeface="Arial"/>
              </a:rPr>
              <a:t> Iris </a:t>
            </a:r>
            <a:r>
              <a:rPr lang="en-US" sz="1200" i="1" dirty="0" err="1">
                <a:solidFill>
                  <a:srgbClr val="BFBFBF"/>
                </a:solidFill>
                <a:latin typeface="Arial"/>
                <a:ea typeface="Arial"/>
                <a:cs typeface="Arial"/>
                <a:sym typeface="Arial"/>
              </a:rPr>
              <a:t>annehmen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kann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hebt</a:t>
            </a:r>
            <a:r>
              <a:rPr lang="en-US" sz="1200" i="1" dirty="0">
                <a:solidFill>
                  <a:srgbClr val="BFBFBF"/>
                </a:solidFill>
                <a:latin typeface="Arial"/>
                <a:ea typeface="Arial"/>
                <a:cs typeface="Arial"/>
                <a:sym typeface="Arial"/>
              </a:rPr>
              <a:t> das </a:t>
            </a:r>
            <a:r>
              <a:rPr lang="en-US" sz="1200" dirty="0">
                <a:solidFill>
                  <a:srgbClr val="BFBFBF"/>
                </a:solidFill>
                <a:latin typeface="Arial"/>
                <a:ea typeface="Arial"/>
                <a:cs typeface="Arial"/>
                <a:sym typeface="Arial"/>
              </a:rPr>
              <a:t>BCSC </a:t>
            </a:r>
            <a:r>
              <a:rPr lang="en-US" sz="1200" b="1" i="1" dirty="0" err="1">
                <a:solidFill>
                  <a:srgbClr val="BFBFBF"/>
                </a:solidFill>
                <a:latin typeface="Arial"/>
                <a:ea typeface="Arial"/>
                <a:cs typeface="Arial"/>
                <a:sym typeface="Arial"/>
              </a:rPr>
              <a:t>zwei</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hervor</a:t>
            </a:r>
            <a:r>
              <a:rPr lang="en-US" sz="1200" i="1" dirty="0">
                <a:solidFill>
                  <a:srgbClr val="BFBFBF"/>
                </a:solidFill>
                <a:latin typeface="Arial"/>
                <a:ea typeface="Arial"/>
                <a:cs typeface="Arial"/>
                <a:sym typeface="Arial"/>
              </a:rPr>
              <a:t>, die </a:t>
            </a:r>
            <a:r>
              <a:rPr lang="en-US" sz="1200" i="1" dirty="0" err="1">
                <a:solidFill>
                  <a:srgbClr val="BFBFBF"/>
                </a:solidFill>
                <a:latin typeface="Arial"/>
                <a:ea typeface="Arial"/>
                <a:cs typeface="Arial"/>
                <a:sym typeface="Arial"/>
              </a:rPr>
              <a:t>als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Reaktion</a:t>
            </a:r>
            <a:r>
              <a:rPr lang="en-US" sz="1200" i="1" dirty="0">
                <a:solidFill>
                  <a:srgbClr val="BFBFBF"/>
                </a:solidFill>
                <a:latin typeface="Arial"/>
                <a:ea typeface="Arial"/>
                <a:cs typeface="Arial"/>
                <a:sym typeface="Arial"/>
              </a:rPr>
              <a:t> auf die </a:t>
            </a:r>
            <a:r>
              <a:rPr lang="en-US" sz="1200" i="1" dirty="0" err="1">
                <a:solidFill>
                  <a:srgbClr val="BFBFBF"/>
                </a:solidFill>
                <a:latin typeface="Arial"/>
                <a:ea typeface="Arial"/>
                <a:cs typeface="Arial"/>
                <a:sym typeface="Arial"/>
              </a:rPr>
              <a:t>Anwendung</a:t>
            </a:r>
            <a:r>
              <a:rPr lang="en-US" sz="1200" i="1" dirty="0">
                <a:solidFill>
                  <a:srgbClr val="BFBFBF"/>
                </a:solidFill>
                <a:latin typeface="Arial"/>
                <a:ea typeface="Arial"/>
                <a:cs typeface="Arial"/>
                <a:sym typeface="Arial"/>
              </a:rPr>
              <a:t> von PGA </a:t>
            </a:r>
            <a:r>
              <a:rPr lang="en-US" sz="1200" i="1" dirty="0" err="1">
                <a:solidFill>
                  <a:srgbClr val="BFBFBF"/>
                </a:solidFill>
                <a:latin typeface="Arial"/>
                <a:ea typeface="Arial"/>
                <a:cs typeface="Arial"/>
                <a:sym typeface="Arial"/>
              </a:rPr>
              <a:t>besonders</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häufig</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dunkler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werden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sind</a:t>
            </a:r>
            <a:r>
              <a:rPr lang="en-US" sz="1200" i="1" dirty="0">
                <a:solidFill>
                  <a:srgbClr val="BFBFBF"/>
                </a:solidFill>
                <a:latin typeface="Arial"/>
                <a:ea typeface="Arial"/>
                <a:cs typeface="Arial"/>
                <a:sym typeface="Arial"/>
              </a:rPr>
              <a:t> das? </a:t>
            </a:r>
            <a:endParaRPr dirty="0"/>
          </a:p>
          <a:p>
            <a:pPr marL="0" marR="0" lvl="0" indent="0" algn="l" rtl="0">
              <a:spcBef>
                <a:spcPts val="0"/>
              </a:spcBef>
              <a:spcAft>
                <a:spcPts val="0"/>
              </a:spcAft>
              <a:buClr>
                <a:srgbClr val="BFBFBF"/>
              </a:buClr>
              <a:buSzPts val="1200"/>
              <a:buFont typeface="Noto Sans Symbols"/>
              <a:buNone/>
            </a:pPr>
            <a:r>
              <a:rPr lang="en-US" sz="1200" b="1" dirty="0" err="1">
                <a:solidFill>
                  <a:srgbClr val="BFBFBF"/>
                </a:solidFill>
                <a:latin typeface="Arial"/>
                <a:ea typeface="Arial"/>
                <a:cs typeface="Arial"/>
                <a:sym typeface="Arial"/>
              </a:rPr>
              <a:t>Grünbraun</a:t>
            </a:r>
            <a:r>
              <a:rPr lang="en-US" sz="1200" b="1" dirty="0">
                <a:solidFill>
                  <a:srgbClr val="BFBFBF"/>
                </a:solidFill>
                <a:latin typeface="Arial"/>
                <a:ea typeface="Arial"/>
                <a:cs typeface="Arial"/>
                <a:sym typeface="Arial"/>
              </a:rPr>
              <a:t> </a:t>
            </a:r>
            <a:r>
              <a:rPr lang="en-US" sz="1200" dirty="0">
                <a:solidFill>
                  <a:srgbClr val="BFBFBF"/>
                </a:solidFill>
                <a:latin typeface="Arial"/>
                <a:ea typeface="Arial"/>
                <a:cs typeface="Arial"/>
                <a:sym typeface="Arial"/>
              </a:rPr>
              <a:t>und </a:t>
            </a:r>
            <a:r>
              <a:rPr lang="en-US" sz="1200" b="1" dirty="0" err="1">
                <a:solidFill>
                  <a:srgbClr val="BFBFBF"/>
                </a:solidFill>
                <a:latin typeface="Arial"/>
                <a:ea typeface="Arial"/>
                <a:cs typeface="Arial"/>
                <a:sym typeface="Arial"/>
              </a:rPr>
              <a:t>gelbbraun</a:t>
            </a:r>
            <a:r>
              <a:rPr lang="en-US" sz="1200" b="1" dirty="0">
                <a:solidFill>
                  <a:srgbClr val="BFBFBF"/>
                </a:solidFill>
                <a:latin typeface="Arial"/>
                <a:ea typeface="Arial"/>
                <a:cs typeface="Arial"/>
                <a:sym typeface="Arial"/>
              </a:rPr>
              <a:t> </a:t>
            </a:r>
            <a:r>
              <a:rPr lang="en-US" sz="1200" dirty="0">
                <a:solidFill>
                  <a:srgbClr val="BFBFBF"/>
                </a:solidFill>
                <a:latin typeface="Arial"/>
                <a:ea typeface="Arial"/>
                <a:cs typeface="Arial"/>
                <a:sym typeface="Arial"/>
              </a:rPr>
              <a:t>(</a:t>
            </a:r>
            <a:r>
              <a:rPr lang="en-US" sz="1200" dirty="0" err="1">
                <a:solidFill>
                  <a:srgbClr val="BFBFBF"/>
                </a:solidFill>
                <a:latin typeface="Arial"/>
                <a:ea typeface="Arial"/>
                <a:cs typeface="Arial"/>
                <a:sym typeface="Arial"/>
              </a:rPr>
              <a:t>auch</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bekannt</a:t>
            </a:r>
            <a:r>
              <a:rPr lang="en-US" sz="1200" dirty="0">
                <a:solidFill>
                  <a:srgbClr val="BFBFBF"/>
                </a:solidFill>
                <a:latin typeface="Arial"/>
                <a:ea typeface="Arial"/>
                <a:cs typeface="Arial"/>
                <a:sym typeface="Arial"/>
              </a:rPr>
              <a:t> </a:t>
            </a:r>
            <a:r>
              <a:rPr lang="en-US" sz="1200" dirty="0" err="1">
                <a:solidFill>
                  <a:srgbClr val="BFBFBF"/>
                </a:solidFill>
                <a:latin typeface="Arial"/>
                <a:ea typeface="Arial"/>
                <a:cs typeface="Arial"/>
                <a:sym typeface="Arial"/>
              </a:rPr>
              <a:t>als</a:t>
            </a:r>
            <a:r>
              <a:rPr lang="en-US" sz="1200" dirty="0">
                <a:solidFill>
                  <a:srgbClr val="BFBFBF"/>
                </a:solidFill>
                <a:latin typeface="Arial"/>
                <a:ea typeface="Arial"/>
                <a:cs typeface="Arial"/>
                <a:sym typeface="Arial"/>
              </a:rPr>
              <a:t> </a:t>
            </a:r>
            <a:r>
              <a:rPr lang="en-US" sz="1200" b="1" i="1" dirty="0" err="1">
                <a:solidFill>
                  <a:srgbClr val="BFBFBF"/>
                </a:solidFill>
                <a:latin typeface="Arial"/>
                <a:ea typeface="Arial"/>
                <a:cs typeface="Arial"/>
                <a:sym typeface="Arial"/>
              </a:rPr>
              <a:t>haselnussbraun</a:t>
            </a:r>
            <a:r>
              <a:rPr lang="en-US" sz="1200" dirty="0">
                <a:solidFill>
                  <a:srgbClr val="BFBFBF"/>
                </a:solidFill>
                <a:latin typeface="Arial"/>
                <a:ea typeface="Arial"/>
                <a:cs typeface="Arial"/>
                <a:sym typeface="Arial"/>
              </a:rPr>
              <a:t>)</a:t>
            </a:r>
            <a:endParaRPr dirty="0"/>
          </a:p>
          <a:p>
            <a:pPr marL="0" marR="0" lvl="0" indent="0" algn="l" rtl="0">
              <a:spcBef>
                <a:spcPts val="0"/>
              </a:spcBef>
              <a:spcAft>
                <a:spcPts val="0"/>
              </a:spcAft>
              <a:buClr>
                <a:schemeClr val="dk1"/>
              </a:buClr>
              <a:buSzPts val="1600"/>
              <a:buFont typeface="Noto Sans Symbols"/>
              <a:buNone/>
            </a:pPr>
            <a:endParaRPr sz="16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Neben der Iris </a:t>
            </a:r>
            <a:r>
              <a:rPr lang="en-US" sz="1200" i="1" dirty="0" err="1">
                <a:solidFill>
                  <a:srgbClr val="BFBFBF"/>
                </a:solidFill>
                <a:latin typeface="Arial"/>
                <a:ea typeface="Arial"/>
                <a:cs typeface="Arial"/>
                <a:sym typeface="Arial"/>
              </a:rPr>
              <a:t>kann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sich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durch</a:t>
            </a:r>
            <a:r>
              <a:rPr lang="en-US" sz="1200" i="1" dirty="0">
                <a:solidFill>
                  <a:srgbClr val="BFBFBF"/>
                </a:solidFill>
                <a:latin typeface="Arial"/>
                <a:ea typeface="Arial"/>
                <a:cs typeface="Arial"/>
                <a:sym typeface="Arial"/>
              </a:rPr>
              <a:t> die </a:t>
            </a:r>
            <a:r>
              <a:rPr lang="en-US" sz="1200" i="1" dirty="0" err="1">
                <a:solidFill>
                  <a:srgbClr val="BFBFBF"/>
                </a:solidFill>
                <a:latin typeface="Arial"/>
                <a:ea typeface="Arial"/>
                <a:cs typeface="Arial"/>
                <a:sym typeface="Arial"/>
              </a:rPr>
              <a:t>Anwendung</a:t>
            </a:r>
            <a:r>
              <a:rPr lang="en-US" sz="1200" i="1" dirty="0">
                <a:solidFill>
                  <a:srgbClr val="BFBFBF"/>
                </a:solidFill>
                <a:latin typeface="Arial"/>
                <a:ea typeface="Arial"/>
                <a:cs typeface="Arial"/>
                <a:sym typeface="Arial"/>
              </a:rPr>
              <a:t> von PGA </a:t>
            </a:r>
            <a:r>
              <a:rPr lang="en-US" sz="1200" i="1" dirty="0" err="1">
                <a:solidFill>
                  <a:srgbClr val="BFBFBF"/>
                </a:solidFill>
                <a:latin typeface="Arial"/>
                <a:ea typeface="Arial"/>
                <a:cs typeface="Arial"/>
                <a:sym typeface="Arial"/>
              </a:rPr>
              <a:t>noch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eine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weitere</a:t>
            </a:r>
            <a:r>
              <a:rPr lang="en-US" sz="1200" i="1" dirty="0">
                <a:solidFill>
                  <a:srgbClr val="BFBFBF"/>
                </a:solidFill>
                <a:latin typeface="Arial"/>
                <a:ea typeface="Arial"/>
                <a:cs typeface="Arial"/>
                <a:sym typeface="Arial"/>
              </a:rPr>
              <a:t> für die </a:t>
            </a:r>
            <a:r>
              <a:rPr lang="en-US" sz="1200" i="1" dirty="0" err="1">
                <a:solidFill>
                  <a:srgbClr val="BFBFBF"/>
                </a:solidFill>
                <a:latin typeface="Arial"/>
                <a:ea typeface="Arial"/>
                <a:cs typeface="Arial"/>
                <a:sym typeface="Arial"/>
              </a:rPr>
              <a:t>Augenheilkunde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relevante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Struktur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verdunkeln</a:t>
            </a:r>
            <a:r>
              <a:rPr lang="en-US" sz="1200" i="1" dirty="0">
                <a:solidFill>
                  <a:srgbClr val="BFBFBF"/>
                </a:solidFill>
                <a:latin typeface="Arial"/>
                <a:ea typeface="Arial"/>
                <a:cs typeface="Arial"/>
                <a:sym typeface="Arial"/>
              </a:rPr>
              <a:t> – </a:t>
            </a: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ist</a:t>
            </a:r>
            <a:r>
              <a:rPr lang="en-US" sz="1200" i="1" dirty="0">
                <a:solidFill>
                  <a:srgbClr val="BFBFBF"/>
                </a:solidFill>
                <a:latin typeface="Arial"/>
                <a:ea typeface="Arial"/>
                <a:cs typeface="Arial"/>
                <a:sym typeface="Arial"/>
              </a:rPr>
              <a:t> das?</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Die </a:t>
            </a:r>
            <a:r>
              <a:rPr lang="en-US" sz="1200" dirty="0" err="1">
                <a:solidFill>
                  <a:srgbClr val="BFBFBF"/>
                </a:solidFill>
                <a:latin typeface="Arial"/>
                <a:ea typeface="Arial"/>
                <a:cs typeface="Arial"/>
                <a:sym typeface="Arial"/>
              </a:rPr>
              <a:t>periokuläre</a:t>
            </a:r>
            <a:r>
              <a:rPr lang="en-US" sz="1200" dirty="0">
                <a:solidFill>
                  <a:srgbClr val="BFBFBF"/>
                </a:solidFill>
                <a:latin typeface="Arial"/>
                <a:ea typeface="Arial"/>
                <a:cs typeface="Arial"/>
                <a:sym typeface="Arial"/>
              </a:rPr>
              <a:t> Haut</a:t>
            </a:r>
            <a:endParaRPr dirty="0"/>
          </a:p>
        </p:txBody>
      </p:sp>
      <p:sp>
        <p:nvSpPr>
          <p:cNvPr id="4054" name="Google Shape;4054;p247"/>
          <p:cNvSpPr/>
          <p:nvPr/>
        </p:nvSpPr>
        <p:spPr>
          <a:xfrm>
            <a:off x="2603920" y="3149557"/>
            <a:ext cx="447752" cy="1833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7"/>
                  </a:ext>
                </a:extLst>
              </a:rPr>
              <a:t>Anteil</a:t>
            </a:r>
            <a:endParaRP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Shape 4058"/>
        <p:cNvGrpSpPr/>
        <p:nvPr/>
      </p:nvGrpSpPr>
      <p:grpSpPr>
        <a:xfrm>
          <a:off x="0" y="0"/>
          <a:ext cx="0" cy="0"/>
          <a:chOff x="0" y="0"/>
          <a:chExt cx="0" cy="0"/>
        </a:xfrm>
      </p:grpSpPr>
      <p:sp>
        <p:nvSpPr>
          <p:cNvPr id="4059" name="Google Shape;4059;p248"/>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60" name="Google Shape;4060;p24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061" name="Google Shape;4061;p24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62" name="Google Shape;4062;p24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63" name="Google Shape;4063;p248"/>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8"/>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064" name="Google Shape;4064;p24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231</a:t>
            </a:fld>
            <a:endParaRPr sz="1000">
              <a:solidFill>
                <a:schemeClr val="dk1"/>
              </a:solidFill>
              <a:latin typeface="Arial"/>
              <a:ea typeface="Arial"/>
              <a:cs typeface="Arial"/>
              <a:sym typeface="Arial"/>
            </a:endParaRPr>
          </a:p>
        </p:txBody>
      </p:sp>
      <p:sp>
        <p:nvSpPr>
          <p:cNvPr id="4065" name="Google Shape;4065;p248"/>
          <p:cNvSpPr txBox="1"/>
          <p:nvPr/>
        </p:nvSpPr>
        <p:spPr>
          <a:xfrm>
            <a:off x="762000" y="2951857"/>
            <a:ext cx="8229600" cy="27963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Bei welchem Anteil der Patienten tritt nach 5-jähriger Anwendung von PGA eine Zunahme der Irispigmentierung auf?</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Insgesamt kann bis zu ein Drittel der Patienten betroffen sein; bei manchen besteht jedoch ein wesentlich höheres Risiko (darauf wird noch eingegangen).</a:t>
            </a:r>
            <a:endParaRPr sz="1200" i="1">
              <a:solidFill>
                <a:schemeClr val="dk1"/>
              </a:solidFill>
            </a:endParaRPr>
          </a:p>
          <a:p>
            <a:pPr marL="0" marR="0" lvl="0" indent="0" algn="l" rtl="0">
              <a:spcBef>
                <a:spcPts val="0"/>
              </a:spcBef>
              <a:spcAft>
                <a:spcPts val="0"/>
              </a:spcAft>
              <a:buClr>
                <a:schemeClr val="dk1"/>
              </a:buClr>
              <a:buSzPts val="1600"/>
              <a:buFont typeface="Noto Sans Symbols"/>
              <a:buNone/>
            </a:pP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Kehrt die Iris nach Absetzen der Tropfen zu ihrer ursprünglichen Färbung zurück?</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Nein</a:t>
            </a:r>
            <a:endParaRPr/>
          </a:p>
          <a:p>
            <a:pPr marL="0" marR="0" lvl="0" indent="0" algn="l" rtl="0">
              <a:spcBef>
                <a:spcPts val="0"/>
              </a:spcBef>
              <a:spcAft>
                <a:spcPts val="0"/>
              </a:spcAft>
              <a:buClr>
                <a:schemeClr val="dk1"/>
              </a:buClr>
              <a:buSzPts val="1600"/>
              <a:buFont typeface="Noto Sans Symbols"/>
              <a:buNone/>
            </a:pP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Nun zum Thema „erhöhtes Risiko“: Von den unzähligen Farben, die die menschliche Iris annehmen kann, hebt das </a:t>
            </a:r>
            <a:r>
              <a:rPr lang="en-US" sz="1200">
                <a:solidFill>
                  <a:srgbClr val="BFBFBF"/>
                </a:solidFill>
                <a:latin typeface="Arial"/>
                <a:ea typeface="Arial"/>
                <a:cs typeface="Arial"/>
                <a:sym typeface="Arial"/>
              </a:rPr>
              <a:t>BCSC </a:t>
            </a:r>
            <a:r>
              <a:rPr lang="en-US" sz="1200" b="1" i="1">
                <a:solidFill>
                  <a:srgbClr val="BFBFBF"/>
                </a:solidFill>
                <a:latin typeface="Arial"/>
                <a:ea typeface="Arial"/>
                <a:cs typeface="Arial"/>
                <a:sym typeface="Arial"/>
              </a:rPr>
              <a:t>zwei</a:t>
            </a:r>
            <a:r>
              <a:rPr lang="en-US" sz="1200" i="1">
                <a:solidFill>
                  <a:srgbClr val="BFBFBF"/>
                </a:solidFill>
                <a:latin typeface="Arial"/>
                <a:ea typeface="Arial"/>
                <a:cs typeface="Arial"/>
                <a:sym typeface="Arial"/>
              </a:rPr>
              <a:t> hervor, die als Reaktion auf die Anwendung von PGA besonders häufig dunkler werden. Welche sind das? </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Grünbraun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gelbbraun </a:t>
            </a:r>
            <a:r>
              <a:rPr lang="en-US" sz="1200">
                <a:solidFill>
                  <a:srgbClr val="BFBFBF"/>
                </a:solidFill>
                <a:latin typeface="Arial"/>
                <a:ea typeface="Arial"/>
                <a:cs typeface="Arial"/>
                <a:sym typeface="Arial"/>
              </a:rPr>
              <a:t>(auch bekannt als </a:t>
            </a:r>
            <a:r>
              <a:rPr lang="en-US" sz="1200" b="1" i="1">
                <a:solidFill>
                  <a:srgbClr val="BFBFBF"/>
                </a:solidFill>
                <a:latin typeface="Arial"/>
                <a:ea typeface="Arial"/>
                <a:cs typeface="Arial"/>
                <a:sym typeface="Arial"/>
              </a:rPr>
              <a:t>haselnussbraun</a:t>
            </a:r>
            <a:r>
              <a:rPr lang="en-US" sz="1200">
                <a:solidFill>
                  <a:srgbClr val="BFBFBF"/>
                </a:solidFill>
                <a:latin typeface="Arial"/>
                <a:ea typeface="Arial"/>
                <a:cs typeface="Arial"/>
                <a:sym typeface="Arial"/>
              </a:rPr>
              <a:t>)</a:t>
            </a:r>
            <a:endParaRPr/>
          </a:p>
          <a:p>
            <a:pPr marL="0" marR="0" lvl="0" indent="0" algn="l" rtl="0">
              <a:spcBef>
                <a:spcPts val="0"/>
              </a:spcBef>
              <a:spcAft>
                <a:spcPts val="0"/>
              </a:spcAft>
              <a:buClr>
                <a:schemeClr val="dk1"/>
              </a:buClr>
              <a:buSzPts val="1600"/>
              <a:buFont typeface="Noto Sans Symbols"/>
              <a:buNone/>
            </a:pPr>
            <a:endParaRPr sz="160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welche ist das?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Shape 4069"/>
        <p:cNvGrpSpPr/>
        <p:nvPr/>
      </p:nvGrpSpPr>
      <p:grpSpPr>
        <a:xfrm>
          <a:off x="0" y="0"/>
          <a:ext cx="0" cy="0"/>
          <a:chOff x="0" y="0"/>
          <a:chExt cx="0" cy="0"/>
        </a:xfrm>
      </p:grpSpPr>
      <p:sp>
        <p:nvSpPr>
          <p:cNvPr id="4070" name="Google Shape;4070;p249"/>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71" name="Google Shape;4071;p24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072" name="Google Shape;4072;p24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73" name="Google Shape;4073;p24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74" name="Google Shape;4074;p249"/>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075" name="Google Shape;4075;p24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232</a:t>
            </a:fld>
            <a:endParaRPr sz="1000">
              <a:solidFill>
                <a:schemeClr val="dk1"/>
              </a:solidFill>
              <a:latin typeface="Arial"/>
              <a:ea typeface="Arial"/>
              <a:cs typeface="Arial"/>
              <a:sym typeface="Arial"/>
            </a:endParaRPr>
          </a:p>
        </p:txBody>
      </p:sp>
      <p:sp>
        <p:nvSpPr>
          <p:cNvPr id="4076" name="Google Shape;4076;p249"/>
          <p:cNvSpPr txBox="1"/>
          <p:nvPr/>
        </p:nvSpPr>
        <p:spPr>
          <a:xfrm>
            <a:off x="762000" y="2951857"/>
            <a:ext cx="8229600" cy="27963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Bei welchem Anteil der Patienten tritt nach 5-jähriger Anwendung von PGA eine Zunahme der Irispigmentierung auf?</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Insgesamt kann bis zu ein Drittel der Patienten betroffen sein; bei manchen besteht jedoch ein wesentlich höheres Risiko (darauf wird noch eingegangen).</a:t>
            </a:r>
            <a:endParaRPr sz="1200" i="1">
              <a:solidFill>
                <a:schemeClr val="dk1"/>
              </a:solidFill>
            </a:endParaRPr>
          </a:p>
          <a:p>
            <a:pPr marL="0" marR="0" lvl="0" indent="0" algn="l" rtl="0">
              <a:spcBef>
                <a:spcPts val="0"/>
              </a:spcBef>
              <a:spcAft>
                <a:spcPts val="0"/>
              </a:spcAft>
              <a:buClr>
                <a:schemeClr val="dk1"/>
              </a:buClr>
              <a:buSzPts val="1600"/>
              <a:buFont typeface="Noto Sans Symbols"/>
              <a:buNone/>
            </a:pPr>
            <a:endParaRPr sz="16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rPr>
              <a:t>Kehrt die Irisfarbe nach Absetzen des Medikaments wieder zum Ausgangszustand zurück?</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Nein</a:t>
            </a:r>
            <a:endParaRPr/>
          </a:p>
          <a:p>
            <a:pPr marL="0" marR="0" lvl="0" indent="0" algn="l" rtl="0">
              <a:spcBef>
                <a:spcPts val="0"/>
              </a:spcBef>
              <a:spcAft>
                <a:spcPts val="0"/>
              </a:spcAft>
              <a:buClr>
                <a:schemeClr val="dk1"/>
              </a:buClr>
              <a:buSzPts val="1600"/>
              <a:buFont typeface="Noto Sans Symbols"/>
              <a:buNone/>
            </a:pP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Nun zum Thema „erhöhtes Risiko“: Von den unzähligen Farben, die die menschliche Iris annehmen kann, hebt das </a:t>
            </a:r>
            <a:r>
              <a:rPr lang="en-US" sz="1200">
                <a:solidFill>
                  <a:srgbClr val="BFBFBF"/>
                </a:solidFill>
                <a:latin typeface="Arial"/>
                <a:ea typeface="Arial"/>
                <a:cs typeface="Arial"/>
                <a:sym typeface="Arial"/>
              </a:rPr>
              <a:t>BCSC </a:t>
            </a:r>
            <a:r>
              <a:rPr lang="en-US" sz="1200" b="1" i="1">
                <a:solidFill>
                  <a:srgbClr val="BFBFBF"/>
                </a:solidFill>
                <a:latin typeface="Arial"/>
                <a:ea typeface="Arial"/>
                <a:cs typeface="Arial"/>
                <a:sym typeface="Arial"/>
              </a:rPr>
              <a:t>zwei</a:t>
            </a:r>
            <a:r>
              <a:rPr lang="en-US" sz="1200" i="1">
                <a:solidFill>
                  <a:srgbClr val="BFBFBF"/>
                </a:solidFill>
                <a:latin typeface="Arial"/>
                <a:ea typeface="Arial"/>
                <a:cs typeface="Arial"/>
                <a:sym typeface="Arial"/>
              </a:rPr>
              <a:t> hervor, die als Reaktion auf die Anwendung von PGA besonders häufig dunkler werden. Welche sind das? </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Grünbraun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gelbbraun </a:t>
            </a:r>
            <a:r>
              <a:rPr lang="en-US" sz="1200">
                <a:solidFill>
                  <a:srgbClr val="BFBFBF"/>
                </a:solidFill>
                <a:latin typeface="Arial"/>
                <a:ea typeface="Arial"/>
                <a:cs typeface="Arial"/>
                <a:sym typeface="Arial"/>
              </a:rPr>
              <a:t>(auch bekannt als </a:t>
            </a:r>
            <a:r>
              <a:rPr lang="en-US" sz="1200" b="1" i="1">
                <a:solidFill>
                  <a:srgbClr val="BFBFBF"/>
                </a:solidFill>
                <a:latin typeface="Arial"/>
                <a:ea typeface="Arial"/>
                <a:cs typeface="Arial"/>
                <a:sym typeface="Arial"/>
              </a:rPr>
              <a:t>haselnussbraun</a:t>
            </a:r>
            <a:r>
              <a:rPr lang="en-US" sz="1200">
                <a:solidFill>
                  <a:srgbClr val="BFBFBF"/>
                </a:solidFill>
                <a:latin typeface="Arial"/>
                <a:ea typeface="Arial"/>
                <a:cs typeface="Arial"/>
                <a:sym typeface="Arial"/>
              </a:rPr>
              <a:t>)</a:t>
            </a:r>
            <a:endParaRPr/>
          </a:p>
          <a:p>
            <a:pPr marL="0" marR="0" lvl="0" indent="0" algn="l" rtl="0">
              <a:spcBef>
                <a:spcPts val="0"/>
              </a:spcBef>
              <a:spcAft>
                <a:spcPts val="0"/>
              </a:spcAft>
              <a:buClr>
                <a:schemeClr val="dk1"/>
              </a:buClr>
              <a:buSzPts val="1600"/>
              <a:buFont typeface="Noto Sans Symbols"/>
              <a:buNone/>
            </a:pPr>
            <a:endParaRPr sz="160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welche ist das?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Shape 4080"/>
        <p:cNvGrpSpPr/>
        <p:nvPr/>
      </p:nvGrpSpPr>
      <p:grpSpPr>
        <a:xfrm>
          <a:off x="0" y="0"/>
          <a:ext cx="0" cy="0"/>
          <a:chOff x="0" y="0"/>
          <a:chExt cx="0" cy="0"/>
        </a:xfrm>
      </p:grpSpPr>
      <p:sp>
        <p:nvSpPr>
          <p:cNvPr id="4081" name="Google Shape;4081;p25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82" name="Google Shape;4082;p25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083" name="Google Shape;4083;p25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84" name="Google Shape;4084;p25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85" name="Google Shape;4085;p250"/>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0"/>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086" name="Google Shape;4086;p25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233</a:t>
            </a:fld>
            <a:endParaRPr sz="1000">
              <a:solidFill>
                <a:schemeClr val="dk1"/>
              </a:solidFill>
              <a:latin typeface="Arial"/>
              <a:ea typeface="Arial"/>
              <a:cs typeface="Arial"/>
              <a:sym typeface="Arial"/>
            </a:endParaRPr>
          </a:p>
        </p:txBody>
      </p:sp>
      <p:sp>
        <p:nvSpPr>
          <p:cNvPr id="4087" name="Google Shape;4087;p250"/>
          <p:cNvSpPr txBox="1"/>
          <p:nvPr/>
        </p:nvSpPr>
        <p:spPr>
          <a:xfrm>
            <a:off x="762000" y="2951857"/>
            <a:ext cx="8229600" cy="27963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Bei welchem Anteil der Patienten tritt nach 5-jähriger Anwendung von PGA eine Zunahme der Irispigmentierung auf?</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Insgesamt kann bis zu ein Drittel der Patienten betroffen sein; bei manchen besteht jedoch ein wesentlich höheres Risiko (darauf wird noch eingegangen).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Kehrt die Irisfarbe nach Absetzen des Medikaments wieder zum Ausgangszustand zurück?</a:t>
            </a:r>
            <a:endParaRPr sz="1200" i="1">
              <a:solidFill>
                <a:schemeClr val="dk1"/>
              </a:solidFill>
            </a:endParaRPr>
          </a:p>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Nein</a:t>
            </a:r>
            <a:endParaRPr/>
          </a:p>
          <a:p>
            <a:pPr marL="0" marR="0" lvl="0" indent="0" algn="l" rtl="0">
              <a:spcBef>
                <a:spcPts val="0"/>
              </a:spcBef>
              <a:spcAft>
                <a:spcPts val="0"/>
              </a:spcAft>
              <a:buClr>
                <a:schemeClr val="dk1"/>
              </a:buClr>
              <a:buSzPts val="1600"/>
              <a:buFont typeface="Noto Sans Symbols"/>
              <a:buNone/>
            </a:pP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Nun zum Thema „erhöhtes Risiko“: Von den unzähligen Farben, die die menschliche Iris annehmen kann, hebt das </a:t>
            </a:r>
            <a:r>
              <a:rPr lang="en-US" sz="1200">
                <a:solidFill>
                  <a:srgbClr val="BFBFBF"/>
                </a:solidFill>
                <a:latin typeface="Arial"/>
                <a:ea typeface="Arial"/>
                <a:cs typeface="Arial"/>
                <a:sym typeface="Arial"/>
              </a:rPr>
              <a:t>BCSC </a:t>
            </a:r>
            <a:r>
              <a:rPr lang="en-US" sz="1200" b="1" i="1">
                <a:solidFill>
                  <a:srgbClr val="BFBFBF"/>
                </a:solidFill>
                <a:latin typeface="Arial"/>
                <a:ea typeface="Arial"/>
                <a:cs typeface="Arial"/>
                <a:sym typeface="Arial"/>
              </a:rPr>
              <a:t>zwei</a:t>
            </a:r>
            <a:r>
              <a:rPr lang="en-US" sz="1200" i="1">
                <a:solidFill>
                  <a:srgbClr val="BFBFBF"/>
                </a:solidFill>
                <a:latin typeface="Arial"/>
                <a:ea typeface="Arial"/>
                <a:cs typeface="Arial"/>
                <a:sym typeface="Arial"/>
              </a:rPr>
              <a:t> hervor, die als Reaktion auf die Anwendung von PGA besonders häufig dunkler werden. Welche sind das? </a:t>
            </a:r>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Grünbraun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gelbbraun </a:t>
            </a:r>
            <a:r>
              <a:rPr lang="en-US" sz="1200">
                <a:solidFill>
                  <a:srgbClr val="BFBFBF"/>
                </a:solidFill>
                <a:latin typeface="Arial"/>
                <a:ea typeface="Arial"/>
                <a:cs typeface="Arial"/>
                <a:sym typeface="Arial"/>
              </a:rPr>
              <a:t>(auch bekannt als </a:t>
            </a:r>
            <a:r>
              <a:rPr lang="en-US" sz="1200" b="1" i="1">
                <a:solidFill>
                  <a:srgbClr val="BFBFBF"/>
                </a:solidFill>
                <a:latin typeface="Arial"/>
                <a:ea typeface="Arial"/>
                <a:cs typeface="Arial"/>
                <a:sym typeface="Arial"/>
              </a:rPr>
              <a:t>haselnussbraun</a:t>
            </a:r>
            <a:r>
              <a:rPr lang="en-US" sz="1200">
                <a:solidFill>
                  <a:srgbClr val="BFBFBF"/>
                </a:solidFill>
                <a:latin typeface="Arial"/>
                <a:ea typeface="Arial"/>
                <a:cs typeface="Arial"/>
                <a:sym typeface="Arial"/>
              </a:rPr>
              <a:t>)</a:t>
            </a:r>
            <a:endParaRPr/>
          </a:p>
          <a:p>
            <a:pPr marL="0" marR="0" lvl="0" indent="0" algn="l" rtl="0">
              <a:spcBef>
                <a:spcPts val="0"/>
              </a:spcBef>
              <a:spcAft>
                <a:spcPts val="0"/>
              </a:spcAft>
              <a:buClr>
                <a:schemeClr val="dk1"/>
              </a:buClr>
              <a:buSzPts val="1600"/>
              <a:buFont typeface="Noto Sans Symbols"/>
              <a:buNone/>
            </a:pPr>
            <a:endParaRPr sz="160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welche ist das?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Shape 4091"/>
        <p:cNvGrpSpPr/>
        <p:nvPr/>
      </p:nvGrpSpPr>
      <p:grpSpPr>
        <a:xfrm>
          <a:off x="0" y="0"/>
          <a:ext cx="0" cy="0"/>
          <a:chOff x="0" y="0"/>
          <a:chExt cx="0" cy="0"/>
        </a:xfrm>
      </p:grpSpPr>
      <p:sp>
        <p:nvSpPr>
          <p:cNvPr id="4092" name="Google Shape;4092;p25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93" name="Google Shape;4093;p25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094" name="Google Shape;4094;p25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095" name="Google Shape;4095;p25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096" name="Google Shape;4096;p251"/>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P</a:t>
            </a:r>
            <a:r>
              <a:rPr lang="en-US" sz="1200" i="1" dirty="0">
                <a:solidFill>
                  <a:schemeClr val="dk1"/>
                </a:solidFill>
              </a:rPr>
              <a:t>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1"/>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a:p>
            <a:pPr marL="0" marR="0" lvl="0" indent="0" algn="l" rtl="0">
              <a:lnSpc>
                <a:spcPct val="90000"/>
              </a:lnSpc>
              <a:spcBef>
                <a:spcPts val="0"/>
              </a:spcBef>
              <a:spcAft>
                <a:spcPts val="0"/>
              </a:spcAft>
              <a:buClr>
                <a:schemeClr val="dk1"/>
              </a:buClr>
              <a:buSzPts val="1200"/>
              <a:buFont typeface="Noto Sans Symbols"/>
              <a:buNone/>
            </a:pPr>
            <a:endParaRPr sz="1200" i="1" dirty="0">
              <a:solidFill>
                <a:schemeClr val="dk1"/>
              </a:solidFill>
            </a:endParaRPr>
          </a:p>
        </p:txBody>
      </p:sp>
      <p:sp>
        <p:nvSpPr>
          <p:cNvPr id="4097" name="Google Shape;4097;p25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234</a:t>
            </a:fld>
            <a:endParaRPr sz="1000">
              <a:solidFill>
                <a:schemeClr val="dk1"/>
              </a:solidFill>
              <a:latin typeface="Arial"/>
              <a:ea typeface="Arial"/>
              <a:cs typeface="Arial"/>
              <a:sym typeface="Arial"/>
            </a:endParaRPr>
          </a:p>
        </p:txBody>
      </p:sp>
      <p:sp>
        <p:nvSpPr>
          <p:cNvPr id="4098" name="Google Shape;4098;p251"/>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Bei welchem Anteil der Patienten tritt nach 5-jähriger Anwendung von PGA eine Zunahme der Irispigmentierung auf?</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Insgesamt kann bis zu ein Drittel der Patienten betroffen sein; bei manchen besteht jedoch ein wesentlich höheres Risiko (darauf wird noch eingegangen).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Kehrt die Irisfarbe nach Absetzen des Medikaments wieder zum Ausgangszustand zurück?</a:t>
            </a:r>
            <a:endParaRPr sz="1200" i="1">
              <a:solidFill>
                <a:schemeClr val="dk1"/>
              </a:solidFill>
            </a:endParaRPr>
          </a:p>
          <a:p>
            <a:pPr marL="0" lvl="0" indent="0" algn="l" rtl="0">
              <a:spcBef>
                <a:spcPts val="0"/>
              </a:spcBef>
              <a:spcAft>
                <a:spcPts val="0"/>
              </a:spcAft>
              <a:buClr>
                <a:schemeClr val="dk1"/>
              </a:buClr>
              <a:buSzPts val="1200"/>
              <a:buFont typeface="Noto Sans Symbols"/>
              <a:buNone/>
            </a:pPr>
            <a:r>
              <a:rPr lang="en-US" sz="1200" b="1">
                <a:solidFill>
                  <a:schemeClr val="dk1"/>
                </a:solidFill>
              </a:rPr>
              <a:t>Nein</a:t>
            </a:r>
            <a:endParaRPr sz="1200" i="1">
              <a:solidFill>
                <a:schemeClr val="dk1"/>
              </a:solidFill>
            </a:endParaRPr>
          </a:p>
          <a:p>
            <a:pPr marL="0" marR="0" lvl="0" indent="0" algn="l" rtl="0">
              <a:spcBef>
                <a:spcPts val="0"/>
              </a:spcBef>
              <a:spcAft>
                <a:spcPts val="0"/>
              </a:spcAft>
              <a:buClr>
                <a:schemeClr val="dk1"/>
              </a:buClr>
              <a:buSzPts val="1600"/>
              <a:buFont typeface="Noto Sans Symbols"/>
              <a:buNone/>
            </a:pPr>
            <a:endParaRPr sz="16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rPr>
              <a:t>Nun zum Thema des ‚höheren Risikos‘: Von den zahlreichen Farben, die die menschliche Iris annehmen kann, hebt die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2"/>
                  </a:ext>
                </a:extLst>
              </a:rPr>
              <a:t>BCSC</a:t>
            </a:r>
            <a:r>
              <a:rPr lang="en-US" sz="1200" i="1">
                <a:solidFill>
                  <a:schemeClr val="dk1"/>
                </a:solidFill>
              </a:rPr>
              <a:t> </a:t>
            </a:r>
            <a:r>
              <a:rPr lang="en-US" sz="1200" b="1" i="1">
                <a:solidFill>
                  <a:schemeClr val="dk1"/>
                </a:solidFill>
              </a:rPr>
              <a:t>zwei</a:t>
            </a:r>
            <a:r>
              <a:rPr lang="en-US" sz="1200" i="1">
                <a:solidFill>
                  <a:schemeClr val="dk1"/>
                </a:solidFill>
              </a:rPr>
              <a:t> hervor, die bei der Anwendung von Prostaglandinanaloga besonders wahrscheinlich dunkler werden. Welche sind das?</a:t>
            </a:r>
            <a:r>
              <a:rPr lang="en-US" sz="1200" i="1">
                <a:solidFill>
                  <a:schemeClr val="dk1"/>
                </a:solidFill>
                <a:latin typeface="Arial"/>
                <a:ea typeface="Arial"/>
                <a:cs typeface="Arial"/>
                <a:sym typeface="Arial"/>
              </a:rPr>
              <a:t> </a:t>
            </a: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Grünbraun </a:t>
            </a:r>
            <a:r>
              <a:rPr lang="en-US" sz="1200">
                <a:solidFill>
                  <a:srgbClr val="BFBFBF"/>
                </a:solidFill>
                <a:latin typeface="Arial"/>
                <a:ea typeface="Arial"/>
                <a:cs typeface="Arial"/>
                <a:sym typeface="Arial"/>
              </a:rPr>
              <a:t>und </a:t>
            </a:r>
            <a:r>
              <a:rPr lang="en-US" sz="1200" b="1">
                <a:solidFill>
                  <a:srgbClr val="BFBFBF"/>
                </a:solidFill>
                <a:latin typeface="Arial"/>
                <a:ea typeface="Arial"/>
                <a:cs typeface="Arial"/>
                <a:sym typeface="Arial"/>
              </a:rPr>
              <a:t>gelbbraun </a:t>
            </a:r>
            <a:r>
              <a:rPr lang="en-US" sz="1200">
                <a:solidFill>
                  <a:srgbClr val="BFBFBF"/>
                </a:solidFill>
                <a:latin typeface="Arial"/>
                <a:ea typeface="Arial"/>
                <a:cs typeface="Arial"/>
                <a:sym typeface="Arial"/>
              </a:rPr>
              <a:t>(auch bekannt als </a:t>
            </a:r>
            <a:r>
              <a:rPr lang="en-US" sz="1200" b="1" i="1">
                <a:solidFill>
                  <a:srgbClr val="BFBFBF"/>
                </a:solidFill>
                <a:latin typeface="Arial"/>
                <a:ea typeface="Arial"/>
                <a:cs typeface="Arial"/>
                <a:sym typeface="Arial"/>
              </a:rPr>
              <a:t>haselnussbraun</a:t>
            </a:r>
            <a:r>
              <a:rPr lang="en-US" sz="1200">
                <a:solidFill>
                  <a:srgbClr val="BFBFBF"/>
                </a:solidFill>
                <a:latin typeface="Arial"/>
                <a:ea typeface="Arial"/>
                <a:cs typeface="Arial"/>
                <a:sym typeface="Arial"/>
              </a:rPr>
              <a:t>)</a:t>
            </a:r>
            <a:endParaRPr/>
          </a:p>
          <a:p>
            <a:pPr marL="0" marR="0" lvl="0" indent="0" algn="l" rtl="0">
              <a:spcBef>
                <a:spcPts val="0"/>
              </a:spcBef>
              <a:spcAft>
                <a:spcPts val="0"/>
              </a:spcAft>
              <a:buClr>
                <a:schemeClr val="dk1"/>
              </a:buClr>
              <a:buSzPts val="1600"/>
              <a:buFont typeface="Noto Sans Symbols"/>
              <a:buNone/>
            </a:pPr>
            <a:endParaRPr sz="160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welche ist das?</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Haut um die Augen</a:t>
            </a:r>
            <a:endParaRP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Shape 4102"/>
        <p:cNvGrpSpPr/>
        <p:nvPr/>
      </p:nvGrpSpPr>
      <p:grpSpPr>
        <a:xfrm>
          <a:off x="0" y="0"/>
          <a:ext cx="0" cy="0"/>
          <a:chOff x="0" y="0"/>
          <a:chExt cx="0" cy="0"/>
        </a:xfrm>
      </p:grpSpPr>
      <p:sp>
        <p:nvSpPr>
          <p:cNvPr id="4103" name="Google Shape;4103;p25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04" name="Google Shape;4104;p25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105" name="Google Shape;4105;p25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06" name="Google Shape;4106;p25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07" name="Google Shape;4107;p252"/>
          <p:cNvSpPr txBox="1"/>
          <p:nvPr/>
        </p:nvSpPr>
        <p:spPr>
          <a:xfrm>
            <a:off x="4038600" y="1600200"/>
            <a:ext cx="4583100" cy="13557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3"/>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a:p>
            <a:pPr marL="0" marR="0" lvl="0" indent="0" algn="l" rtl="0">
              <a:lnSpc>
                <a:spcPct val="90000"/>
              </a:lnSpc>
              <a:spcBef>
                <a:spcPts val="0"/>
              </a:spcBef>
              <a:spcAft>
                <a:spcPts val="0"/>
              </a:spcAft>
              <a:buClr>
                <a:srgbClr val="BFBFBF"/>
              </a:buClr>
              <a:buSzPts val="1200"/>
              <a:buFont typeface="Noto Sans Symbols"/>
              <a:buNone/>
            </a:pPr>
            <a:endParaRPr sz="1200" i="1" dirty="0">
              <a:solidFill>
                <a:schemeClr val="dk1"/>
              </a:solidFill>
            </a:endParaRPr>
          </a:p>
        </p:txBody>
      </p:sp>
      <p:sp>
        <p:nvSpPr>
          <p:cNvPr id="4108" name="Google Shape;4108;p25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235</a:t>
            </a:fld>
            <a:endParaRPr sz="1000">
              <a:solidFill>
                <a:schemeClr val="dk1"/>
              </a:solidFill>
              <a:latin typeface="Arial"/>
              <a:ea typeface="Arial"/>
              <a:cs typeface="Arial"/>
              <a:sym typeface="Arial"/>
            </a:endParaRPr>
          </a:p>
        </p:txBody>
      </p:sp>
      <p:sp>
        <p:nvSpPr>
          <p:cNvPr id="4109" name="Google Shape;4109;p252"/>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Bei welchem Anteil der Patienten tritt nach 5-jähriger Anwendung von PGA eine Zunahme der Irispigmentierung auf?</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Insgesamt kann bis zu ein Drittel der Patienten betroffen sein; bei manchen besteht jedoch ein wesentlich höheres Risiko (darauf wird noch eingegangen).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Kehrt die Irisfarbe nach Absetzen des Medikaments wieder zum Ausgangszustand zurück?</a:t>
            </a:r>
            <a:endParaRPr sz="1200" i="1">
              <a:solidFill>
                <a:schemeClr val="dk1"/>
              </a:solidFill>
            </a:endParaRPr>
          </a:p>
          <a:p>
            <a:pPr marL="0" lvl="0" indent="0" algn="l" rtl="0">
              <a:spcBef>
                <a:spcPts val="0"/>
              </a:spcBef>
              <a:spcAft>
                <a:spcPts val="0"/>
              </a:spcAft>
              <a:buClr>
                <a:schemeClr val="dk1"/>
              </a:buClr>
              <a:buSzPts val="1200"/>
              <a:buFont typeface="Noto Sans Symbols"/>
              <a:buNone/>
            </a:pPr>
            <a:r>
              <a:rPr lang="en-US" sz="1200" b="1">
                <a:solidFill>
                  <a:schemeClr val="dk1"/>
                </a:solidFill>
              </a:rPr>
              <a:t>Nein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rPr>
              <a:t>Nun zum Thema des ‚höheren Risikos‘: Von den zahlreichen Farben, die die menschliche Iris annehmen kann, hebt die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4"/>
                  </a:ext>
                </a:extLst>
              </a:rPr>
              <a:t>BCSC</a:t>
            </a:r>
            <a:r>
              <a:rPr lang="en-US" sz="1200" i="1">
                <a:solidFill>
                  <a:schemeClr val="dk1"/>
                </a:solidFill>
              </a:rPr>
              <a:t> </a:t>
            </a:r>
            <a:r>
              <a:rPr lang="en-US" sz="1200" b="1" i="1">
                <a:solidFill>
                  <a:schemeClr val="dk1"/>
                </a:solidFill>
              </a:rPr>
              <a:t>zwei</a:t>
            </a:r>
            <a:r>
              <a:rPr lang="en-US" sz="1200" i="1">
                <a:solidFill>
                  <a:schemeClr val="dk1"/>
                </a:solidFill>
              </a:rPr>
              <a:t> hervor, die bei der Anwendung von Prostaglandinanaloga besonders wahrscheinlich dunkler werden. Welche sind das? </a:t>
            </a:r>
            <a:r>
              <a:rPr lang="en-US" sz="1200" i="1">
                <a:solidFill>
                  <a:schemeClr val="dk1"/>
                </a:solidFill>
                <a:latin typeface="Arial"/>
                <a:ea typeface="Arial"/>
                <a:cs typeface="Arial"/>
                <a:sym typeface="Arial"/>
              </a:rPr>
              <a:t> </a:t>
            </a:r>
            <a:endParaRPr/>
          </a:p>
          <a:p>
            <a:pPr marL="0" marR="0" lvl="0" indent="0" algn="l" rtl="0">
              <a:spcBef>
                <a:spcPts val="0"/>
              </a:spcBef>
              <a:spcAft>
                <a:spcPts val="0"/>
              </a:spcAft>
              <a:buClr>
                <a:srgbClr val="939332"/>
              </a:buClr>
              <a:buSzPts val="1200"/>
              <a:buFont typeface="Noto Sans Symbols"/>
              <a:buNone/>
            </a:pPr>
            <a:r>
              <a:rPr lang="en-US" sz="1200" b="1">
                <a:solidFill>
                  <a:srgbClr val="939332"/>
                </a:solidFill>
                <a:latin typeface="Arial"/>
                <a:ea typeface="Arial"/>
                <a:cs typeface="Arial"/>
                <a:sym typeface="Arial"/>
              </a:rPr>
              <a:t>Grünbraun </a:t>
            </a:r>
            <a:r>
              <a:rPr lang="en-US" sz="1200">
                <a:solidFill>
                  <a:schemeClr val="dk1"/>
                </a:solidFill>
                <a:latin typeface="Arial"/>
                <a:ea typeface="Arial"/>
                <a:cs typeface="Arial"/>
                <a:sym typeface="Arial"/>
              </a:rPr>
              <a:t>und </a:t>
            </a:r>
            <a:r>
              <a:rPr lang="en-US" sz="1200" b="1">
                <a:solidFill>
                  <a:srgbClr val="939332"/>
                </a:solidFill>
                <a:latin typeface="Arial"/>
                <a:ea typeface="Arial"/>
                <a:cs typeface="Arial"/>
                <a:sym typeface="Arial"/>
              </a:rPr>
              <a:t>gelbbraun </a:t>
            </a:r>
            <a:r>
              <a:rPr lang="en-US" sz="1200">
                <a:solidFill>
                  <a:schemeClr val="dk1"/>
                </a:solidFill>
                <a:latin typeface="Arial"/>
                <a:ea typeface="Arial"/>
                <a:cs typeface="Arial"/>
                <a:sym typeface="Arial"/>
              </a:rPr>
              <a:t>(auch als </a:t>
            </a:r>
            <a:r>
              <a:rPr lang="en-US" sz="1200" b="1" i="1">
                <a:solidFill>
                  <a:srgbClr val="BEA90A"/>
                </a:solidFill>
                <a:latin typeface="Arial"/>
                <a:ea typeface="Arial"/>
                <a:cs typeface="Arial"/>
                <a:sym typeface="Arial"/>
              </a:rPr>
              <a:t>haselnussbraun</a:t>
            </a:r>
            <a:r>
              <a:rPr lang="en-US" sz="1200">
                <a:solidFill>
                  <a:schemeClr val="dk1"/>
                </a:solidFill>
                <a:latin typeface="Arial"/>
                <a:ea typeface="Arial"/>
                <a:cs typeface="Arial"/>
                <a:sym typeface="Arial"/>
              </a:rPr>
              <a:t> bezeichnet)</a:t>
            </a:r>
            <a:endParaRPr sz="1600">
              <a:solidFill>
                <a:srgbClr val="BFBFBF"/>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um welche handelt es sich?</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Shape 4113"/>
        <p:cNvGrpSpPr/>
        <p:nvPr/>
      </p:nvGrpSpPr>
      <p:grpSpPr>
        <a:xfrm>
          <a:off x="0" y="0"/>
          <a:ext cx="0" cy="0"/>
          <a:chOff x="0" y="0"/>
          <a:chExt cx="0" cy="0"/>
        </a:xfrm>
      </p:grpSpPr>
      <p:sp>
        <p:nvSpPr>
          <p:cNvPr id="4114" name="Google Shape;4114;p25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15" name="Google Shape;4115;p25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16" name="Google Shape;4116;p25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17" name="Google Shape;4117;p253"/>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5"/>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118" name="Google Shape;4118;p25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236</a:t>
            </a:fld>
            <a:endParaRPr sz="1000">
              <a:solidFill>
                <a:schemeClr val="dk1"/>
              </a:solidFill>
              <a:latin typeface="Arial"/>
              <a:ea typeface="Arial"/>
              <a:cs typeface="Arial"/>
              <a:sym typeface="Arial"/>
            </a:endParaRPr>
          </a:p>
        </p:txBody>
      </p:sp>
      <p:sp>
        <p:nvSpPr>
          <p:cNvPr id="4119" name="Google Shape;4119;p253"/>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dirty="0">
                <a:solidFill>
                  <a:srgbClr val="7F7F7F"/>
                </a:solidFill>
              </a:rPr>
              <a:t>Bei </a:t>
            </a:r>
            <a:r>
              <a:rPr lang="en-US" sz="1200" i="1" dirty="0" err="1">
                <a:solidFill>
                  <a:srgbClr val="7F7F7F"/>
                </a:solidFill>
              </a:rPr>
              <a:t>welchem</a:t>
            </a:r>
            <a:r>
              <a:rPr lang="en-US" sz="1200" i="1" dirty="0">
                <a:solidFill>
                  <a:srgbClr val="7F7F7F"/>
                </a:solidFill>
              </a:rPr>
              <a:t> </a:t>
            </a:r>
            <a:r>
              <a:rPr lang="en-US" sz="1200" i="1" dirty="0" err="1">
                <a:solidFill>
                  <a:srgbClr val="7F7F7F"/>
                </a:solidFill>
              </a:rPr>
              <a:t>Anteil</a:t>
            </a:r>
            <a:r>
              <a:rPr lang="en-US" sz="1200" i="1" dirty="0">
                <a:solidFill>
                  <a:srgbClr val="7F7F7F"/>
                </a:solidFill>
              </a:rPr>
              <a:t> der </a:t>
            </a:r>
            <a:r>
              <a:rPr lang="en-US" sz="1200" i="1" dirty="0" err="1">
                <a:solidFill>
                  <a:srgbClr val="7F7F7F"/>
                </a:solidFill>
              </a:rPr>
              <a:t>Patienten</a:t>
            </a:r>
            <a:r>
              <a:rPr lang="en-US" sz="1200" i="1" dirty="0">
                <a:solidFill>
                  <a:srgbClr val="7F7F7F"/>
                </a:solidFill>
              </a:rPr>
              <a:t> </a:t>
            </a:r>
            <a:r>
              <a:rPr lang="en-US" sz="1200" i="1" dirty="0" err="1">
                <a:solidFill>
                  <a:srgbClr val="7F7F7F"/>
                </a:solidFill>
              </a:rPr>
              <a:t>tritt</a:t>
            </a:r>
            <a:r>
              <a:rPr lang="en-US" sz="1200" i="1" dirty="0">
                <a:solidFill>
                  <a:srgbClr val="7F7F7F"/>
                </a:solidFill>
              </a:rPr>
              <a:t> </a:t>
            </a:r>
            <a:r>
              <a:rPr lang="en-US" sz="1200" i="1" dirty="0" err="1">
                <a:solidFill>
                  <a:srgbClr val="7F7F7F"/>
                </a:solidFill>
              </a:rPr>
              <a:t>nach</a:t>
            </a:r>
            <a:r>
              <a:rPr lang="en-US" sz="1200" i="1" dirty="0">
                <a:solidFill>
                  <a:srgbClr val="7F7F7F"/>
                </a:solidFill>
              </a:rPr>
              <a:t> 5-jähriger </a:t>
            </a:r>
            <a:r>
              <a:rPr lang="en-US" sz="1200" i="1" dirty="0" err="1">
                <a:solidFill>
                  <a:srgbClr val="7F7F7F"/>
                </a:solidFill>
              </a:rPr>
              <a:t>Anwendung</a:t>
            </a:r>
            <a:r>
              <a:rPr lang="en-US" sz="1200" i="1" dirty="0">
                <a:solidFill>
                  <a:srgbClr val="7F7F7F"/>
                </a:solidFill>
              </a:rPr>
              <a:t> von PGA </a:t>
            </a:r>
            <a:r>
              <a:rPr lang="en-US" sz="1200" i="1" dirty="0" err="1">
                <a:solidFill>
                  <a:srgbClr val="7F7F7F"/>
                </a:solidFill>
              </a:rPr>
              <a:t>eine</a:t>
            </a:r>
            <a:r>
              <a:rPr lang="en-US" sz="1200" i="1" dirty="0">
                <a:solidFill>
                  <a:srgbClr val="7F7F7F"/>
                </a:solidFill>
              </a:rPr>
              <a:t> </a:t>
            </a:r>
            <a:r>
              <a:rPr lang="en-US" sz="1200" i="1" dirty="0" err="1">
                <a:solidFill>
                  <a:srgbClr val="7F7F7F"/>
                </a:solidFill>
              </a:rPr>
              <a:t>Zunahme</a:t>
            </a:r>
            <a:r>
              <a:rPr lang="en-US" sz="1200" i="1" dirty="0">
                <a:solidFill>
                  <a:srgbClr val="7F7F7F"/>
                </a:solidFill>
              </a:rPr>
              <a:t> der </a:t>
            </a:r>
            <a:r>
              <a:rPr lang="en-US" sz="1200" i="1" dirty="0" err="1">
                <a:solidFill>
                  <a:srgbClr val="7F7F7F"/>
                </a:solidFill>
              </a:rPr>
              <a:t>Irispigmentierung</a:t>
            </a:r>
            <a:r>
              <a:rPr lang="en-US" sz="1200" i="1" dirty="0">
                <a:solidFill>
                  <a:srgbClr val="7F7F7F"/>
                </a:solidFill>
              </a:rPr>
              <a:t> auf?</a:t>
            </a:r>
            <a:endParaRPr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dirty="0" err="1">
                <a:solidFill>
                  <a:srgbClr val="7F7F7F"/>
                </a:solidFill>
              </a:rPr>
              <a:t>Insgesamt</a:t>
            </a:r>
            <a:r>
              <a:rPr lang="en-US" sz="1200" dirty="0">
                <a:solidFill>
                  <a:srgbClr val="7F7F7F"/>
                </a:solidFill>
              </a:rPr>
              <a:t> </a:t>
            </a:r>
            <a:r>
              <a:rPr lang="en-US" sz="1200" dirty="0" err="1">
                <a:solidFill>
                  <a:srgbClr val="7F7F7F"/>
                </a:solidFill>
              </a:rPr>
              <a:t>kann</a:t>
            </a:r>
            <a:r>
              <a:rPr lang="en-US" sz="1200" dirty="0">
                <a:solidFill>
                  <a:srgbClr val="7F7F7F"/>
                </a:solidFill>
              </a:rPr>
              <a:t> bis </a:t>
            </a:r>
            <a:r>
              <a:rPr lang="en-US" sz="1200" dirty="0" err="1">
                <a:solidFill>
                  <a:srgbClr val="7F7F7F"/>
                </a:solidFill>
              </a:rPr>
              <a:t>zu</a:t>
            </a:r>
            <a:r>
              <a:rPr lang="en-US" sz="1200" dirty="0">
                <a:solidFill>
                  <a:srgbClr val="7F7F7F"/>
                </a:solidFill>
              </a:rPr>
              <a:t> </a:t>
            </a:r>
            <a:r>
              <a:rPr lang="en-US" sz="1200" dirty="0" err="1">
                <a:solidFill>
                  <a:srgbClr val="7F7F7F"/>
                </a:solidFill>
              </a:rPr>
              <a:t>ein</a:t>
            </a:r>
            <a:r>
              <a:rPr lang="en-US" sz="1200" dirty="0">
                <a:solidFill>
                  <a:srgbClr val="7F7F7F"/>
                </a:solidFill>
              </a:rPr>
              <a:t> </a:t>
            </a:r>
            <a:r>
              <a:rPr lang="en-US" sz="1200" dirty="0" err="1">
                <a:solidFill>
                  <a:srgbClr val="7F7F7F"/>
                </a:solidFill>
              </a:rPr>
              <a:t>Drittel</a:t>
            </a:r>
            <a:r>
              <a:rPr lang="en-US" sz="1200" dirty="0">
                <a:solidFill>
                  <a:srgbClr val="7F7F7F"/>
                </a:solidFill>
              </a:rPr>
              <a:t> der </a:t>
            </a:r>
            <a:r>
              <a:rPr lang="en-US" sz="1200" dirty="0" err="1">
                <a:solidFill>
                  <a:srgbClr val="7F7F7F"/>
                </a:solidFill>
              </a:rPr>
              <a:t>Patienten</a:t>
            </a:r>
            <a:r>
              <a:rPr lang="en-US" sz="1200" dirty="0">
                <a:solidFill>
                  <a:srgbClr val="7F7F7F"/>
                </a:solidFill>
              </a:rPr>
              <a:t> </a:t>
            </a:r>
            <a:r>
              <a:rPr lang="en-US" sz="1200" dirty="0" err="1">
                <a:solidFill>
                  <a:srgbClr val="7F7F7F"/>
                </a:solidFill>
              </a:rPr>
              <a:t>betroffen</a:t>
            </a:r>
            <a:r>
              <a:rPr lang="en-US" sz="1200" dirty="0">
                <a:solidFill>
                  <a:srgbClr val="7F7F7F"/>
                </a:solidFill>
              </a:rPr>
              <a:t> sein; </a:t>
            </a:r>
            <a:r>
              <a:rPr lang="en-US" sz="1200" dirty="0" err="1">
                <a:solidFill>
                  <a:srgbClr val="7F7F7F"/>
                </a:solidFill>
              </a:rPr>
              <a:t>bei</a:t>
            </a:r>
            <a:r>
              <a:rPr lang="en-US" sz="1200" dirty="0">
                <a:solidFill>
                  <a:srgbClr val="7F7F7F"/>
                </a:solidFill>
              </a:rPr>
              <a:t> </a:t>
            </a:r>
            <a:r>
              <a:rPr lang="en-US" sz="1200" dirty="0" err="1">
                <a:solidFill>
                  <a:srgbClr val="7F7F7F"/>
                </a:solidFill>
              </a:rPr>
              <a:t>manchen</a:t>
            </a:r>
            <a:r>
              <a:rPr lang="en-US" sz="1200" dirty="0">
                <a:solidFill>
                  <a:srgbClr val="7F7F7F"/>
                </a:solidFill>
              </a:rPr>
              <a:t> </a:t>
            </a:r>
            <a:r>
              <a:rPr lang="en-US" sz="1200" dirty="0" err="1">
                <a:solidFill>
                  <a:srgbClr val="7F7F7F"/>
                </a:solidFill>
              </a:rPr>
              <a:t>besteht</a:t>
            </a:r>
            <a:r>
              <a:rPr lang="en-US" sz="1200" dirty="0">
                <a:solidFill>
                  <a:srgbClr val="7F7F7F"/>
                </a:solidFill>
              </a:rPr>
              <a:t> </a:t>
            </a:r>
            <a:r>
              <a:rPr lang="en-US" sz="1200" dirty="0" err="1">
                <a:solidFill>
                  <a:srgbClr val="7F7F7F"/>
                </a:solidFill>
              </a:rPr>
              <a:t>jedoch</a:t>
            </a:r>
            <a:r>
              <a:rPr lang="en-US" sz="1200" dirty="0">
                <a:solidFill>
                  <a:srgbClr val="7F7F7F"/>
                </a:solidFill>
              </a:rPr>
              <a:t> </a:t>
            </a:r>
            <a:r>
              <a:rPr lang="en-US" sz="1200" dirty="0" err="1">
                <a:solidFill>
                  <a:srgbClr val="7F7F7F"/>
                </a:solidFill>
              </a:rPr>
              <a:t>ein</a:t>
            </a:r>
            <a:r>
              <a:rPr lang="en-US" sz="1200" dirty="0">
                <a:solidFill>
                  <a:srgbClr val="7F7F7F"/>
                </a:solidFill>
              </a:rPr>
              <a:t> </a:t>
            </a:r>
            <a:r>
              <a:rPr lang="en-US" sz="1200" dirty="0" err="1">
                <a:solidFill>
                  <a:srgbClr val="7F7F7F"/>
                </a:solidFill>
              </a:rPr>
              <a:t>wesentlich</a:t>
            </a:r>
            <a:r>
              <a:rPr lang="en-US" sz="1200" dirty="0">
                <a:solidFill>
                  <a:srgbClr val="7F7F7F"/>
                </a:solidFill>
              </a:rPr>
              <a:t> </a:t>
            </a:r>
            <a:r>
              <a:rPr lang="en-US" sz="1200" dirty="0" err="1">
                <a:solidFill>
                  <a:srgbClr val="7F7F7F"/>
                </a:solidFill>
              </a:rPr>
              <a:t>höheres</a:t>
            </a:r>
            <a:r>
              <a:rPr lang="en-US" sz="1200" dirty="0">
                <a:solidFill>
                  <a:srgbClr val="7F7F7F"/>
                </a:solidFill>
              </a:rPr>
              <a:t> Risiko (</a:t>
            </a:r>
            <a:r>
              <a:rPr lang="en-US" sz="1200" dirty="0" err="1">
                <a:solidFill>
                  <a:srgbClr val="7F7F7F"/>
                </a:solidFill>
              </a:rPr>
              <a:t>darauf</a:t>
            </a:r>
            <a:r>
              <a:rPr lang="en-US" sz="1200" dirty="0">
                <a:solidFill>
                  <a:srgbClr val="7F7F7F"/>
                </a:solidFill>
              </a:rPr>
              <a:t> </a:t>
            </a:r>
            <a:r>
              <a:rPr lang="en-US" sz="1200" dirty="0" err="1">
                <a:solidFill>
                  <a:srgbClr val="7F7F7F"/>
                </a:solidFill>
              </a:rPr>
              <a:t>wird</a:t>
            </a:r>
            <a:r>
              <a:rPr lang="en-US" sz="1200" dirty="0">
                <a:solidFill>
                  <a:srgbClr val="7F7F7F"/>
                </a:solidFill>
              </a:rPr>
              <a:t> </a:t>
            </a:r>
            <a:r>
              <a:rPr lang="en-US" sz="1200" dirty="0" err="1">
                <a:solidFill>
                  <a:srgbClr val="7F7F7F"/>
                </a:solidFill>
              </a:rPr>
              <a:t>noch</a:t>
            </a:r>
            <a:r>
              <a:rPr lang="en-US" sz="1200" dirty="0">
                <a:solidFill>
                  <a:srgbClr val="7F7F7F"/>
                </a:solidFill>
              </a:rPr>
              <a:t> </a:t>
            </a:r>
            <a:r>
              <a:rPr lang="en-US" sz="1200" dirty="0" err="1">
                <a:solidFill>
                  <a:srgbClr val="7F7F7F"/>
                </a:solidFill>
              </a:rPr>
              <a:t>eingegangen</a:t>
            </a:r>
            <a:r>
              <a:rPr lang="en-US" sz="1200" dirty="0">
                <a:solidFill>
                  <a:srgbClr val="7F7F7F"/>
                </a:solidFill>
              </a:rPr>
              <a:t>).</a:t>
            </a:r>
            <a:endParaRPr sz="1200" i="1" dirty="0">
              <a:solidFill>
                <a:srgbClr val="7F7F7F"/>
              </a:solidFill>
            </a:endParaRPr>
          </a:p>
          <a:p>
            <a:pPr marL="0" lvl="0" indent="0" algn="l" rtl="0">
              <a:spcBef>
                <a:spcPts val="0"/>
              </a:spcBef>
              <a:spcAft>
                <a:spcPts val="0"/>
              </a:spcAft>
              <a:buClr>
                <a:schemeClr val="dk1"/>
              </a:buClr>
              <a:buSzPts val="1600"/>
              <a:buFont typeface="Noto Sans Symbols"/>
              <a:buNone/>
            </a:pPr>
            <a:endParaRPr sz="1600" i="1"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i="1" dirty="0">
                <a:solidFill>
                  <a:srgbClr val="7F7F7F"/>
                </a:solidFill>
              </a:rPr>
              <a:t>Kehrt die </a:t>
            </a:r>
            <a:r>
              <a:rPr lang="en-US" sz="1200" i="1" dirty="0" err="1">
                <a:solidFill>
                  <a:srgbClr val="7F7F7F"/>
                </a:solidFill>
              </a:rPr>
              <a:t>Irisfarbe</a:t>
            </a:r>
            <a:r>
              <a:rPr lang="en-US" sz="1200" i="1" dirty="0">
                <a:solidFill>
                  <a:srgbClr val="7F7F7F"/>
                </a:solidFill>
              </a:rPr>
              <a:t> </a:t>
            </a:r>
            <a:r>
              <a:rPr lang="en-US" sz="1200" i="1" dirty="0" err="1">
                <a:solidFill>
                  <a:srgbClr val="7F7F7F"/>
                </a:solidFill>
              </a:rPr>
              <a:t>nach</a:t>
            </a:r>
            <a:r>
              <a:rPr lang="en-US" sz="1200" i="1" dirty="0">
                <a:solidFill>
                  <a:srgbClr val="7F7F7F"/>
                </a:solidFill>
              </a:rPr>
              <a:t> </a:t>
            </a:r>
            <a:r>
              <a:rPr lang="en-US" sz="1200" i="1" dirty="0" err="1">
                <a:solidFill>
                  <a:srgbClr val="7F7F7F"/>
                </a:solidFill>
              </a:rPr>
              <a:t>Absetzen</a:t>
            </a:r>
            <a:r>
              <a:rPr lang="en-US" sz="1200" i="1" dirty="0">
                <a:solidFill>
                  <a:srgbClr val="7F7F7F"/>
                </a:solidFill>
              </a:rPr>
              <a:t> des </a:t>
            </a:r>
            <a:r>
              <a:rPr lang="en-US" sz="1200" i="1" dirty="0" err="1">
                <a:solidFill>
                  <a:srgbClr val="7F7F7F"/>
                </a:solidFill>
              </a:rPr>
              <a:t>Medikaments</a:t>
            </a:r>
            <a:r>
              <a:rPr lang="en-US" sz="1200" i="1" dirty="0">
                <a:solidFill>
                  <a:srgbClr val="7F7F7F"/>
                </a:solidFill>
              </a:rPr>
              <a:t> </a:t>
            </a:r>
            <a:r>
              <a:rPr lang="en-US" sz="1200" i="1" dirty="0" err="1">
                <a:solidFill>
                  <a:srgbClr val="7F7F7F"/>
                </a:solidFill>
              </a:rPr>
              <a:t>wieder</a:t>
            </a:r>
            <a:r>
              <a:rPr lang="en-US" sz="1200" i="1" dirty="0">
                <a:solidFill>
                  <a:srgbClr val="7F7F7F"/>
                </a:solidFill>
              </a:rPr>
              <a:t> </a:t>
            </a:r>
            <a:r>
              <a:rPr lang="en-US" sz="1200" i="1" dirty="0" err="1">
                <a:solidFill>
                  <a:srgbClr val="7F7F7F"/>
                </a:solidFill>
              </a:rPr>
              <a:t>zum</a:t>
            </a:r>
            <a:r>
              <a:rPr lang="en-US" sz="1200" i="1" dirty="0">
                <a:solidFill>
                  <a:srgbClr val="7F7F7F"/>
                </a:solidFill>
              </a:rPr>
              <a:t> </a:t>
            </a:r>
            <a:r>
              <a:rPr lang="en-US" sz="1200" i="1" dirty="0" err="1">
                <a:solidFill>
                  <a:srgbClr val="7F7F7F"/>
                </a:solidFill>
              </a:rPr>
              <a:t>Ausgangszustand</a:t>
            </a:r>
            <a:r>
              <a:rPr lang="en-US" sz="1200" i="1" dirty="0">
                <a:solidFill>
                  <a:srgbClr val="7F7F7F"/>
                </a:solidFill>
              </a:rPr>
              <a:t> </a:t>
            </a:r>
            <a:r>
              <a:rPr lang="en-US" sz="1200" i="1" dirty="0" err="1">
                <a:solidFill>
                  <a:srgbClr val="7F7F7F"/>
                </a:solidFill>
              </a:rPr>
              <a:t>zurück</a:t>
            </a:r>
            <a:r>
              <a:rPr lang="en-US" sz="1200" i="1" dirty="0">
                <a:solidFill>
                  <a:srgbClr val="7F7F7F"/>
                </a:solidFill>
              </a:rPr>
              <a:t>?</a:t>
            </a:r>
            <a:endParaRPr sz="1200" i="1"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b="1" dirty="0">
                <a:solidFill>
                  <a:srgbClr val="7F7F7F"/>
                </a:solidFill>
              </a:rPr>
              <a:t>Nein</a:t>
            </a:r>
            <a:endParaRPr sz="1200" i="1" dirty="0">
              <a:solidFill>
                <a:srgbClr val="7F7F7F"/>
              </a:solidFill>
            </a:endParaRPr>
          </a:p>
          <a:p>
            <a:pPr marL="0" lvl="0" indent="0" algn="l" rtl="0">
              <a:spcBef>
                <a:spcPts val="0"/>
              </a:spcBef>
              <a:spcAft>
                <a:spcPts val="0"/>
              </a:spcAft>
              <a:buClr>
                <a:schemeClr val="dk1"/>
              </a:buClr>
              <a:buSzPts val="1600"/>
              <a:buFont typeface="Noto Sans Symbols"/>
              <a:buNone/>
            </a:pPr>
            <a:endParaRPr sz="1600" i="1"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i="1" dirty="0">
                <a:solidFill>
                  <a:srgbClr val="7F7F7F"/>
                </a:solidFill>
              </a:rPr>
              <a:t>Nun </a:t>
            </a:r>
            <a:r>
              <a:rPr lang="en-US" sz="1200" i="1" dirty="0" err="1">
                <a:solidFill>
                  <a:srgbClr val="7F7F7F"/>
                </a:solidFill>
              </a:rPr>
              <a:t>zum</a:t>
            </a:r>
            <a:r>
              <a:rPr lang="en-US" sz="1200" i="1" dirty="0">
                <a:solidFill>
                  <a:srgbClr val="7F7F7F"/>
                </a:solidFill>
              </a:rPr>
              <a:t> Thema des ‚</a:t>
            </a:r>
            <a:r>
              <a:rPr lang="en-US" sz="1200" i="1" dirty="0" err="1">
                <a:solidFill>
                  <a:srgbClr val="7F7F7F"/>
                </a:solidFill>
              </a:rPr>
              <a:t>höheren</a:t>
            </a:r>
            <a:r>
              <a:rPr lang="en-US" sz="1200" i="1" dirty="0">
                <a:solidFill>
                  <a:srgbClr val="7F7F7F"/>
                </a:solidFill>
              </a:rPr>
              <a:t> </a:t>
            </a:r>
            <a:r>
              <a:rPr lang="en-US" sz="1200" i="1" dirty="0" err="1">
                <a:solidFill>
                  <a:srgbClr val="7F7F7F"/>
                </a:solidFill>
              </a:rPr>
              <a:t>Risikos</a:t>
            </a:r>
            <a:r>
              <a:rPr lang="en-US" sz="1200" i="1" dirty="0">
                <a:solidFill>
                  <a:srgbClr val="7F7F7F"/>
                </a:solidFill>
              </a:rPr>
              <a:t>‘: Von den </a:t>
            </a:r>
            <a:r>
              <a:rPr lang="en-US" sz="1200" i="1" dirty="0" err="1">
                <a:solidFill>
                  <a:srgbClr val="7F7F7F"/>
                </a:solidFill>
              </a:rPr>
              <a:t>zahlreichen</a:t>
            </a:r>
            <a:r>
              <a:rPr lang="en-US" sz="1200" i="1" dirty="0">
                <a:solidFill>
                  <a:srgbClr val="7F7F7F"/>
                </a:solidFill>
              </a:rPr>
              <a:t> Farben, die die </a:t>
            </a:r>
            <a:r>
              <a:rPr lang="en-US" sz="1200" i="1" dirty="0" err="1">
                <a:solidFill>
                  <a:srgbClr val="7F7F7F"/>
                </a:solidFill>
              </a:rPr>
              <a:t>menschliche</a:t>
            </a:r>
            <a:r>
              <a:rPr lang="en-US" sz="1200" i="1" dirty="0">
                <a:solidFill>
                  <a:srgbClr val="7F7F7F"/>
                </a:solidFill>
              </a:rPr>
              <a:t> Iris </a:t>
            </a:r>
            <a:r>
              <a:rPr lang="en-US" sz="1200" i="1" dirty="0" err="1">
                <a:solidFill>
                  <a:srgbClr val="7F7F7F"/>
                </a:solidFill>
              </a:rPr>
              <a:t>annehmen</a:t>
            </a:r>
            <a:r>
              <a:rPr lang="en-US" sz="1200" i="1" dirty="0">
                <a:solidFill>
                  <a:srgbClr val="7F7F7F"/>
                </a:solidFill>
              </a:rPr>
              <a:t> </a:t>
            </a:r>
            <a:r>
              <a:rPr lang="en-US" sz="1200" i="1" dirty="0" err="1">
                <a:solidFill>
                  <a:srgbClr val="7F7F7F"/>
                </a:solidFill>
              </a:rPr>
              <a:t>kann</a:t>
            </a:r>
            <a:r>
              <a:rPr lang="en-US" sz="1200" i="1" dirty="0">
                <a:solidFill>
                  <a:srgbClr val="7F7F7F"/>
                </a:solidFill>
              </a:rPr>
              <a:t>, </a:t>
            </a:r>
            <a:r>
              <a:rPr lang="en-US" sz="1200" i="1" dirty="0" err="1">
                <a:solidFill>
                  <a:srgbClr val="7F7F7F"/>
                </a:solidFill>
              </a:rPr>
              <a:t>hebt</a:t>
            </a:r>
            <a:r>
              <a:rPr lang="en-US" sz="1200" i="1" dirty="0">
                <a:solidFill>
                  <a:srgbClr val="7F7F7F"/>
                </a:solidFill>
              </a:rPr>
              <a:t> die </a:t>
            </a:r>
            <a:r>
              <a:rPr lang="en-US" sz="1200" i="1" dirty="0">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6"/>
                  </a:ext>
                </a:extLst>
              </a:rPr>
              <a:t>BCSC</a:t>
            </a:r>
            <a:r>
              <a:rPr lang="en-US" sz="1200" i="1" dirty="0">
                <a:solidFill>
                  <a:srgbClr val="7F7F7F"/>
                </a:solidFill>
              </a:rPr>
              <a:t> </a:t>
            </a:r>
            <a:r>
              <a:rPr lang="en-US" sz="1200" b="1" i="1" dirty="0" err="1">
                <a:solidFill>
                  <a:srgbClr val="7F7F7F"/>
                </a:solidFill>
              </a:rPr>
              <a:t>zwei</a:t>
            </a:r>
            <a:r>
              <a:rPr lang="en-US" sz="1200" i="1" dirty="0">
                <a:solidFill>
                  <a:srgbClr val="7F7F7F"/>
                </a:solidFill>
              </a:rPr>
              <a:t> </a:t>
            </a:r>
            <a:r>
              <a:rPr lang="en-US" sz="1200" i="1" dirty="0" err="1">
                <a:solidFill>
                  <a:srgbClr val="7F7F7F"/>
                </a:solidFill>
              </a:rPr>
              <a:t>hervor</a:t>
            </a:r>
            <a:r>
              <a:rPr lang="en-US" sz="1200" i="1" dirty="0">
                <a:solidFill>
                  <a:srgbClr val="7F7F7F"/>
                </a:solidFill>
              </a:rPr>
              <a:t>, die </a:t>
            </a:r>
            <a:r>
              <a:rPr lang="en-US" sz="1200" i="1" dirty="0" err="1">
                <a:solidFill>
                  <a:srgbClr val="7F7F7F"/>
                </a:solidFill>
              </a:rPr>
              <a:t>bei</a:t>
            </a:r>
            <a:r>
              <a:rPr lang="en-US" sz="1200" i="1" dirty="0">
                <a:solidFill>
                  <a:srgbClr val="7F7F7F"/>
                </a:solidFill>
              </a:rPr>
              <a:t> der </a:t>
            </a:r>
            <a:r>
              <a:rPr lang="en-US" sz="1200" i="1" dirty="0" err="1">
                <a:solidFill>
                  <a:srgbClr val="7F7F7F"/>
                </a:solidFill>
              </a:rPr>
              <a:t>Anwendung</a:t>
            </a:r>
            <a:r>
              <a:rPr lang="en-US" sz="1200" i="1" dirty="0">
                <a:solidFill>
                  <a:srgbClr val="7F7F7F"/>
                </a:solidFill>
              </a:rPr>
              <a:t> von </a:t>
            </a:r>
            <a:r>
              <a:rPr lang="en-US" sz="1200" i="1" dirty="0" err="1">
                <a:solidFill>
                  <a:srgbClr val="7F7F7F"/>
                </a:solidFill>
              </a:rPr>
              <a:t>Prostaglandinanaloga</a:t>
            </a:r>
            <a:r>
              <a:rPr lang="en-US" sz="1200" i="1" dirty="0">
                <a:solidFill>
                  <a:srgbClr val="7F7F7F"/>
                </a:solidFill>
              </a:rPr>
              <a:t> </a:t>
            </a:r>
            <a:r>
              <a:rPr lang="en-US" sz="1200" i="1" dirty="0" err="1">
                <a:solidFill>
                  <a:srgbClr val="7F7F7F"/>
                </a:solidFill>
              </a:rPr>
              <a:t>besonders</a:t>
            </a:r>
            <a:r>
              <a:rPr lang="en-US" sz="1200" i="1" dirty="0">
                <a:solidFill>
                  <a:srgbClr val="7F7F7F"/>
                </a:solidFill>
              </a:rPr>
              <a:t> </a:t>
            </a:r>
            <a:r>
              <a:rPr lang="en-US" sz="1200" i="1" dirty="0" err="1">
                <a:solidFill>
                  <a:srgbClr val="7F7F7F"/>
                </a:solidFill>
              </a:rPr>
              <a:t>wahrscheinlich</a:t>
            </a:r>
            <a:r>
              <a:rPr lang="en-US" sz="1200" i="1" dirty="0">
                <a:solidFill>
                  <a:srgbClr val="7F7F7F"/>
                </a:solidFill>
              </a:rPr>
              <a:t> </a:t>
            </a:r>
            <a:r>
              <a:rPr lang="en-US" sz="1200" i="1" dirty="0" err="1">
                <a:solidFill>
                  <a:srgbClr val="7F7F7F"/>
                </a:solidFill>
              </a:rPr>
              <a:t>dunkler</a:t>
            </a:r>
            <a:r>
              <a:rPr lang="en-US" sz="1200" i="1" dirty="0">
                <a:solidFill>
                  <a:srgbClr val="7F7F7F"/>
                </a:solidFill>
              </a:rPr>
              <a:t> </a:t>
            </a:r>
            <a:r>
              <a:rPr lang="en-US" sz="1200" i="1" dirty="0" err="1">
                <a:solidFill>
                  <a:srgbClr val="7F7F7F"/>
                </a:solidFill>
              </a:rPr>
              <a:t>werden</a:t>
            </a:r>
            <a:r>
              <a:rPr lang="en-US" sz="1200" i="1" dirty="0">
                <a:solidFill>
                  <a:srgbClr val="7F7F7F"/>
                </a:solidFill>
              </a:rPr>
              <a:t>. </a:t>
            </a:r>
            <a:r>
              <a:rPr lang="en-US" sz="1200" i="1" dirty="0" err="1">
                <a:solidFill>
                  <a:srgbClr val="7F7F7F"/>
                </a:solidFill>
              </a:rPr>
              <a:t>Welche</a:t>
            </a:r>
            <a:r>
              <a:rPr lang="en-US" sz="1200" i="1" dirty="0">
                <a:solidFill>
                  <a:srgbClr val="7F7F7F"/>
                </a:solidFill>
              </a:rPr>
              <a:t> </a:t>
            </a:r>
            <a:r>
              <a:rPr lang="en-US" sz="1200" i="1" dirty="0" err="1">
                <a:solidFill>
                  <a:srgbClr val="7F7F7F"/>
                </a:solidFill>
              </a:rPr>
              <a:t>sind</a:t>
            </a:r>
            <a:r>
              <a:rPr lang="en-US" sz="1200" i="1" dirty="0">
                <a:solidFill>
                  <a:srgbClr val="7F7F7F"/>
                </a:solidFill>
              </a:rPr>
              <a:t> das? </a:t>
            </a:r>
            <a:r>
              <a:rPr lang="en-US" sz="1200" i="1" dirty="0">
                <a:solidFill>
                  <a:schemeClr val="dk1"/>
                </a:solidFill>
              </a:rPr>
              <a:t> </a:t>
            </a:r>
            <a:endParaRPr dirty="0">
              <a:solidFill>
                <a:schemeClr val="dk1"/>
              </a:solidFill>
            </a:endParaRPr>
          </a:p>
          <a:p>
            <a:pPr marL="0" lvl="0" indent="0" algn="l" rtl="0">
              <a:spcBef>
                <a:spcPts val="0"/>
              </a:spcBef>
              <a:spcAft>
                <a:spcPts val="0"/>
              </a:spcAft>
              <a:buClr>
                <a:srgbClr val="939332"/>
              </a:buClr>
              <a:buSzPts val="1200"/>
              <a:buFont typeface="Noto Sans Symbols"/>
              <a:buNone/>
            </a:pPr>
            <a:r>
              <a:rPr lang="en-US" sz="1200" b="1" dirty="0" err="1">
                <a:solidFill>
                  <a:srgbClr val="939332"/>
                </a:solidFill>
              </a:rPr>
              <a:t>Grünbraun</a:t>
            </a:r>
            <a:r>
              <a:rPr lang="en-US" sz="1200" b="1" dirty="0">
                <a:solidFill>
                  <a:srgbClr val="939332"/>
                </a:solidFill>
              </a:rPr>
              <a:t> </a:t>
            </a:r>
            <a:r>
              <a:rPr lang="en-US" sz="1200" dirty="0">
                <a:solidFill>
                  <a:srgbClr val="7F7F7F"/>
                </a:solidFill>
              </a:rPr>
              <a:t>und</a:t>
            </a:r>
            <a:r>
              <a:rPr lang="en-US" sz="1200" dirty="0">
                <a:solidFill>
                  <a:schemeClr val="dk1"/>
                </a:solidFill>
              </a:rPr>
              <a:t> </a:t>
            </a:r>
            <a:r>
              <a:rPr lang="en-US" sz="1200" b="1" dirty="0" err="1">
                <a:solidFill>
                  <a:srgbClr val="939332"/>
                </a:solidFill>
              </a:rPr>
              <a:t>gelbbraun</a:t>
            </a:r>
            <a:r>
              <a:rPr lang="en-US" sz="1200" b="1" dirty="0">
                <a:solidFill>
                  <a:srgbClr val="939332"/>
                </a:solidFill>
              </a:rPr>
              <a:t> </a:t>
            </a:r>
            <a:r>
              <a:rPr lang="en-US" sz="1200" dirty="0">
                <a:solidFill>
                  <a:srgbClr val="7F7F7F"/>
                </a:solidFill>
              </a:rPr>
              <a:t>(</a:t>
            </a:r>
            <a:r>
              <a:rPr lang="en-US" sz="1200" dirty="0" err="1">
                <a:solidFill>
                  <a:srgbClr val="7F7F7F"/>
                </a:solidFill>
              </a:rPr>
              <a:t>auch</a:t>
            </a:r>
            <a:r>
              <a:rPr lang="en-US" sz="1200" dirty="0">
                <a:solidFill>
                  <a:srgbClr val="7F7F7F"/>
                </a:solidFill>
              </a:rPr>
              <a:t> </a:t>
            </a:r>
            <a:r>
              <a:rPr lang="en-US" sz="1200" dirty="0" err="1">
                <a:solidFill>
                  <a:srgbClr val="7F7F7F"/>
                </a:solidFill>
              </a:rPr>
              <a:t>als</a:t>
            </a:r>
            <a:r>
              <a:rPr lang="en-US" sz="1200" dirty="0">
                <a:solidFill>
                  <a:schemeClr val="dk1"/>
                </a:solidFill>
              </a:rPr>
              <a:t> </a:t>
            </a:r>
            <a:r>
              <a:rPr lang="en-US" sz="1200" b="1" i="1" dirty="0" err="1">
                <a:solidFill>
                  <a:srgbClr val="BEA90A"/>
                </a:solidFill>
              </a:rPr>
              <a:t>haselnussbraun</a:t>
            </a:r>
            <a:r>
              <a:rPr lang="en-US" sz="1200" dirty="0">
                <a:solidFill>
                  <a:schemeClr val="dk1"/>
                </a:solidFill>
              </a:rPr>
              <a:t> </a:t>
            </a:r>
            <a:r>
              <a:rPr lang="en-US" sz="1200" dirty="0" err="1">
                <a:solidFill>
                  <a:srgbClr val="7F7F7F"/>
                </a:solidFill>
              </a:rPr>
              <a:t>bezeichnet</a:t>
            </a:r>
            <a:r>
              <a:rPr lang="en-US" sz="1200" dirty="0">
                <a:solidFill>
                  <a:srgbClr val="7F7F7F"/>
                </a:solidFill>
              </a:rPr>
              <a:t>)</a:t>
            </a:r>
            <a:endParaRPr sz="1200" i="1" dirty="0">
              <a:solidFill>
                <a:srgbClr val="7F7F7F"/>
              </a:solidFill>
            </a:endParaRPr>
          </a:p>
          <a:p>
            <a:pPr marL="0" marR="0" lvl="0" indent="0" algn="l" rtl="0">
              <a:spcBef>
                <a:spcPts val="0"/>
              </a:spcBef>
              <a:spcAft>
                <a:spcPts val="0"/>
              </a:spcAft>
              <a:buClr>
                <a:schemeClr val="dk1"/>
              </a:buClr>
              <a:buSzPts val="1600"/>
              <a:buFont typeface="Noto Sans Symbols"/>
              <a:buNone/>
            </a:pPr>
            <a:endParaRPr sz="1600" dirty="0">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i="1" dirty="0">
                <a:solidFill>
                  <a:srgbClr val="BFBFBF"/>
                </a:solidFill>
                <a:latin typeface="Arial"/>
                <a:ea typeface="Arial"/>
                <a:cs typeface="Arial"/>
                <a:sym typeface="Arial"/>
              </a:rPr>
              <a:t>Neben der Iris </a:t>
            </a:r>
            <a:r>
              <a:rPr lang="en-US" sz="1200" i="1" dirty="0" err="1">
                <a:solidFill>
                  <a:srgbClr val="BFBFBF"/>
                </a:solidFill>
                <a:latin typeface="Arial"/>
                <a:ea typeface="Arial"/>
                <a:cs typeface="Arial"/>
                <a:sym typeface="Arial"/>
              </a:rPr>
              <a:t>kann</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sich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durch</a:t>
            </a:r>
            <a:r>
              <a:rPr lang="en-US" sz="1200" i="1" dirty="0">
                <a:solidFill>
                  <a:srgbClr val="BFBFBF"/>
                </a:solidFill>
                <a:latin typeface="Arial"/>
                <a:ea typeface="Arial"/>
                <a:cs typeface="Arial"/>
                <a:sym typeface="Arial"/>
              </a:rPr>
              <a:t> die </a:t>
            </a:r>
            <a:r>
              <a:rPr lang="en-US" sz="1200" i="1" dirty="0" err="1">
                <a:solidFill>
                  <a:srgbClr val="BFBFBF"/>
                </a:solidFill>
                <a:latin typeface="Arial"/>
                <a:ea typeface="Arial"/>
                <a:cs typeface="Arial"/>
                <a:sym typeface="Arial"/>
              </a:rPr>
              <a:t>Anwendung</a:t>
            </a:r>
            <a:r>
              <a:rPr lang="en-US" sz="1200" i="1" dirty="0">
                <a:solidFill>
                  <a:srgbClr val="BFBFBF"/>
                </a:solidFill>
                <a:latin typeface="Arial"/>
                <a:ea typeface="Arial"/>
                <a:cs typeface="Arial"/>
                <a:sym typeface="Arial"/>
              </a:rPr>
              <a:t> von PGA </a:t>
            </a:r>
            <a:r>
              <a:rPr lang="en-US" sz="1200" i="1" dirty="0" err="1">
                <a:solidFill>
                  <a:srgbClr val="BFBFBF"/>
                </a:solidFill>
                <a:latin typeface="Arial"/>
                <a:ea typeface="Arial"/>
                <a:cs typeface="Arial"/>
                <a:sym typeface="Arial"/>
              </a:rPr>
              <a:t>noch</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eine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weitere</a:t>
            </a:r>
            <a:r>
              <a:rPr lang="en-US" sz="1200" i="1" dirty="0">
                <a:solidFill>
                  <a:srgbClr val="BFBFBF"/>
                </a:solidFill>
                <a:latin typeface="Arial"/>
                <a:ea typeface="Arial"/>
                <a:cs typeface="Arial"/>
                <a:sym typeface="Arial"/>
              </a:rPr>
              <a:t> für die </a:t>
            </a:r>
            <a:r>
              <a:rPr lang="en-US" sz="1200" i="1" dirty="0" err="1">
                <a:solidFill>
                  <a:srgbClr val="BFBFBF"/>
                </a:solidFill>
                <a:latin typeface="Arial"/>
                <a:ea typeface="Arial"/>
                <a:cs typeface="Arial"/>
                <a:sym typeface="Arial"/>
              </a:rPr>
              <a:t>Augenheilkunde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relevante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Struktur</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verdunkeln</a:t>
            </a:r>
            <a:r>
              <a:rPr lang="en-US" sz="1200" i="1" dirty="0">
                <a:solidFill>
                  <a:srgbClr val="BFBFBF"/>
                </a:solidFill>
                <a:latin typeface="Arial"/>
                <a:ea typeface="Arial"/>
                <a:cs typeface="Arial"/>
                <a:sym typeface="Arial"/>
              </a:rPr>
              <a:t> – </a:t>
            </a:r>
            <a:r>
              <a:rPr lang="en-US" sz="1200" i="1" dirty="0" err="1">
                <a:solidFill>
                  <a:srgbClr val="BFBFBF"/>
                </a:solidFill>
                <a:latin typeface="Arial"/>
                <a:ea typeface="Arial"/>
                <a:cs typeface="Arial"/>
                <a:sym typeface="Arial"/>
              </a:rPr>
              <a:t>welche</a:t>
            </a:r>
            <a:r>
              <a:rPr lang="en-US" sz="1200" i="1" dirty="0">
                <a:solidFill>
                  <a:srgbClr val="BFBFBF"/>
                </a:solidFill>
                <a:latin typeface="Arial"/>
                <a:ea typeface="Arial"/>
                <a:cs typeface="Arial"/>
                <a:sym typeface="Arial"/>
              </a:rPr>
              <a:t> </a:t>
            </a:r>
            <a:r>
              <a:rPr lang="en-US" sz="1200" i="1" dirty="0" err="1">
                <a:solidFill>
                  <a:srgbClr val="BFBFBF"/>
                </a:solidFill>
                <a:latin typeface="Arial"/>
                <a:ea typeface="Arial"/>
                <a:cs typeface="Arial"/>
                <a:sym typeface="Arial"/>
              </a:rPr>
              <a:t>ist</a:t>
            </a:r>
            <a:r>
              <a:rPr lang="en-US" sz="1200" i="1" dirty="0">
                <a:solidFill>
                  <a:srgbClr val="BFBFBF"/>
                </a:solidFill>
                <a:latin typeface="Arial"/>
                <a:ea typeface="Arial"/>
                <a:cs typeface="Arial"/>
                <a:sym typeface="Arial"/>
              </a:rPr>
              <a:t> das?</a:t>
            </a:r>
            <a:endParaRPr dirty="0"/>
          </a:p>
          <a:p>
            <a:pPr marL="0" marR="0" lvl="0" indent="0" algn="l"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Die </a:t>
            </a:r>
            <a:r>
              <a:rPr lang="en-US" sz="1200" dirty="0" err="1">
                <a:solidFill>
                  <a:srgbClr val="BFBFBF"/>
                </a:solidFill>
                <a:latin typeface="Arial"/>
                <a:ea typeface="Arial"/>
                <a:cs typeface="Arial"/>
                <a:sym typeface="Arial"/>
              </a:rPr>
              <a:t>periokuläre</a:t>
            </a:r>
            <a:r>
              <a:rPr lang="en-US" sz="1200" dirty="0">
                <a:solidFill>
                  <a:srgbClr val="BFBFBF"/>
                </a:solidFill>
                <a:latin typeface="Arial"/>
                <a:ea typeface="Arial"/>
                <a:cs typeface="Arial"/>
                <a:sym typeface="Arial"/>
              </a:rPr>
              <a:t> Haut</a:t>
            </a:r>
            <a:endParaRPr dirty="0"/>
          </a:p>
        </p:txBody>
      </p:sp>
      <p:sp>
        <p:nvSpPr>
          <p:cNvPr id="4120" name="Google Shape;4120;p253"/>
          <p:cNvSpPr/>
          <p:nvPr/>
        </p:nvSpPr>
        <p:spPr>
          <a:xfrm>
            <a:off x="3331684" y="4799666"/>
            <a:ext cx="1240316" cy="45813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21" name="Google Shape;4121;p253"/>
          <p:cNvSpPr txBox="1"/>
          <p:nvPr/>
        </p:nvSpPr>
        <p:spPr>
          <a:xfrm>
            <a:off x="1816100" y="5562600"/>
            <a:ext cx="6565900" cy="49244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(Zur </a:t>
            </a:r>
            <a:r>
              <a:rPr lang="en-US" sz="1200" i="1" dirty="0" err="1">
                <a:solidFill>
                  <a:schemeClr val="dk1"/>
                </a:solidFill>
                <a:latin typeface="Arial"/>
                <a:ea typeface="Arial"/>
                <a:cs typeface="Arial"/>
                <a:sym typeface="Arial"/>
              </a:rPr>
              <a:t>vollständigen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Offenlegung</a:t>
            </a:r>
            <a:r>
              <a:rPr lang="en-US" sz="1200" i="1" dirty="0">
                <a:solidFill>
                  <a:schemeClr val="dk1"/>
                </a:solidFill>
                <a:latin typeface="Arial"/>
                <a:ea typeface="Arial"/>
                <a:cs typeface="Arial"/>
                <a:sym typeface="Arial"/>
              </a:rPr>
              <a:t>: Da ich </a:t>
            </a:r>
            <a:r>
              <a:rPr lang="en-US" sz="1200" i="1" dirty="0" err="1">
                <a:solidFill>
                  <a:schemeClr val="dk1"/>
                </a:solidFill>
                <a:latin typeface="Arial"/>
                <a:ea typeface="Arial"/>
                <a:cs typeface="Arial"/>
                <a:sym typeface="Arial"/>
              </a:rPr>
              <a:t>selbst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unter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einer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erheblichen</a:t>
            </a:r>
            <a:r>
              <a:rPr lang="en-US" sz="1200" i="1" dirty="0">
                <a:solidFill>
                  <a:schemeClr val="dk1"/>
                </a:solidFill>
                <a:latin typeface="Arial"/>
                <a:ea typeface="Arial"/>
                <a:cs typeface="Arial"/>
                <a:sym typeface="Arial"/>
              </a:rPr>
              <a:t> Rot-Grün-</a:t>
            </a:r>
            <a:r>
              <a:rPr lang="en-US" sz="1200" i="1" dirty="0" err="1">
                <a:solidFill>
                  <a:schemeClr val="dk1"/>
                </a:solidFill>
                <a:latin typeface="Arial"/>
                <a:ea typeface="Arial"/>
                <a:cs typeface="Arial"/>
                <a:sym typeface="Arial"/>
              </a:rPr>
              <a:t>Sehschwäche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leide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habe</a:t>
            </a:r>
            <a:r>
              <a:rPr lang="en-US" sz="1200" i="1" dirty="0">
                <a:solidFill>
                  <a:schemeClr val="dk1"/>
                </a:solidFill>
                <a:latin typeface="Arial"/>
                <a:ea typeface="Arial"/>
                <a:cs typeface="Arial"/>
                <a:sym typeface="Arial"/>
              </a:rPr>
              <a:t> ich die Wahl der </a:t>
            </a:r>
            <a:r>
              <a:rPr lang="en-US" sz="1200" i="1" dirty="0" err="1">
                <a:solidFill>
                  <a:schemeClr val="dk1"/>
                </a:solidFill>
                <a:latin typeface="Arial"/>
                <a:ea typeface="Arial"/>
                <a:cs typeface="Arial"/>
                <a:sym typeface="Arial"/>
              </a:rPr>
              <a:t>Schriftfarbe</a:t>
            </a:r>
            <a:r>
              <a:rPr lang="en-US" sz="1200" i="1" dirty="0">
                <a:solidFill>
                  <a:schemeClr val="dk1"/>
                </a:solidFill>
                <a:latin typeface="Arial"/>
                <a:ea typeface="Arial"/>
                <a:cs typeface="Arial"/>
                <a:sym typeface="Arial"/>
              </a:rPr>
              <a:t>, die „</a:t>
            </a:r>
            <a:r>
              <a:rPr lang="en-US" sz="1200" i="1" dirty="0" err="1">
                <a:solidFill>
                  <a:schemeClr val="dk1"/>
                </a:solidFill>
                <a:latin typeface="Arial"/>
                <a:ea typeface="Arial"/>
                <a:cs typeface="Arial"/>
                <a:sym typeface="Arial"/>
              </a:rPr>
              <a:t>Haselnussbraun</a:t>
            </a:r>
            <a:r>
              <a:rPr lang="en-US" sz="1200" i="1" dirty="0">
                <a:solidFill>
                  <a:schemeClr val="dk1"/>
                </a:solidFill>
                <a:latin typeface="Arial"/>
                <a:ea typeface="Arial"/>
                <a:cs typeface="Arial"/>
                <a:sym typeface="Arial"/>
              </a:rPr>
              <a:t>“ am </a:t>
            </a:r>
            <a:r>
              <a:rPr lang="en-US" sz="1200" i="1" dirty="0" err="1">
                <a:solidFill>
                  <a:schemeClr val="dk1"/>
                </a:solidFill>
                <a:latin typeface="Arial"/>
                <a:ea typeface="Arial"/>
                <a:cs typeface="Arial"/>
                <a:sym typeface="Arial"/>
              </a:rPr>
              <a:t>besten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wiedergibt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meiner</a:t>
            </a:r>
            <a:r>
              <a:rPr lang="en-US" sz="1200" i="1" dirty="0">
                <a:solidFill>
                  <a:schemeClr val="dk1"/>
                </a:solidFill>
                <a:latin typeface="Arial"/>
                <a:ea typeface="Arial"/>
                <a:cs typeface="Arial"/>
                <a:sym typeface="Arial"/>
              </a:rPr>
              <a:t> Frau </a:t>
            </a:r>
            <a:r>
              <a:rPr lang="en-US" sz="1200" i="1" dirty="0" err="1">
                <a:solidFill>
                  <a:schemeClr val="dk1"/>
                </a:solidFill>
                <a:latin typeface="Arial"/>
                <a:ea typeface="Arial"/>
                <a:cs typeface="Arial"/>
                <a:sym typeface="Arial"/>
              </a:rPr>
              <a:t>überlassen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Sollten</a:t>
            </a:r>
            <a:r>
              <a:rPr lang="en-US" sz="1200" i="1" dirty="0">
                <a:solidFill>
                  <a:schemeClr val="dk1"/>
                </a:solidFill>
                <a:latin typeface="Arial"/>
                <a:ea typeface="Arial"/>
                <a:cs typeface="Arial"/>
                <a:sym typeface="Arial"/>
              </a:rPr>
              <a:t> Sie also </a:t>
            </a:r>
            <a:r>
              <a:rPr lang="en-US" sz="1200" i="1" dirty="0" err="1">
                <a:solidFill>
                  <a:schemeClr val="dk1"/>
                </a:solidFill>
                <a:latin typeface="Arial"/>
                <a:ea typeface="Arial"/>
                <a:cs typeface="Arial"/>
                <a:sym typeface="Arial"/>
              </a:rPr>
              <a:t>anderer</a:t>
            </a:r>
            <a:r>
              <a:rPr lang="en-US" sz="1200" i="1" dirty="0">
                <a:solidFill>
                  <a:schemeClr val="dk1"/>
                </a:solidFill>
                <a:latin typeface="Arial"/>
                <a:ea typeface="Arial"/>
                <a:cs typeface="Arial"/>
                <a:sym typeface="Arial"/>
              </a:rPr>
              <a:t> Meinung sein, </a:t>
            </a:r>
            <a:r>
              <a:rPr lang="en-US" sz="1200" i="1" dirty="0" err="1">
                <a:solidFill>
                  <a:schemeClr val="dk1"/>
                </a:solidFill>
                <a:latin typeface="Arial"/>
                <a:ea typeface="Arial"/>
                <a:cs typeface="Arial"/>
                <a:sym typeface="Arial"/>
              </a:rPr>
              <a:t>wenden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sich</a:t>
            </a:r>
            <a:r>
              <a:rPr lang="en-US" sz="1200" i="1" dirty="0">
                <a:solidFill>
                  <a:schemeClr val="dk1"/>
                </a:solidFill>
                <a:latin typeface="Arial"/>
                <a:ea typeface="Arial"/>
                <a:cs typeface="Arial"/>
                <a:sym typeface="Arial"/>
              </a:rPr>
              <a:t> bitte an </a:t>
            </a:r>
            <a:r>
              <a:rPr lang="en-US" sz="1200" i="1" dirty="0" err="1">
                <a:solidFill>
                  <a:schemeClr val="dk1"/>
                </a:solidFill>
                <a:latin typeface="Arial"/>
                <a:ea typeface="Arial"/>
                <a:cs typeface="Arial"/>
                <a:sym typeface="Arial"/>
              </a:rPr>
              <a:t>sie</a:t>
            </a:r>
            <a:r>
              <a:rPr lang="en-US" sz="1200" i="1" dirty="0">
                <a:solidFill>
                  <a:schemeClr val="dk1"/>
                </a:solidFill>
                <a:latin typeface="Arial"/>
                <a:ea typeface="Arial"/>
                <a:cs typeface="Arial"/>
                <a:sym typeface="Arial"/>
              </a:rPr>
              <a:t>.)</a:t>
            </a:r>
            <a:endParaRPr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Shape 4125"/>
        <p:cNvGrpSpPr/>
        <p:nvPr/>
      </p:nvGrpSpPr>
      <p:grpSpPr>
        <a:xfrm>
          <a:off x="0" y="0"/>
          <a:ext cx="0" cy="0"/>
          <a:chOff x="0" y="0"/>
          <a:chExt cx="0" cy="0"/>
        </a:xfrm>
      </p:grpSpPr>
      <p:sp>
        <p:nvSpPr>
          <p:cNvPr id="4126" name="Google Shape;4126;p254"/>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27" name="Google Shape;4127;p25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128" name="Google Shape;4128;p25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29" name="Google Shape;4129;p25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30" name="Google Shape;4130;p254"/>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7"/>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131" name="Google Shape;4131;p25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237</a:t>
            </a:fld>
            <a:endParaRPr sz="1000">
              <a:solidFill>
                <a:schemeClr val="dk1"/>
              </a:solidFill>
              <a:latin typeface="Arial"/>
              <a:ea typeface="Arial"/>
              <a:cs typeface="Arial"/>
              <a:sym typeface="Arial"/>
            </a:endParaRPr>
          </a:p>
        </p:txBody>
      </p:sp>
      <p:sp>
        <p:nvSpPr>
          <p:cNvPr id="4132" name="Google Shape;4132;p254"/>
          <p:cNvSpPr txBox="1"/>
          <p:nvPr/>
        </p:nvSpPr>
        <p:spPr>
          <a:xfrm>
            <a:off x="762000" y="2951857"/>
            <a:ext cx="8229600" cy="27348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8"/>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r>
              <a:rPr lang="en-US" sz="1200" i="1">
                <a:solidFill>
                  <a:schemeClr val="dk1"/>
                </a:solidFill>
              </a:rPr>
              <a:t>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rgbClr val="7F7F7F"/>
                </a:solidFill>
              </a:rPr>
              <a:t>und</a:t>
            </a:r>
            <a:r>
              <a:rPr lang="en-US" sz="1200">
                <a:solidFill>
                  <a:schemeClr val="dk1"/>
                </a:solidFill>
              </a:rPr>
              <a:t> </a:t>
            </a:r>
            <a:r>
              <a:rPr lang="en-US" sz="1200" b="1">
                <a:solidFill>
                  <a:srgbClr val="939332"/>
                </a:solidFill>
              </a:rPr>
              <a:t>gelbbraun </a:t>
            </a:r>
            <a:r>
              <a:rPr lang="en-US" sz="1200">
                <a:solidFill>
                  <a:srgbClr val="7F7F7F"/>
                </a:solidFill>
              </a:rPr>
              <a:t>(auch als</a:t>
            </a:r>
            <a:r>
              <a:rPr lang="en-US" sz="1200">
                <a:solidFill>
                  <a:schemeClr val="dk1"/>
                </a:solidFill>
              </a:rPr>
              <a:t> </a:t>
            </a:r>
            <a:r>
              <a:rPr lang="en-US" sz="1200" b="1" i="1">
                <a:solidFill>
                  <a:srgbClr val="BEA90A"/>
                </a:solidFill>
              </a:rPr>
              <a:t>haselnussbraun</a:t>
            </a:r>
            <a:r>
              <a:rPr lang="en-US" sz="1200">
                <a:solidFill>
                  <a:schemeClr val="dk1"/>
                </a:solidFill>
              </a:rPr>
              <a:t> </a:t>
            </a:r>
            <a:r>
              <a:rPr lang="en-US" sz="1200">
                <a:solidFill>
                  <a:srgbClr val="7F7F7F"/>
                </a:solidFill>
              </a:rPr>
              <a:t>bezeichnet)</a:t>
            </a:r>
            <a:endParaRPr sz="1200" i="1">
              <a:solidFill>
                <a:srgbClr val="7F7F7F"/>
              </a:solidFil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um welche handelt es sich?</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
        <p:nvSpPr>
          <p:cNvPr id="4133" name="Google Shape;4133;p254"/>
          <p:cNvSpPr txBox="1"/>
          <p:nvPr/>
        </p:nvSpPr>
        <p:spPr>
          <a:xfrm>
            <a:off x="786074" y="3975219"/>
            <a:ext cx="4700400" cy="1349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Wie wahrscheinlich ist es, dass sich </a:t>
            </a:r>
            <a:r>
              <a:rPr lang="en-US" sz="1200" b="1">
                <a:solidFill>
                  <a:srgbClr val="939332"/>
                </a:solidFill>
                <a:latin typeface="Arial"/>
                <a:ea typeface="Arial"/>
                <a:cs typeface="Arial"/>
                <a:sym typeface="Arial"/>
              </a:rPr>
              <a:t>grün-braune </a:t>
            </a:r>
            <a:r>
              <a:rPr lang="en-US" sz="1200">
                <a:solidFill>
                  <a:schemeClr val="dk1"/>
                </a:solidFill>
                <a:latin typeface="Arial"/>
                <a:ea typeface="Arial"/>
                <a:cs typeface="Arial"/>
                <a:sym typeface="Arial"/>
              </a:rPr>
              <a:t>und </a:t>
            </a:r>
            <a:r>
              <a:rPr lang="en-US" sz="1200" b="1" i="1">
                <a:solidFill>
                  <a:srgbClr val="BEA90A"/>
                </a:solidFill>
                <a:latin typeface="Arial"/>
                <a:ea typeface="Arial"/>
                <a:cs typeface="Arial"/>
                <a:sym typeface="Arial"/>
              </a:rPr>
              <a:t>haselnussbraune </a:t>
            </a:r>
            <a:r>
              <a:rPr lang="en-US" sz="1200" i="1">
                <a:solidFill>
                  <a:schemeClr val="dk1"/>
                </a:solidFill>
              </a:rPr>
              <a:t>Iriden</a:t>
            </a:r>
            <a:r>
              <a:rPr lang="en-US" sz="1200" i="1">
                <a:solidFill>
                  <a:schemeClr val="dk1"/>
                </a:solidFill>
                <a:latin typeface="Arial"/>
                <a:ea typeface="Arial"/>
                <a:cs typeface="Arial"/>
                <a:sym typeface="Arial"/>
              </a:rPr>
              <a:t> verdunkeln?</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Sehr wahrscheinlich – bei über 80 % ist dies nach 5 Jahren der Fall</a:t>
            </a:r>
            <a:endParaRPr/>
          </a:p>
          <a:p>
            <a:pPr marL="0" marR="0" lvl="0" indent="0" algn="l" rtl="0">
              <a:spcBef>
                <a:spcPts val="0"/>
              </a:spcBef>
              <a:spcAft>
                <a:spcPts val="0"/>
              </a:spcAft>
              <a:buNone/>
            </a:pPr>
            <a:endParaRPr sz="1400" i="1">
              <a:solidFill>
                <a:srgbClr val="CCFFCC"/>
              </a:solidFill>
              <a:latin typeface="Arial"/>
              <a:ea typeface="Arial"/>
              <a:cs typeface="Arial"/>
              <a:sym typeface="Arial"/>
            </a:endParaRPr>
          </a:p>
          <a:p>
            <a:pPr marL="0" marR="0" lvl="0" indent="0" algn="l" rtl="0">
              <a:spcBef>
                <a:spcPts val="0"/>
              </a:spcBef>
              <a:spcAft>
                <a:spcPts val="0"/>
              </a:spcAft>
              <a:buNone/>
            </a:pPr>
            <a:r>
              <a:rPr lang="en-US" sz="1200" i="1">
                <a:solidFill>
                  <a:srgbClr val="CCFFCC"/>
                </a:solidFill>
                <a:latin typeface="Arial"/>
                <a:ea typeface="Arial"/>
                <a:cs typeface="Arial"/>
                <a:sym typeface="Arial"/>
              </a:rPr>
              <a:t>Wie sieht es mit </a:t>
            </a:r>
            <a:r>
              <a:rPr lang="en-US" sz="1200" b="1" i="1">
                <a:solidFill>
                  <a:srgbClr val="CCFFCC"/>
                </a:solidFill>
                <a:latin typeface="Arial"/>
                <a:ea typeface="Arial"/>
                <a:cs typeface="Arial"/>
                <a:sym typeface="Arial"/>
              </a:rPr>
              <a:t>blauen Augen </a:t>
            </a:r>
            <a:r>
              <a:rPr lang="en-US" sz="1200" i="1">
                <a:solidFill>
                  <a:srgbClr val="CCFFCC"/>
                </a:solidFill>
                <a:latin typeface="Arial"/>
                <a:ea typeface="Arial"/>
                <a:cs typeface="Arial"/>
                <a:sym typeface="Arial"/>
              </a:rPr>
              <a:t>aus – besteht auch bei ihnen ein hohes Risiko?</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Im Vergleich dazu nicht – knapp unter 10 % werden dunkler</a:t>
            </a:r>
            <a:endParaRP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Shape 4137"/>
        <p:cNvGrpSpPr/>
        <p:nvPr/>
      </p:nvGrpSpPr>
      <p:grpSpPr>
        <a:xfrm>
          <a:off x="0" y="0"/>
          <a:ext cx="0" cy="0"/>
          <a:chOff x="0" y="0"/>
          <a:chExt cx="0" cy="0"/>
        </a:xfrm>
      </p:grpSpPr>
      <p:sp>
        <p:nvSpPr>
          <p:cNvPr id="4138" name="Google Shape;4138;p25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39" name="Google Shape;4139;p25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4140" name="Google Shape;4140;p25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41" name="Google Shape;4141;p25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42" name="Google Shape;4142;p255"/>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143" name="Google Shape;4143;p25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238</a:t>
            </a:fld>
            <a:endParaRPr sz="1000">
              <a:solidFill>
                <a:schemeClr val="dk1"/>
              </a:solidFill>
              <a:latin typeface="Arial"/>
              <a:ea typeface="Arial"/>
              <a:cs typeface="Arial"/>
              <a:sym typeface="Arial"/>
            </a:endParaRPr>
          </a:p>
        </p:txBody>
      </p:sp>
      <p:sp>
        <p:nvSpPr>
          <p:cNvPr id="4144" name="Google Shape;4144;p255"/>
          <p:cNvSpPr txBox="1"/>
          <p:nvPr/>
        </p:nvSpPr>
        <p:spPr>
          <a:xfrm>
            <a:off x="762000" y="2951857"/>
            <a:ext cx="8229600" cy="27348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0"/>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r>
              <a:rPr lang="en-US" sz="1200" i="1">
                <a:solidFill>
                  <a:schemeClr val="dk1"/>
                </a:solidFill>
              </a:rPr>
              <a:t>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rgbClr val="7F7F7F"/>
                </a:solidFill>
              </a:rPr>
              <a:t>und</a:t>
            </a:r>
            <a:r>
              <a:rPr lang="en-US" sz="1200">
                <a:solidFill>
                  <a:schemeClr val="dk1"/>
                </a:solidFill>
              </a:rPr>
              <a:t> </a:t>
            </a:r>
            <a:r>
              <a:rPr lang="en-US" sz="1200" b="1">
                <a:solidFill>
                  <a:srgbClr val="939332"/>
                </a:solidFill>
              </a:rPr>
              <a:t>gelbbraun </a:t>
            </a:r>
            <a:r>
              <a:rPr lang="en-US" sz="1200">
                <a:solidFill>
                  <a:srgbClr val="7F7F7F"/>
                </a:solidFill>
              </a:rPr>
              <a:t>(auch als</a:t>
            </a:r>
            <a:r>
              <a:rPr lang="en-US" sz="1200">
                <a:solidFill>
                  <a:schemeClr val="dk1"/>
                </a:solidFill>
              </a:rPr>
              <a:t> </a:t>
            </a:r>
            <a:r>
              <a:rPr lang="en-US" sz="1200" b="1" i="1">
                <a:solidFill>
                  <a:srgbClr val="BEA90A"/>
                </a:solidFill>
              </a:rPr>
              <a:t>haselnussbraun</a:t>
            </a:r>
            <a:r>
              <a:rPr lang="en-US" sz="1200">
                <a:solidFill>
                  <a:schemeClr val="dk1"/>
                </a:solidFill>
              </a:rPr>
              <a:t> </a:t>
            </a:r>
            <a:r>
              <a:rPr lang="en-US" sz="1200">
                <a:solidFill>
                  <a:srgbClr val="7F7F7F"/>
                </a:solidFill>
              </a:rPr>
              <a:t>bezeichnet)</a:t>
            </a:r>
            <a:endParaRPr sz="1200" i="1">
              <a:solidFill>
                <a:srgbClr val="7F7F7F"/>
              </a:solidFil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um welche handelt es sich?</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
        <p:nvSpPr>
          <p:cNvPr id="4145" name="Google Shape;4145;p255"/>
          <p:cNvSpPr txBox="1"/>
          <p:nvPr/>
        </p:nvSpPr>
        <p:spPr>
          <a:xfrm>
            <a:off x="786074" y="3975219"/>
            <a:ext cx="4700400" cy="1349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Wie </a:t>
            </a:r>
            <a:r>
              <a:rPr lang="en-US" sz="1200" i="1" dirty="0" err="1">
                <a:solidFill>
                  <a:schemeClr val="dk1"/>
                </a:solidFill>
                <a:latin typeface="Arial"/>
                <a:ea typeface="Arial"/>
                <a:cs typeface="Arial"/>
                <a:sym typeface="Arial"/>
              </a:rPr>
              <a:t>wahrscheinlich</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ist</a:t>
            </a:r>
            <a:r>
              <a:rPr lang="en-US" sz="1200" i="1" dirty="0">
                <a:solidFill>
                  <a:schemeClr val="dk1"/>
                </a:solidFill>
                <a:latin typeface="Arial"/>
                <a:ea typeface="Arial"/>
                <a:cs typeface="Arial"/>
                <a:sym typeface="Arial"/>
              </a:rPr>
              <a:t> es, </a:t>
            </a:r>
            <a:r>
              <a:rPr lang="en-US" sz="1200" i="1" dirty="0" err="1">
                <a:solidFill>
                  <a:schemeClr val="dk1"/>
                </a:solidFill>
                <a:latin typeface="Arial"/>
                <a:ea typeface="Arial"/>
                <a:cs typeface="Arial"/>
                <a:sym typeface="Arial"/>
              </a:rPr>
              <a:t>dass</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sich</a:t>
            </a:r>
            <a:r>
              <a:rPr lang="en-US" sz="1200" i="1" dirty="0">
                <a:solidFill>
                  <a:schemeClr val="dk1"/>
                </a:solidFill>
                <a:latin typeface="Arial"/>
                <a:ea typeface="Arial"/>
                <a:cs typeface="Arial"/>
                <a:sym typeface="Arial"/>
              </a:rPr>
              <a:t> </a:t>
            </a:r>
            <a:r>
              <a:rPr lang="en-US" sz="1200" b="1" dirty="0" err="1">
                <a:solidFill>
                  <a:srgbClr val="939332"/>
                </a:solidFill>
                <a:latin typeface="Arial"/>
                <a:ea typeface="Arial"/>
                <a:cs typeface="Arial"/>
                <a:sym typeface="Arial"/>
              </a:rPr>
              <a:t>grün-braune</a:t>
            </a:r>
            <a:r>
              <a:rPr lang="en-US" sz="1200" b="1" dirty="0">
                <a:solidFill>
                  <a:srgbClr val="939332"/>
                </a:solidFill>
                <a:latin typeface="Arial"/>
                <a:ea typeface="Arial"/>
                <a:cs typeface="Arial"/>
                <a:sym typeface="Arial"/>
              </a:rPr>
              <a:t> </a:t>
            </a:r>
            <a:r>
              <a:rPr lang="en-US" sz="1200" dirty="0">
                <a:solidFill>
                  <a:schemeClr val="dk1"/>
                </a:solidFill>
                <a:latin typeface="Arial"/>
                <a:ea typeface="Arial"/>
                <a:cs typeface="Arial"/>
                <a:sym typeface="Arial"/>
              </a:rPr>
              <a:t>und </a:t>
            </a:r>
            <a:r>
              <a:rPr lang="en-US" sz="1200" b="1" i="1" dirty="0" err="1">
                <a:solidFill>
                  <a:srgbClr val="BEA90A"/>
                </a:solidFill>
                <a:latin typeface="Arial"/>
                <a:ea typeface="Arial"/>
                <a:cs typeface="Arial"/>
                <a:sym typeface="Arial"/>
              </a:rPr>
              <a:t>haselnussbraune</a:t>
            </a:r>
            <a:r>
              <a:rPr lang="en-US" sz="1200" b="1" i="1" dirty="0">
                <a:solidFill>
                  <a:srgbClr val="BEA90A"/>
                </a:solidFill>
                <a:latin typeface="Arial"/>
                <a:ea typeface="Arial"/>
                <a:cs typeface="Arial"/>
                <a:sym typeface="Arial"/>
              </a:rPr>
              <a:t> </a:t>
            </a:r>
            <a:r>
              <a:rPr lang="en-US" sz="1200" i="1" dirty="0">
                <a:solidFill>
                  <a:schemeClr val="dk1"/>
                </a:solidFill>
              </a:rPr>
              <a:t>Iriden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verdunkeln</a:t>
            </a:r>
            <a:r>
              <a:rPr lang="en-US" sz="1200" i="1" dirty="0">
                <a:solidFill>
                  <a:schemeClr val="dk1"/>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Sehr </a:t>
            </a:r>
            <a:r>
              <a:rPr lang="en-US" sz="1200" dirty="0" err="1">
                <a:solidFill>
                  <a:schemeClr val="dk1"/>
                </a:solidFill>
                <a:latin typeface="Arial"/>
                <a:ea typeface="Arial"/>
                <a:cs typeface="Arial"/>
                <a:sym typeface="Arial"/>
              </a:rPr>
              <a:t>wahrscheinlich</a:t>
            </a:r>
            <a:r>
              <a:rPr lang="en-US" sz="1200" dirty="0">
                <a:solidFill>
                  <a:schemeClr val="dk1"/>
                </a:solidFill>
                <a:latin typeface="Arial"/>
                <a:ea typeface="Arial"/>
                <a:cs typeface="Arial"/>
                <a:sym typeface="Arial"/>
              </a:rPr>
              <a:t> –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über</a:t>
            </a:r>
            <a:r>
              <a:rPr lang="en-US" sz="1200" dirty="0">
                <a:solidFill>
                  <a:schemeClr val="dk1"/>
                </a:solidFill>
                <a:latin typeface="Arial"/>
                <a:ea typeface="Arial"/>
                <a:cs typeface="Arial"/>
                <a:sym typeface="Arial"/>
              </a:rPr>
              <a:t> 80 % </a:t>
            </a:r>
            <a:r>
              <a:rPr lang="en-US" sz="1200" dirty="0" err="1">
                <a:solidFill>
                  <a:schemeClr val="dk1"/>
                </a:solidFill>
                <a:latin typeface="Arial"/>
                <a:ea typeface="Arial"/>
                <a:cs typeface="Arial"/>
                <a:sym typeface="Arial"/>
              </a:rPr>
              <a:t>ist</a:t>
            </a:r>
            <a:r>
              <a:rPr lang="en-US" sz="1200" dirty="0">
                <a:solidFill>
                  <a:schemeClr val="dk1"/>
                </a:solidFill>
                <a:latin typeface="Arial"/>
                <a:ea typeface="Arial"/>
                <a:cs typeface="Arial"/>
                <a:sym typeface="Arial"/>
              </a:rPr>
              <a:t> dies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5 Jahren der Fall.</a:t>
            </a:r>
            <a:endParaRPr sz="1400" dirty="0">
              <a:solidFill>
                <a:srgbClr val="CCFFCC"/>
              </a:solidFill>
              <a:latin typeface="Arial"/>
              <a:ea typeface="Arial"/>
              <a:cs typeface="Arial"/>
              <a:sym typeface="Arial"/>
            </a:endParaRPr>
          </a:p>
          <a:p>
            <a:pPr marL="0" marR="0" lvl="0" indent="0" algn="l" rtl="0">
              <a:spcBef>
                <a:spcPts val="0"/>
              </a:spcBef>
              <a:spcAft>
                <a:spcPts val="0"/>
              </a:spcAft>
              <a:buNone/>
            </a:pPr>
            <a:endParaRPr sz="1400" i="1" dirty="0">
              <a:solidFill>
                <a:srgbClr val="CCFFCC"/>
              </a:solidFill>
              <a:latin typeface="Arial"/>
              <a:ea typeface="Arial"/>
              <a:cs typeface="Arial"/>
              <a:sym typeface="Arial"/>
            </a:endParaRPr>
          </a:p>
          <a:p>
            <a:pPr marL="0" marR="0" lvl="0" indent="0" algn="l" rtl="0">
              <a:spcBef>
                <a:spcPts val="0"/>
              </a:spcBef>
              <a:spcAft>
                <a:spcPts val="0"/>
              </a:spcAft>
              <a:buNone/>
            </a:pPr>
            <a:r>
              <a:rPr lang="en-US" sz="1200" i="1" dirty="0">
                <a:solidFill>
                  <a:srgbClr val="CCFFCC"/>
                </a:solidFill>
                <a:latin typeface="Arial"/>
                <a:ea typeface="Arial"/>
                <a:cs typeface="Arial"/>
                <a:sym typeface="Arial"/>
              </a:rPr>
              <a:t>Wie </a:t>
            </a:r>
            <a:r>
              <a:rPr lang="en-US" sz="1200" i="1" dirty="0" err="1">
                <a:solidFill>
                  <a:srgbClr val="CCFFCC"/>
                </a:solidFill>
                <a:latin typeface="Arial"/>
                <a:ea typeface="Arial"/>
                <a:cs typeface="Arial"/>
                <a:sym typeface="Arial"/>
              </a:rPr>
              <a:t>sieht</a:t>
            </a:r>
            <a:r>
              <a:rPr lang="en-US" sz="1200" i="1" dirty="0">
                <a:solidFill>
                  <a:srgbClr val="CCFFCC"/>
                </a:solidFill>
                <a:latin typeface="Arial"/>
                <a:ea typeface="Arial"/>
                <a:cs typeface="Arial"/>
                <a:sym typeface="Arial"/>
              </a:rPr>
              <a:t> es </a:t>
            </a:r>
            <a:r>
              <a:rPr lang="en-US" sz="1200" i="1" dirty="0" err="1">
                <a:solidFill>
                  <a:srgbClr val="CCFFCC"/>
                </a:solidFill>
                <a:latin typeface="Arial"/>
                <a:ea typeface="Arial"/>
                <a:cs typeface="Arial"/>
                <a:sym typeface="Arial"/>
              </a:rPr>
              <a:t>mit</a:t>
            </a:r>
            <a:r>
              <a:rPr lang="en-US" sz="1200" i="1" dirty="0">
                <a:solidFill>
                  <a:srgbClr val="CCFFCC"/>
                </a:solidFill>
                <a:latin typeface="Arial"/>
                <a:ea typeface="Arial"/>
                <a:cs typeface="Arial"/>
                <a:sym typeface="Arial"/>
              </a:rPr>
              <a:t> </a:t>
            </a:r>
            <a:r>
              <a:rPr lang="en-US" sz="1200" b="1" i="1" dirty="0" err="1">
                <a:solidFill>
                  <a:srgbClr val="CCFFCC"/>
                </a:solidFill>
                <a:latin typeface="Arial"/>
                <a:ea typeface="Arial"/>
                <a:cs typeface="Arial"/>
                <a:sym typeface="Arial"/>
              </a:rPr>
              <a:t>blauen</a:t>
            </a:r>
            <a:r>
              <a:rPr lang="en-US" sz="1200" b="1" i="1" dirty="0">
                <a:solidFill>
                  <a:srgbClr val="CCFFCC"/>
                </a:solidFill>
                <a:latin typeface="Arial"/>
                <a:ea typeface="Arial"/>
                <a:cs typeface="Arial"/>
                <a:sym typeface="Arial"/>
              </a:rPr>
              <a:t> Augen </a:t>
            </a:r>
            <a:r>
              <a:rPr lang="en-US" sz="1200" i="1" dirty="0" err="1">
                <a:solidFill>
                  <a:srgbClr val="CCFFCC"/>
                </a:solidFill>
                <a:latin typeface="Arial"/>
                <a:ea typeface="Arial"/>
                <a:cs typeface="Arial"/>
                <a:sym typeface="Arial"/>
              </a:rPr>
              <a:t>aus</a:t>
            </a:r>
            <a:r>
              <a:rPr lang="en-US" sz="1200" i="1" dirty="0">
                <a:solidFill>
                  <a:srgbClr val="CCFFCC"/>
                </a:solidFill>
                <a:latin typeface="Arial"/>
                <a:ea typeface="Arial"/>
                <a:cs typeface="Arial"/>
                <a:sym typeface="Arial"/>
              </a:rPr>
              <a:t> – </a:t>
            </a:r>
            <a:r>
              <a:rPr lang="en-US" sz="1200" i="1" dirty="0" err="1">
                <a:solidFill>
                  <a:srgbClr val="CCFFCC"/>
                </a:solidFill>
                <a:latin typeface="Arial"/>
                <a:ea typeface="Arial"/>
                <a:cs typeface="Arial"/>
                <a:sym typeface="Arial"/>
              </a:rPr>
              <a:t>besteht</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auch</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bei</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ihnen</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ein</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hohes</a:t>
            </a:r>
            <a:r>
              <a:rPr lang="en-US" sz="1200" i="1" dirty="0">
                <a:solidFill>
                  <a:srgbClr val="CCFFCC"/>
                </a:solidFill>
                <a:latin typeface="Arial"/>
                <a:ea typeface="Arial"/>
                <a:cs typeface="Arial"/>
                <a:sym typeface="Arial"/>
              </a:rPr>
              <a:t> Risiko?</a:t>
            </a:r>
            <a:endParaRPr dirty="0"/>
          </a:p>
          <a:p>
            <a:pPr marL="0" marR="0" lvl="0" indent="0" algn="l" rtl="0">
              <a:spcBef>
                <a:spcPts val="0"/>
              </a:spcBef>
              <a:spcAft>
                <a:spcPts val="0"/>
              </a:spcAft>
              <a:buNone/>
            </a:pPr>
            <a:r>
              <a:rPr lang="en-US" sz="1200" dirty="0" err="1">
                <a:solidFill>
                  <a:srgbClr val="CCFFCC"/>
                </a:solidFill>
                <a:latin typeface="Arial"/>
                <a:ea typeface="Arial"/>
                <a:cs typeface="Arial"/>
                <a:sym typeface="Arial"/>
              </a:rPr>
              <a:t>Im</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Vergleich</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dazu</a:t>
            </a:r>
            <a:r>
              <a:rPr lang="en-US" sz="1200" dirty="0">
                <a:solidFill>
                  <a:srgbClr val="CCFFCC"/>
                </a:solidFill>
                <a:latin typeface="Arial"/>
                <a:ea typeface="Arial"/>
                <a:cs typeface="Arial"/>
                <a:sym typeface="Arial"/>
              </a:rPr>
              <a:t> nicht – </a:t>
            </a:r>
            <a:r>
              <a:rPr lang="en-US" sz="1200" dirty="0" err="1">
                <a:solidFill>
                  <a:srgbClr val="CCFFCC"/>
                </a:solidFill>
                <a:latin typeface="Arial"/>
                <a:ea typeface="Arial"/>
                <a:cs typeface="Arial"/>
                <a:sym typeface="Arial"/>
              </a:rPr>
              <a:t>knapp</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unter</a:t>
            </a:r>
            <a:r>
              <a:rPr lang="en-US" sz="1200" dirty="0">
                <a:solidFill>
                  <a:srgbClr val="CCFFCC"/>
                </a:solidFill>
                <a:latin typeface="Arial"/>
                <a:ea typeface="Arial"/>
                <a:cs typeface="Arial"/>
                <a:sym typeface="Arial"/>
              </a:rPr>
              <a:t> 10 % </a:t>
            </a:r>
            <a:r>
              <a:rPr lang="en-US" sz="1200" dirty="0" err="1">
                <a:solidFill>
                  <a:srgbClr val="CCFFCC"/>
                </a:solidFill>
                <a:latin typeface="Arial"/>
                <a:ea typeface="Arial"/>
                <a:cs typeface="Arial"/>
                <a:sym typeface="Arial"/>
              </a:rPr>
              <a:t>werden</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dunkler</a:t>
            </a:r>
            <a:endParaRPr dirty="0"/>
          </a:p>
        </p:txBody>
      </p:sp>
      <p:sp>
        <p:nvSpPr>
          <p:cNvPr id="4146" name="Google Shape;4146;p255"/>
          <p:cNvSpPr/>
          <p:nvPr/>
        </p:nvSpPr>
        <p:spPr>
          <a:xfrm>
            <a:off x="2907674" y="4375259"/>
            <a:ext cx="386369" cy="152674"/>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endParaRP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Shape 4150"/>
        <p:cNvGrpSpPr/>
        <p:nvPr/>
      </p:nvGrpSpPr>
      <p:grpSpPr>
        <a:xfrm>
          <a:off x="0" y="0"/>
          <a:ext cx="0" cy="0"/>
          <a:chOff x="0" y="0"/>
          <a:chExt cx="0" cy="0"/>
        </a:xfrm>
      </p:grpSpPr>
      <p:sp>
        <p:nvSpPr>
          <p:cNvPr id="4151" name="Google Shape;4151;p25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52" name="Google Shape;4152;p25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153" name="Google Shape;4153;p25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54" name="Google Shape;4154;p25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55" name="Google Shape;4155;p256"/>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1"/>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156" name="Google Shape;4156;p25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239</a:t>
            </a:fld>
            <a:endParaRPr sz="1000">
              <a:solidFill>
                <a:schemeClr val="dk1"/>
              </a:solidFill>
              <a:latin typeface="Arial"/>
              <a:ea typeface="Arial"/>
              <a:cs typeface="Arial"/>
              <a:sym typeface="Arial"/>
            </a:endParaRPr>
          </a:p>
        </p:txBody>
      </p:sp>
      <p:sp>
        <p:nvSpPr>
          <p:cNvPr id="4157" name="Google Shape;4157;p256"/>
          <p:cNvSpPr txBox="1"/>
          <p:nvPr/>
        </p:nvSpPr>
        <p:spPr>
          <a:xfrm>
            <a:off x="762000" y="2951857"/>
            <a:ext cx="8229600" cy="25500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2"/>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r>
              <a:rPr lang="en-US" sz="1200" i="1">
                <a:solidFill>
                  <a:schemeClr val="dk1"/>
                </a:solidFill>
              </a:rPr>
              <a:t>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rgbClr val="7F7F7F"/>
                </a:solidFill>
              </a:rPr>
              <a:t>und</a:t>
            </a:r>
            <a:r>
              <a:rPr lang="en-US" sz="1200">
                <a:solidFill>
                  <a:schemeClr val="dk1"/>
                </a:solidFill>
              </a:rPr>
              <a:t> </a:t>
            </a:r>
            <a:r>
              <a:rPr lang="en-US" sz="1200" b="1">
                <a:solidFill>
                  <a:srgbClr val="939332"/>
                </a:solidFill>
              </a:rPr>
              <a:t>gelbbraun </a:t>
            </a:r>
            <a:r>
              <a:rPr lang="en-US" sz="1200">
                <a:solidFill>
                  <a:srgbClr val="7F7F7F"/>
                </a:solidFill>
              </a:rPr>
              <a:t>(auch als</a:t>
            </a:r>
            <a:r>
              <a:rPr lang="en-US" sz="1200">
                <a:solidFill>
                  <a:schemeClr val="dk1"/>
                </a:solidFill>
              </a:rPr>
              <a:t> </a:t>
            </a:r>
            <a:r>
              <a:rPr lang="en-US" sz="1200" b="1" i="1">
                <a:solidFill>
                  <a:srgbClr val="BEA90A"/>
                </a:solidFill>
              </a:rPr>
              <a:t>haselnussbraun</a:t>
            </a:r>
            <a:r>
              <a:rPr lang="en-US" sz="1200">
                <a:solidFill>
                  <a:schemeClr val="dk1"/>
                </a:solidFill>
              </a:rPr>
              <a:t> </a:t>
            </a:r>
            <a:r>
              <a:rPr lang="en-US" sz="1200">
                <a:solidFill>
                  <a:srgbClr val="7F7F7F"/>
                </a:solidFill>
              </a:rPr>
              <a:t>bezeichnet)</a:t>
            </a:r>
            <a:endParaRPr sz="1200" i="1">
              <a:solidFill>
                <a:srgbClr val="7F7F7F"/>
              </a:solidFil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eitere für die Augenheilkunde relevante Struktur verdunkeln – um welche handelt es sich?</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
        <p:nvSpPr>
          <p:cNvPr id="4158" name="Google Shape;4158;p256"/>
          <p:cNvSpPr txBox="1"/>
          <p:nvPr/>
        </p:nvSpPr>
        <p:spPr>
          <a:xfrm>
            <a:off x="786074" y="3975219"/>
            <a:ext cx="4700400" cy="13803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Wie wahrscheinlich ist es, dass sich </a:t>
            </a:r>
            <a:r>
              <a:rPr lang="en-US" sz="1200" b="1">
                <a:solidFill>
                  <a:srgbClr val="939332"/>
                </a:solidFill>
                <a:latin typeface="Arial"/>
                <a:ea typeface="Arial"/>
                <a:cs typeface="Arial"/>
                <a:sym typeface="Arial"/>
              </a:rPr>
              <a:t>grün-braune </a:t>
            </a:r>
            <a:r>
              <a:rPr lang="en-US" sz="1200">
                <a:solidFill>
                  <a:schemeClr val="dk1"/>
                </a:solidFill>
                <a:latin typeface="Arial"/>
                <a:ea typeface="Arial"/>
                <a:cs typeface="Arial"/>
                <a:sym typeface="Arial"/>
              </a:rPr>
              <a:t>und </a:t>
            </a:r>
            <a:r>
              <a:rPr lang="en-US" sz="1200" b="1" i="1">
                <a:solidFill>
                  <a:srgbClr val="BEA90A"/>
                </a:solidFill>
                <a:latin typeface="Arial"/>
                <a:ea typeface="Arial"/>
                <a:cs typeface="Arial"/>
                <a:sym typeface="Arial"/>
              </a:rPr>
              <a:t>haselnussbraune </a:t>
            </a:r>
            <a:r>
              <a:rPr lang="en-US" sz="1200" i="1">
                <a:solidFill>
                  <a:schemeClr val="dk1"/>
                </a:solidFill>
              </a:rPr>
              <a:t>Iriden</a:t>
            </a:r>
            <a:r>
              <a:rPr lang="en-US" sz="1200" i="1">
                <a:solidFill>
                  <a:schemeClr val="dk1"/>
                </a:solidFill>
                <a:latin typeface="Arial"/>
                <a:ea typeface="Arial"/>
                <a:cs typeface="Arial"/>
                <a:sym typeface="Arial"/>
              </a:rPr>
              <a:t> verdunkeln?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Sehr wahrscheinlich – bei über 80 % ist dies nach 5 Jahren der Fall.</a:t>
            </a:r>
            <a:endParaRPr sz="1400">
              <a:solidFill>
                <a:srgbClr val="CCFFCC"/>
              </a:solidFill>
              <a:latin typeface="Arial"/>
              <a:ea typeface="Arial"/>
              <a:cs typeface="Arial"/>
              <a:sym typeface="Arial"/>
            </a:endParaRPr>
          </a:p>
          <a:p>
            <a:pPr marL="0" marR="0" lvl="0" indent="0" algn="l" rtl="0">
              <a:spcBef>
                <a:spcPts val="0"/>
              </a:spcBef>
              <a:spcAft>
                <a:spcPts val="0"/>
              </a:spcAft>
              <a:buNone/>
            </a:pPr>
            <a:endParaRPr sz="1400" i="1">
              <a:solidFill>
                <a:srgbClr val="CCFFCC"/>
              </a:solidFill>
              <a:latin typeface="Arial"/>
              <a:ea typeface="Arial"/>
              <a:cs typeface="Arial"/>
              <a:sym typeface="Arial"/>
            </a:endParaRPr>
          </a:p>
          <a:p>
            <a:pPr marL="0" marR="0" lvl="0" indent="0" algn="l" rtl="0">
              <a:spcBef>
                <a:spcPts val="0"/>
              </a:spcBef>
              <a:spcAft>
                <a:spcPts val="0"/>
              </a:spcAft>
              <a:buNone/>
            </a:pPr>
            <a:r>
              <a:rPr lang="en-US" sz="1200" i="1">
                <a:solidFill>
                  <a:srgbClr val="CCFFCC"/>
                </a:solidFill>
                <a:latin typeface="Arial"/>
                <a:ea typeface="Arial"/>
                <a:cs typeface="Arial"/>
                <a:sym typeface="Arial"/>
              </a:rPr>
              <a:t>Wie sieht es mit </a:t>
            </a:r>
            <a:r>
              <a:rPr lang="en-US" sz="1200" b="1" i="1">
                <a:solidFill>
                  <a:srgbClr val="CCFFCC"/>
                </a:solidFill>
                <a:latin typeface="Arial"/>
                <a:ea typeface="Arial"/>
                <a:cs typeface="Arial"/>
                <a:sym typeface="Arial"/>
              </a:rPr>
              <a:t>blauen Augen </a:t>
            </a:r>
            <a:r>
              <a:rPr lang="en-US" sz="1200" i="1">
                <a:solidFill>
                  <a:srgbClr val="CCFFCC"/>
                </a:solidFill>
                <a:latin typeface="Arial"/>
                <a:ea typeface="Arial"/>
                <a:cs typeface="Arial"/>
                <a:sym typeface="Arial"/>
              </a:rPr>
              <a:t>aus – besteht auch bei ihnen ein hohes Risiko?</a:t>
            </a:r>
            <a:endParaRPr/>
          </a:p>
          <a:p>
            <a:pPr marL="0" marR="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17" name="Google Shape;417;p24"/>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8" name="Google Shape;418;p2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9" name="Google Shape;419;p2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a:t>
            </a:fld>
            <a:endParaRPr sz="1000">
              <a:solidFill>
                <a:schemeClr val="dk1"/>
              </a:solidFill>
              <a:latin typeface="Arial"/>
              <a:ea typeface="Arial"/>
              <a:cs typeface="Arial"/>
              <a:sym typeface="Arial"/>
            </a:endParaRPr>
          </a:p>
        </p:txBody>
      </p:sp>
      <p:sp>
        <p:nvSpPr>
          <p:cNvPr id="420" name="Google Shape;420;p24"/>
          <p:cNvSpPr txBox="1"/>
          <p:nvPr/>
        </p:nvSpPr>
        <p:spPr>
          <a:xfrm>
            <a:off x="4201265" y="1184982"/>
            <a:ext cx="4114800" cy="584775"/>
          </a:xfrm>
          <a:prstGeom prst="rect">
            <a:avLst/>
          </a:prstGeom>
          <a:noFill/>
          <a:ln>
            <a:noFill/>
          </a:ln>
        </p:spPr>
        <p:txBody>
          <a:bodyPr spcFirstLastPara="1" wrap="square" lIns="25400" tIns="12700" rIns="25400" bIns="12700" anchor="t" anchorCtr="0">
            <a:spAutoFit/>
          </a:bodyPr>
          <a:lstStyle/>
          <a:p>
            <a:pPr lvl="0"/>
            <a:r>
              <a:rPr lang="en-US" sz="1200" i="1" dirty="0">
                <a:solidFill>
                  <a:srgbClr val="0000FF"/>
                </a:solidFill>
              </a:rPr>
              <a:t>Wie </a:t>
            </a:r>
            <a:r>
              <a:rPr lang="en-US" sz="1200" i="1" dirty="0" err="1">
                <a:solidFill>
                  <a:srgbClr val="0000FF"/>
                </a:solidFill>
              </a:rPr>
              <a:t>lautet</a:t>
            </a:r>
            <a:r>
              <a:rPr lang="en-US" sz="1200" i="1" dirty="0">
                <a:solidFill>
                  <a:srgbClr val="0000FF"/>
                </a:solidFill>
              </a:rPr>
              <a:t> der Name der </a:t>
            </a:r>
            <a:r>
              <a:rPr lang="en-US" sz="1200" i="1" dirty="0" err="1">
                <a:solidFill>
                  <a:srgbClr val="0000FF"/>
                </a:solidFill>
              </a:rPr>
              <a:t>Gleichung</a:t>
            </a:r>
            <a:r>
              <a:rPr lang="en-US" sz="1200" i="1" dirty="0">
                <a:solidFill>
                  <a:srgbClr val="0000FF"/>
                </a:solidFill>
              </a:rPr>
              <a:t>, die die </a:t>
            </a:r>
            <a:r>
              <a:rPr lang="en-US" sz="1200" i="1" dirty="0" err="1">
                <a:solidFill>
                  <a:srgbClr val="0000FF"/>
                </a:solidFill>
              </a:rPr>
              <a:t>Faktoren</a:t>
            </a:r>
            <a:r>
              <a:rPr lang="en-US" sz="1200" i="1" dirty="0">
                <a:solidFill>
                  <a:srgbClr val="0000FF"/>
                </a:solidFill>
              </a:rPr>
              <a:t> </a:t>
            </a:r>
            <a:r>
              <a:rPr lang="en-US" sz="1200" i="1" dirty="0" err="1">
                <a:solidFill>
                  <a:srgbClr val="0000FF"/>
                </a:solidFill>
              </a:rPr>
              <a:t>beschreibt</a:t>
            </a:r>
            <a:r>
              <a:rPr lang="en-US" sz="1200" i="1" dirty="0">
                <a:solidFill>
                  <a:srgbClr val="0000FF"/>
                </a:solidFill>
              </a:rPr>
              <a:t>, die </a:t>
            </a:r>
            <a:r>
              <a:rPr lang="en-US" sz="1200" i="1" dirty="0" err="1">
                <a:solidFill>
                  <a:srgbClr val="0000FF"/>
                </a:solidFill>
              </a:rPr>
              <a:t>wiederum</a:t>
            </a:r>
            <a:r>
              <a:rPr lang="en-US" sz="1200" i="1" dirty="0">
                <a:solidFill>
                  <a:srgbClr val="0000FF"/>
                </a:solidFill>
              </a:rPr>
              <a:t> den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Augeninnendruck</a:t>
            </a:r>
            <a:r>
              <a:rPr lang="en-US" sz="1200" i="1" dirty="0">
                <a:solidFill>
                  <a:srgbClr val="0000FF"/>
                </a:solidFill>
              </a:rPr>
              <a:t> </a:t>
            </a:r>
            <a:r>
              <a:rPr lang="en-US" sz="1200" i="1" dirty="0" err="1">
                <a:solidFill>
                  <a:srgbClr val="0000FF"/>
                </a:solidFill>
              </a:rPr>
              <a:t>bestimmen</a:t>
            </a:r>
            <a:r>
              <a:rPr lang="en-US" sz="1200" i="1" dirty="0">
                <a:solidFill>
                  <a:srgbClr val="0000FF"/>
                </a:solidFill>
              </a:rPr>
              <a:t>?</a:t>
            </a:r>
            <a:endParaRPr lang="en-US" sz="12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Shape 4162"/>
        <p:cNvGrpSpPr/>
        <p:nvPr/>
      </p:nvGrpSpPr>
      <p:grpSpPr>
        <a:xfrm>
          <a:off x="0" y="0"/>
          <a:ext cx="0" cy="0"/>
          <a:chOff x="0" y="0"/>
          <a:chExt cx="0" cy="0"/>
        </a:xfrm>
      </p:grpSpPr>
      <p:sp>
        <p:nvSpPr>
          <p:cNvPr id="4163" name="Google Shape;4163;p25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64" name="Google Shape;4164;p25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165" name="Google Shape;4165;p25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66" name="Google Shape;4166;p25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67" name="Google Shape;4167;p257"/>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3"/>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168" name="Google Shape;4168;p25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240</a:t>
            </a:fld>
            <a:endParaRPr sz="1000">
              <a:solidFill>
                <a:schemeClr val="dk1"/>
              </a:solidFill>
              <a:latin typeface="Arial"/>
              <a:ea typeface="Arial"/>
              <a:cs typeface="Arial"/>
              <a:sym typeface="Arial"/>
            </a:endParaRPr>
          </a:p>
        </p:txBody>
      </p:sp>
      <p:sp>
        <p:nvSpPr>
          <p:cNvPr id="4169" name="Google Shape;4169;p257"/>
          <p:cNvSpPr txBox="1"/>
          <p:nvPr/>
        </p:nvSpPr>
        <p:spPr>
          <a:xfrm>
            <a:off x="762000" y="2951857"/>
            <a:ext cx="8229600" cy="3104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4"/>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r>
              <a:rPr lang="en-US" sz="1200" i="1">
                <a:solidFill>
                  <a:schemeClr val="dk1"/>
                </a:solidFill>
              </a:rPr>
              <a:t>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rgbClr val="7F7F7F"/>
                </a:solidFill>
              </a:rPr>
              <a:t>und</a:t>
            </a:r>
            <a:r>
              <a:rPr lang="en-US" sz="1200">
                <a:solidFill>
                  <a:schemeClr val="dk1"/>
                </a:solidFill>
              </a:rPr>
              <a:t> </a:t>
            </a:r>
            <a:r>
              <a:rPr lang="en-US" sz="1200" b="1">
                <a:solidFill>
                  <a:srgbClr val="939332"/>
                </a:solidFill>
              </a:rPr>
              <a:t>gelbbraun </a:t>
            </a:r>
            <a:r>
              <a:rPr lang="en-US" sz="1200">
                <a:solidFill>
                  <a:srgbClr val="7F7F7F"/>
                </a:solidFill>
              </a:rPr>
              <a:t>(auch als</a:t>
            </a:r>
            <a:r>
              <a:rPr lang="en-US" sz="1200">
                <a:solidFill>
                  <a:schemeClr val="dk1"/>
                </a:solidFill>
              </a:rPr>
              <a:t> </a:t>
            </a:r>
            <a:r>
              <a:rPr lang="en-US" sz="1200" b="1" i="1">
                <a:solidFill>
                  <a:srgbClr val="BEA90A"/>
                </a:solidFill>
              </a:rPr>
              <a:t>haselnussbraun</a:t>
            </a:r>
            <a:r>
              <a:rPr lang="en-US" sz="1200">
                <a:solidFill>
                  <a:schemeClr val="dk1"/>
                </a:solidFill>
              </a:rPr>
              <a:t> </a:t>
            </a:r>
            <a:r>
              <a:rPr lang="en-US" sz="1200">
                <a:solidFill>
                  <a:srgbClr val="7F7F7F"/>
                </a:solidFill>
              </a:rPr>
              <a:t>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200" i="1">
              <a:solidFill>
                <a:srgbClr val="7F7F7F"/>
              </a:solidFill>
            </a:endParaRPr>
          </a:p>
          <a:p>
            <a:pPr marL="0" marR="0" lvl="0" indent="0" algn="l" rtl="0">
              <a:spcBef>
                <a:spcPts val="0"/>
              </a:spcBef>
              <a:spcAft>
                <a:spcPts val="0"/>
              </a:spcAft>
              <a:buClr>
                <a:schemeClr val="dk1"/>
              </a:buClr>
              <a:buSzPts val="1600"/>
              <a:buFont typeface="Noto Sans Symbols"/>
              <a:buNone/>
            </a:pPr>
            <a:endParaRPr sz="1200" i="1">
              <a:solidFill>
                <a:srgbClr val="7F7F7F"/>
              </a:solidFil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um welche handelt es sich?</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
        <p:nvSpPr>
          <p:cNvPr id="4170" name="Google Shape;4170;p257"/>
          <p:cNvSpPr txBox="1"/>
          <p:nvPr/>
        </p:nvSpPr>
        <p:spPr>
          <a:xfrm>
            <a:off x="786074" y="3975219"/>
            <a:ext cx="4700400" cy="1349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Wie wahrscheinlich ist es, dass sich </a:t>
            </a:r>
            <a:r>
              <a:rPr lang="en-US" sz="1200" b="1">
                <a:solidFill>
                  <a:srgbClr val="939332"/>
                </a:solidFill>
                <a:latin typeface="Arial"/>
                <a:ea typeface="Arial"/>
                <a:cs typeface="Arial"/>
                <a:sym typeface="Arial"/>
              </a:rPr>
              <a:t>grün-braune </a:t>
            </a:r>
            <a:r>
              <a:rPr lang="en-US" sz="1200">
                <a:solidFill>
                  <a:schemeClr val="dk1"/>
                </a:solidFill>
                <a:latin typeface="Arial"/>
                <a:ea typeface="Arial"/>
                <a:cs typeface="Arial"/>
                <a:sym typeface="Arial"/>
              </a:rPr>
              <a:t>und </a:t>
            </a:r>
            <a:r>
              <a:rPr lang="en-US" sz="1200" b="1" i="1">
                <a:solidFill>
                  <a:srgbClr val="BEA90A"/>
                </a:solidFill>
                <a:latin typeface="Arial"/>
                <a:ea typeface="Arial"/>
                <a:cs typeface="Arial"/>
                <a:sym typeface="Arial"/>
              </a:rPr>
              <a:t>haselnussbraune </a:t>
            </a:r>
            <a:r>
              <a:rPr lang="en-US" sz="1200" i="1">
                <a:solidFill>
                  <a:schemeClr val="dk1"/>
                </a:solidFill>
                <a:latin typeface="Arial"/>
                <a:ea typeface="Arial"/>
                <a:cs typeface="Arial"/>
                <a:sym typeface="Arial"/>
              </a:rPr>
              <a:t>Iri</a:t>
            </a:r>
            <a:r>
              <a:rPr lang="en-US" sz="1200" i="1">
                <a:solidFill>
                  <a:schemeClr val="dk1"/>
                </a:solidFill>
              </a:rPr>
              <a:t>den</a:t>
            </a:r>
            <a:r>
              <a:rPr lang="en-US" sz="1200" i="1">
                <a:solidFill>
                  <a:schemeClr val="dk1"/>
                </a:solidFill>
                <a:latin typeface="Arial"/>
                <a:ea typeface="Arial"/>
                <a:cs typeface="Arial"/>
                <a:sym typeface="Arial"/>
              </a:rPr>
              <a:t> verdunkeln?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Sehr wahrscheinlich – bei über 80 % ist dies nach 5 Jahren der Fall.</a:t>
            </a:r>
            <a:endParaRPr/>
          </a:p>
          <a:p>
            <a:pPr marL="0" marR="0" lvl="0" indent="0" algn="l" rtl="0">
              <a:spcBef>
                <a:spcPts val="0"/>
              </a:spcBef>
              <a:spcAft>
                <a:spcPts val="0"/>
              </a:spcAft>
              <a:buNone/>
            </a:pPr>
            <a:endParaRPr sz="14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Wie sieht es </a:t>
            </a:r>
            <a:r>
              <a:rPr lang="en-US" sz="1200" i="1">
                <a:solidFill>
                  <a:schemeClr val="dk1"/>
                </a:solidFill>
              </a:rPr>
              <a:t>bei</a:t>
            </a:r>
            <a:r>
              <a:rPr lang="en-US" sz="1200" i="1">
                <a:solidFill>
                  <a:schemeClr val="dk1"/>
                </a:solidFill>
                <a:latin typeface="Arial"/>
                <a:ea typeface="Arial"/>
                <a:cs typeface="Arial"/>
                <a:sym typeface="Arial"/>
              </a:rPr>
              <a:t> </a:t>
            </a:r>
            <a:r>
              <a:rPr lang="en-US" sz="1200" b="1" i="1">
                <a:solidFill>
                  <a:srgbClr val="0000FF"/>
                </a:solidFill>
                <a:latin typeface="Arial"/>
                <a:ea typeface="Arial"/>
                <a:cs typeface="Arial"/>
                <a:sym typeface="Arial"/>
              </a:rPr>
              <a:t>blauen Augen </a:t>
            </a:r>
            <a:r>
              <a:rPr lang="en-US" sz="1200" i="1">
                <a:solidFill>
                  <a:schemeClr val="dk1"/>
                </a:solidFill>
                <a:latin typeface="Arial"/>
                <a:ea typeface="Arial"/>
                <a:cs typeface="Arial"/>
                <a:sym typeface="Arial"/>
              </a:rPr>
              <a:t>aus – besteht a</a:t>
            </a:r>
            <a:r>
              <a:rPr lang="en-US" sz="1200" i="1">
                <a:solidFill>
                  <a:schemeClr val="dk1"/>
                </a:solidFill>
              </a:rPr>
              <a:t>uch hier ein</a:t>
            </a:r>
            <a:r>
              <a:rPr lang="en-US" sz="1200" i="1">
                <a:solidFill>
                  <a:schemeClr val="dk1"/>
                </a:solidFill>
                <a:latin typeface="Arial"/>
                <a:ea typeface="Arial"/>
                <a:cs typeface="Arial"/>
                <a:sym typeface="Arial"/>
              </a:rPr>
              <a:t> hohes Risiko?</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Im Vergleich dazu nicht – knapp unter 10 % werden dunkler</a:t>
            </a:r>
            <a:endParaRP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Shape 4174"/>
        <p:cNvGrpSpPr/>
        <p:nvPr/>
      </p:nvGrpSpPr>
      <p:grpSpPr>
        <a:xfrm>
          <a:off x="0" y="0"/>
          <a:ext cx="0" cy="0"/>
          <a:chOff x="0" y="0"/>
          <a:chExt cx="0" cy="0"/>
        </a:xfrm>
      </p:grpSpPr>
      <p:sp>
        <p:nvSpPr>
          <p:cNvPr id="4175" name="Google Shape;4175;p258"/>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76" name="Google Shape;4176;p25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4177" name="Google Shape;4177;p25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78" name="Google Shape;4178;p25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79" name="Google Shape;4179;p258"/>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5"/>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180" name="Google Shape;4180;p25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241</a:t>
            </a:fld>
            <a:endParaRPr sz="1000">
              <a:solidFill>
                <a:schemeClr val="dk1"/>
              </a:solidFill>
              <a:latin typeface="Arial"/>
              <a:ea typeface="Arial"/>
              <a:cs typeface="Arial"/>
              <a:sym typeface="Arial"/>
            </a:endParaRPr>
          </a:p>
        </p:txBody>
      </p:sp>
      <p:sp>
        <p:nvSpPr>
          <p:cNvPr id="4181" name="Google Shape;4181;p258"/>
          <p:cNvSpPr txBox="1"/>
          <p:nvPr/>
        </p:nvSpPr>
        <p:spPr>
          <a:xfrm>
            <a:off x="762000" y="2951857"/>
            <a:ext cx="8229600" cy="29193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6"/>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r>
              <a:rPr lang="en-US" sz="1200" i="1">
                <a:solidFill>
                  <a:schemeClr val="dk1"/>
                </a:solidFill>
              </a:rPr>
              <a:t>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rgbClr val="7F7F7F"/>
                </a:solidFill>
              </a:rPr>
              <a:t>und</a:t>
            </a:r>
            <a:r>
              <a:rPr lang="en-US" sz="1200">
                <a:solidFill>
                  <a:schemeClr val="dk1"/>
                </a:solidFill>
              </a:rPr>
              <a:t> </a:t>
            </a:r>
            <a:r>
              <a:rPr lang="en-US" sz="1200" b="1">
                <a:solidFill>
                  <a:srgbClr val="939332"/>
                </a:solidFill>
              </a:rPr>
              <a:t>gelbbraun </a:t>
            </a:r>
            <a:r>
              <a:rPr lang="en-US" sz="1200">
                <a:solidFill>
                  <a:srgbClr val="7F7F7F"/>
                </a:solidFill>
              </a:rPr>
              <a:t>(auch als</a:t>
            </a:r>
            <a:r>
              <a:rPr lang="en-US" sz="1200">
                <a:solidFill>
                  <a:schemeClr val="dk1"/>
                </a:solidFill>
              </a:rPr>
              <a:t> </a:t>
            </a:r>
            <a:r>
              <a:rPr lang="en-US" sz="1200" b="1" i="1">
                <a:solidFill>
                  <a:srgbClr val="BEA90A"/>
                </a:solidFill>
              </a:rPr>
              <a:t>haselnussbraun</a:t>
            </a:r>
            <a:r>
              <a:rPr lang="en-US" sz="1200">
                <a:solidFill>
                  <a:schemeClr val="dk1"/>
                </a:solidFill>
              </a:rPr>
              <a:t> </a:t>
            </a:r>
            <a:r>
              <a:rPr lang="en-US" sz="1200">
                <a:solidFill>
                  <a:srgbClr val="7F7F7F"/>
                </a:solidFill>
              </a:rPr>
              <a:t>bezeichnet)</a:t>
            </a:r>
            <a:endParaRPr sz="1200" i="1">
              <a:solidFill>
                <a:srgbClr val="7F7F7F"/>
              </a:solidFill>
            </a:endParaRPr>
          </a:p>
          <a:p>
            <a:pPr marL="0" marR="0" lvl="0" indent="0" algn="l" rtl="0">
              <a:spcBef>
                <a:spcPts val="0"/>
              </a:spcBef>
              <a:spcAft>
                <a:spcPts val="0"/>
              </a:spcAft>
              <a:buClr>
                <a:schemeClr val="dk1"/>
              </a:buClr>
              <a:buSzPts val="1600"/>
              <a:buFont typeface="Noto Sans Symbols"/>
              <a:buNone/>
            </a:pPr>
            <a:endParaRPr sz="1200" i="1">
              <a:solidFill>
                <a:srgbClr val="7F7F7F"/>
              </a:solidFil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um welche handelt es sich?</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
        <p:nvSpPr>
          <p:cNvPr id="4182" name="Google Shape;4182;p258"/>
          <p:cNvSpPr txBox="1"/>
          <p:nvPr/>
        </p:nvSpPr>
        <p:spPr>
          <a:xfrm>
            <a:off x="786074" y="3975219"/>
            <a:ext cx="4700400" cy="1349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Wie wahrscheinlich ist es, dass sich </a:t>
            </a:r>
            <a:r>
              <a:rPr lang="en-US" sz="1200" b="1">
                <a:solidFill>
                  <a:srgbClr val="939332"/>
                </a:solidFill>
                <a:latin typeface="Arial"/>
                <a:ea typeface="Arial"/>
                <a:cs typeface="Arial"/>
                <a:sym typeface="Arial"/>
              </a:rPr>
              <a:t>grün-braune </a:t>
            </a:r>
            <a:r>
              <a:rPr lang="en-US" sz="1200">
                <a:solidFill>
                  <a:schemeClr val="dk1"/>
                </a:solidFill>
                <a:latin typeface="Arial"/>
                <a:ea typeface="Arial"/>
                <a:cs typeface="Arial"/>
                <a:sym typeface="Arial"/>
              </a:rPr>
              <a:t>und </a:t>
            </a:r>
            <a:r>
              <a:rPr lang="en-US" sz="1200" b="1" i="1">
                <a:solidFill>
                  <a:srgbClr val="BEA90A"/>
                </a:solidFill>
                <a:latin typeface="Arial"/>
                <a:ea typeface="Arial"/>
                <a:cs typeface="Arial"/>
                <a:sym typeface="Arial"/>
              </a:rPr>
              <a:t>haselnussbraune </a:t>
            </a:r>
            <a:r>
              <a:rPr lang="en-US" sz="1200" i="1">
                <a:solidFill>
                  <a:schemeClr val="dk1"/>
                </a:solidFill>
                <a:latin typeface="Arial"/>
                <a:ea typeface="Arial"/>
                <a:cs typeface="Arial"/>
                <a:sym typeface="Arial"/>
              </a:rPr>
              <a:t>Iri</a:t>
            </a:r>
            <a:r>
              <a:rPr lang="en-US" sz="1200" i="1">
                <a:solidFill>
                  <a:schemeClr val="dk1"/>
                </a:solidFill>
              </a:rPr>
              <a:t>den</a:t>
            </a:r>
            <a:r>
              <a:rPr lang="en-US" sz="1200" i="1">
                <a:solidFill>
                  <a:schemeClr val="dk1"/>
                </a:solidFill>
                <a:latin typeface="Arial"/>
                <a:ea typeface="Arial"/>
                <a:cs typeface="Arial"/>
                <a:sym typeface="Arial"/>
              </a:rPr>
              <a:t> verdunkeln?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Sehr wahrscheinlich – bei über 80 % ist dies nach 5 Jahren der Fall.</a:t>
            </a:r>
            <a:endParaRPr/>
          </a:p>
          <a:p>
            <a:pPr marL="0" marR="0" lvl="0" indent="0" algn="l" rtl="0">
              <a:spcBef>
                <a:spcPts val="0"/>
              </a:spcBef>
              <a:spcAft>
                <a:spcPts val="0"/>
              </a:spcAft>
              <a:buNone/>
            </a:pPr>
            <a:endParaRPr sz="14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Wie sieht es </a:t>
            </a:r>
            <a:r>
              <a:rPr lang="en-US" sz="1200" i="1">
                <a:solidFill>
                  <a:schemeClr val="dk1"/>
                </a:solidFill>
              </a:rPr>
              <a:t>bei</a:t>
            </a:r>
            <a:r>
              <a:rPr lang="en-US" sz="1200" i="1">
                <a:solidFill>
                  <a:schemeClr val="dk1"/>
                </a:solidFill>
                <a:latin typeface="Arial"/>
                <a:ea typeface="Arial"/>
                <a:cs typeface="Arial"/>
                <a:sym typeface="Arial"/>
              </a:rPr>
              <a:t> </a:t>
            </a:r>
            <a:r>
              <a:rPr lang="en-US" sz="1200" b="1" i="1">
                <a:solidFill>
                  <a:srgbClr val="0000FF"/>
                </a:solidFill>
                <a:latin typeface="Arial"/>
                <a:ea typeface="Arial"/>
                <a:cs typeface="Arial"/>
                <a:sym typeface="Arial"/>
              </a:rPr>
              <a:t>blauen Augen </a:t>
            </a:r>
            <a:r>
              <a:rPr lang="en-US" sz="1200" i="1">
                <a:solidFill>
                  <a:schemeClr val="dk1"/>
                </a:solidFill>
                <a:latin typeface="Arial"/>
                <a:ea typeface="Arial"/>
                <a:cs typeface="Arial"/>
                <a:sym typeface="Arial"/>
              </a:rPr>
              <a:t>aus – besteht auch </a:t>
            </a:r>
            <a:r>
              <a:rPr lang="en-US" sz="1200" i="1">
                <a:solidFill>
                  <a:schemeClr val="dk1"/>
                </a:solidFill>
              </a:rPr>
              <a:t>hier</a:t>
            </a:r>
            <a:r>
              <a:rPr lang="en-US" sz="1200" i="1">
                <a:solidFill>
                  <a:schemeClr val="dk1"/>
                </a:solidFill>
                <a:latin typeface="Arial"/>
                <a:ea typeface="Arial"/>
                <a:cs typeface="Arial"/>
                <a:sym typeface="Arial"/>
              </a:rPr>
              <a:t> ein hohes Risiko?</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Im Vergleich dazu nicht – knapp unter 10 % werden dunkler.</a:t>
            </a:r>
            <a:endParaRPr/>
          </a:p>
        </p:txBody>
      </p:sp>
      <p:sp>
        <p:nvSpPr>
          <p:cNvPr id="4183" name="Google Shape;4183;p258"/>
          <p:cNvSpPr/>
          <p:nvPr/>
        </p:nvSpPr>
        <p:spPr>
          <a:xfrm>
            <a:off x="3352800" y="5078776"/>
            <a:ext cx="457200" cy="24584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endParaRPr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Shape 4187"/>
        <p:cNvGrpSpPr/>
        <p:nvPr/>
      </p:nvGrpSpPr>
      <p:grpSpPr>
        <a:xfrm>
          <a:off x="0" y="0"/>
          <a:ext cx="0" cy="0"/>
          <a:chOff x="0" y="0"/>
          <a:chExt cx="0" cy="0"/>
        </a:xfrm>
      </p:grpSpPr>
      <p:sp>
        <p:nvSpPr>
          <p:cNvPr id="4188" name="Google Shape;4188;p259"/>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89" name="Google Shape;4189;p25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190" name="Google Shape;4190;p25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191" name="Google Shape;4191;p25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192" name="Google Shape;4192;p259"/>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7"/>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193" name="Google Shape;4193;p25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242</a:t>
            </a:fld>
            <a:endParaRPr sz="1000">
              <a:solidFill>
                <a:schemeClr val="dk1"/>
              </a:solidFill>
              <a:latin typeface="Arial"/>
              <a:ea typeface="Arial"/>
              <a:cs typeface="Arial"/>
              <a:sym typeface="Arial"/>
            </a:endParaRPr>
          </a:p>
        </p:txBody>
      </p:sp>
      <p:sp>
        <p:nvSpPr>
          <p:cNvPr id="4194" name="Google Shape;4194;p259"/>
          <p:cNvSpPr txBox="1"/>
          <p:nvPr/>
        </p:nvSpPr>
        <p:spPr>
          <a:xfrm>
            <a:off x="762000" y="2951857"/>
            <a:ext cx="8229600" cy="29193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8"/>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r>
              <a:rPr lang="en-US" sz="1200" i="1">
                <a:solidFill>
                  <a:schemeClr val="dk1"/>
                </a:solidFill>
              </a:rPr>
              <a:t>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rgbClr val="7F7F7F"/>
                </a:solidFill>
              </a:rPr>
              <a:t>und</a:t>
            </a:r>
            <a:r>
              <a:rPr lang="en-US" sz="1200">
                <a:solidFill>
                  <a:schemeClr val="dk1"/>
                </a:solidFill>
              </a:rPr>
              <a:t> </a:t>
            </a:r>
            <a:r>
              <a:rPr lang="en-US" sz="1200" b="1">
                <a:solidFill>
                  <a:srgbClr val="939332"/>
                </a:solidFill>
              </a:rPr>
              <a:t>gelbbraun </a:t>
            </a:r>
            <a:r>
              <a:rPr lang="en-US" sz="1200">
                <a:solidFill>
                  <a:srgbClr val="7F7F7F"/>
                </a:solidFill>
              </a:rPr>
              <a:t>(auch als</a:t>
            </a:r>
            <a:r>
              <a:rPr lang="en-US" sz="1200">
                <a:solidFill>
                  <a:schemeClr val="dk1"/>
                </a:solidFill>
              </a:rPr>
              <a:t> </a:t>
            </a:r>
            <a:r>
              <a:rPr lang="en-US" sz="1200" b="1" i="1">
                <a:solidFill>
                  <a:srgbClr val="BEA90A"/>
                </a:solidFill>
              </a:rPr>
              <a:t>haselnussbraun</a:t>
            </a:r>
            <a:r>
              <a:rPr lang="en-US" sz="1200">
                <a:solidFill>
                  <a:schemeClr val="dk1"/>
                </a:solidFill>
              </a:rPr>
              <a:t> </a:t>
            </a:r>
            <a:r>
              <a:rPr lang="en-US" sz="1200">
                <a:solidFill>
                  <a:srgbClr val="7F7F7F"/>
                </a:solidFill>
              </a:rPr>
              <a:t>bezeichnet)</a:t>
            </a:r>
            <a:endParaRPr sz="1200" i="1">
              <a:solidFill>
                <a:srgbClr val="7F7F7F"/>
              </a:solidFill>
            </a:endParaRPr>
          </a:p>
          <a:p>
            <a:pPr marL="0" marR="0" lvl="0" indent="0" algn="l" rtl="0">
              <a:spcBef>
                <a:spcPts val="0"/>
              </a:spcBef>
              <a:spcAft>
                <a:spcPts val="0"/>
              </a:spcAft>
              <a:buClr>
                <a:schemeClr val="dk1"/>
              </a:buClr>
              <a:buSzPts val="1600"/>
              <a:buFont typeface="Noto Sans Symbols"/>
              <a:buNone/>
            </a:pPr>
            <a:endParaRPr sz="1200" i="1">
              <a:solidFill>
                <a:srgbClr val="7F7F7F"/>
              </a:solidFill>
            </a:endParaRPr>
          </a:p>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Neben der Iris kann sich durch die Anwendung von PGA noch eine weitere für die Augenheilkunde relevante Struktur verdunkeln – um welche handelt es sich?</a:t>
            </a:r>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
        <p:nvSpPr>
          <p:cNvPr id="4195" name="Google Shape;4195;p259"/>
          <p:cNvSpPr txBox="1"/>
          <p:nvPr/>
        </p:nvSpPr>
        <p:spPr>
          <a:xfrm>
            <a:off x="786075" y="3975226"/>
            <a:ext cx="4845000" cy="1349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Wie wahrscheinlich ist es, dass sich </a:t>
            </a:r>
            <a:r>
              <a:rPr lang="en-US" sz="1200" b="1">
                <a:solidFill>
                  <a:srgbClr val="939332"/>
                </a:solidFill>
                <a:latin typeface="Arial"/>
                <a:ea typeface="Arial"/>
                <a:cs typeface="Arial"/>
                <a:sym typeface="Arial"/>
              </a:rPr>
              <a:t>grün-braune </a:t>
            </a:r>
            <a:r>
              <a:rPr lang="en-US" sz="1200">
                <a:solidFill>
                  <a:schemeClr val="dk1"/>
                </a:solidFill>
                <a:latin typeface="Arial"/>
                <a:ea typeface="Arial"/>
                <a:cs typeface="Arial"/>
                <a:sym typeface="Arial"/>
              </a:rPr>
              <a:t>und </a:t>
            </a:r>
            <a:r>
              <a:rPr lang="en-US" sz="1200" b="1" i="1">
                <a:solidFill>
                  <a:srgbClr val="BEA90A"/>
                </a:solidFill>
                <a:latin typeface="Arial"/>
                <a:ea typeface="Arial"/>
                <a:cs typeface="Arial"/>
                <a:sym typeface="Arial"/>
              </a:rPr>
              <a:t>haselnussbraune </a:t>
            </a:r>
            <a:r>
              <a:rPr lang="en-US" sz="1200" i="1">
                <a:solidFill>
                  <a:schemeClr val="dk1"/>
                </a:solidFill>
                <a:latin typeface="Arial"/>
                <a:ea typeface="Arial"/>
                <a:cs typeface="Arial"/>
                <a:sym typeface="Arial"/>
              </a:rPr>
              <a:t>Iri</a:t>
            </a:r>
            <a:r>
              <a:rPr lang="en-US" sz="1200" i="1">
                <a:solidFill>
                  <a:schemeClr val="dk1"/>
                </a:solidFill>
              </a:rPr>
              <a:t>den</a:t>
            </a:r>
            <a:r>
              <a:rPr lang="en-US" sz="1200" i="1">
                <a:solidFill>
                  <a:schemeClr val="dk1"/>
                </a:solidFill>
                <a:latin typeface="Arial"/>
                <a:ea typeface="Arial"/>
                <a:cs typeface="Arial"/>
                <a:sym typeface="Arial"/>
              </a:rPr>
              <a:t> verdunkeln?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Sehr wahrscheinlich – bei über 80 % ist dies nach 5 Jahren der Fall.</a:t>
            </a:r>
            <a:endParaRPr/>
          </a:p>
          <a:p>
            <a:pPr marL="0" marR="0" lvl="0" indent="0" algn="l" rtl="0">
              <a:spcBef>
                <a:spcPts val="0"/>
              </a:spcBef>
              <a:spcAft>
                <a:spcPts val="0"/>
              </a:spcAft>
              <a:buNone/>
            </a:pPr>
            <a:endParaRPr sz="14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Wie sieht es </a:t>
            </a:r>
            <a:r>
              <a:rPr lang="en-US" sz="1200" i="1">
                <a:solidFill>
                  <a:schemeClr val="dk1"/>
                </a:solidFill>
              </a:rPr>
              <a:t>bei</a:t>
            </a:r>
            <a:r>
              <a:rPr lang="en-US" sz="1200" i="1">
                <a:solidFill>
                  <a:schemeClr val="dk1"/>
                </a:solidFill>
                <a:latin typeface="Arial"/>
                <a:ea typeface="Arial"/>
                <a:cs typeface="Arial"/>
                <a:sym typeface="Arial"/>
              </a:rPr>
              <a:t> </a:t>
            </a:r>
            <a:r>
              <a:rPr lang="en-US" sz="1200" b="1" i="1">
                <a:solidFill>
                  <a:srgbClr val="0000FF"/>
                </a:solidFill>
                <a:latin typeface="Arial"/>
                <a:ea typeface="Arial"/>
                <a:cs typeface="Arial"/>
                <a:sym typeface="Arial"/>
              </a:rPr>
              <a:t>blauen Augen </a:t>
            </a:r>
            <a:r>
              <a:rPr lang="en-US" sz="1200" i="1">
                <a:solidFill>
                  <a:schemeClr val="dk1"/>
                </a:solidFill>
                <a:latin typeface="Arial"/>
                <a:ea typeface="Arial"/>
                <a:cs typeface="Arial"/>
                <a:sym typeface="Arial"/>
              </a:rPr>
              <a:t>aus – besteht auch </a:t>
            </a:r>
            <a:r>
              <a:rPr lang="en-US" sz="1200" i="1">
                <a:solidFill>
                  <a:schemeClr val="dk1"/>
                </a:solidFill>
              </a:rPr>
              <a:t>hier</a:t>
            </a:r>
            <a:r>
              <a:rPr lang="en-US" sz="1200" i="1">
                <a:solidFill>
                  <a:schemeClr val="dk1"/>
                </a:solidFill>
                <a:latin typeface="Arial"/>
                <a:ea typeface="Arial"/>
                <a:cs typeface="Arial"/>
                <a:sym typeface="Arial"/>
              </a:rPr>
              <a:t> ein hohes Risiko?</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Im Vergleich dazu nicht – knapp unter 10 % werden dunkler.</a:t>
            </a:r>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Shape 4199"/>
        <p:cNvGrpSpPr/>
        <p:nvPr/>
      </p:nvGrpSpPr>
      <p:grpSpPr>
        <a:xfrm>
          <a:off x="0" y="0"/>
          <a:ext cx="0" cy="0"/>
          <a:chOff x="0" y="0"/>
          <a:chExt cx="0" cy="0"/>
        </a:xfrm>
      </p:grpSpPr>
      <p:sp>
        <p:nvSpPr>
          <p:cNvPr id="4200" name="Google Shape;4200;p26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01" name="Google Shape;4201;p26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202" name="Google Shape;4202;p26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03" name="Google Shape;4203;p26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04" name="Google Shape;4204;p260"/>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205" name="Google Shape;4205;p26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243</a:t>
            </a:fld>
            <a:endParaRPr sz="1000">
              <a:solidFill>
                <a:schemeClr val="dk1"/>
              </a:solidFill>
              <a:latin typeface="Arial"/>
              <a:ea typeface="Arial"/>
              <a:cs typeface="Arial"/>
              <a:sym typeface="Arial"/>
            </a:endParaRPr>
          </a:p>
        </p:txBody>
      </p:sp>
      <p:sp>
        <p:nvSpPr>
          <p:cNvPr id="4206" name="Google Shape;4206;p260"/>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Bei welchem Anteil der Patienten tritt nach 5-jähriger Anwendung von PGA eine Zunahme der Irispigmentierung auf?</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Insgesamt kann bis zu ein Drittel der Patienten betroffen sein; bei manchen besteht jedoch ein wesentlich höheres Risiko (darauf wird noch eingegangen).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Kehrt die Irisfarbe nach Absetzen des Medikaments wieder zum Ausgangszustand zurück?</a:t>
            </a:r>
            <a:endParaRPr sz="1200" i="1">
              <a:solidFill>
                <a:schemeClr val="dk1"/>
              </a:solidFill>
            </a:endParaRPr>
          </a:p>
          <a:p>
            <a:pPr marL="0" lvl="0" indent="0" algn="l" rtl="0">
              <a:spcBef>
                <a:spcPts val="0"/>
              </a:spcBef>
              <a:spcAft>
                <a:spcPts val="0"/>
              </a:spcAft>
              <a:buClr>
                <a:schemeClr val="dk1"/>
              </a:buClr>
              <a:buSzPts val="1200"/>
              <a:buFont typeface="Noto Sans Symbols"/>
              <a:buNone/>
            </a:pPr>
            <a:r>
              <a:rPr lang="en-US" sz="1200" b="1">
                <a:solidFill>
                  <a:schemeClr val="dk1"/>
                </a:solidFill>
              </a:rPr>
              <a:t>Nein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Nun zum Thema des ‚höheren Risikos‘: Von den zahlreichen Farben, die die menschliche Iris annehmen kann, hebt die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0"/>
                  </a:ext>
                </a:extLst>
              </a:rPr>
              <a:t>BCSC</a:t>
            </a:r>
            <a:r>
              <a:rPr lang="en-US" sz="1200" i="1">
                <a:solidFill>
                  <a:schemeClr val="dk1"/>
                </a:solidFill>
              </a:rPr>
              <a:t> </a:t>
            </a:r>
            <a:r>
              <a:rPr lang="en-US" sz="1200" b="1" i="1">
                <a:solidFill>
                  <a:schemeClr val="dk1"/>
                </a:solidFill>
              </a:rPr>
              <a:t>zwei</a:t>
            </a:r>
            <a:r>
              <a:rPr lang="en-US" sz="1200" i="1">
                <a:solidFill>
                  <a:schemeClr val="dk1"/>
                </a:solidFill>
              </a:rPr>
              <a:t> hervor, die bei der Anwendung von Prostaglandinanaloga besonders wahrscheinlich dunkler werden. Welche sind das?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chemeClr val="dk1"/>
                </a:solidFill>
              </a:rPr>
              <a:t>und </a:t>
            </a:r>
            <a:r>
              <a:rPr lang="en-US" sz="1200" b="1">
                <a:solidFill>
                  <a:srgbClr val="939332"/>
                </a:solidFill>
              </a:rPr>
              <a:t>gelbbraun </a:t>
            </a:r>
            <a:r>
              <a:rPr lang="en-US" sz="1200">
                <a:solidFill>
                  <a:schemeClr val="dk1"/>
                </a:solidFill>
              </a:rPr>
              <a:t>(auch als </a:t>
            </a:r>
            <a:r>
              <a:rPr lang="en-US" sz="1200" b="1" i="1">
                <a:solidFill>
                  <a:srgbClr val="BEA90A"/>
                </a:solidFill>
              </a:rPr>
              <a:t>haselnussbraun</a:t>
            </a:r>
            <a:r>
              <a:rPr lang="en-US" sz="1200">
                <a:solidFill>
                  <a:schemeClr val="dk1"/>
                </a:solidFill>
              </a:rPr>
              <a:t> bezeichnet)</a:t>
            </a:r>
            <a:endParaRPr sz="1200" i="1">
              <a:solidFill>
                <a:schemeClr val="dk1"/>
              </a:solidFill>
            </a:endParaRPr>
          </a:p>
          <a:p>
            <a:pPr marL="0" marR="0" lvl="0" indent="0" algn="l" rtl="0">
              <a:spcBef>
                <a:spcPts val="0"/>
              </a:spcBef>
              <a:spcAft>
                <a:spcPts val="0"/>
              </a:spcAft>
              <a:buClr>
                <a:schemeClr val="dk1"/>
              </a:buClr>
              <a:buSzPts val="1600"/>
              <a:buFont typeface="Noto Sans Symbols"/>
              <a:buNone/>
            </a:pPr>
            <a:endParaRPr sz="16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Neben der Iris kann sich durch die Anwendung von PGA noch eine weitere für die Augenheilkunde relevante Struktur verdunkeln – welche?</a:t>
            </a:r>
            <a:endParaRPr sz="1600" i="1">
              <a:solidFill>
                <a:srgbClr val="BFBFBF"/>
              </a:solidFill>
              <a:latin typeface="Arial"/>
              <a:ea typeface="Arial"/>
              <a:cs typeface="Arial"/>
              <a:sym typeface="Aria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Die periokuläre Haut</a:t>
            </a:r>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Shape 4210"/>
        <p:cNvGrpSpPr/>
        <p:nvPr/>
      </p:nvGrpSpPr>
      <p:grpSpPr>
        <a:xfrm>
          <a:off x="0" y="0"/>
          <a:ext cx="0" cy="0"/>
          <a:chOff x="0" y="0"/>
          <a:chExt cx="0" cy="0"/>
        </a:xfrm>
      </p:grpSpPr>
      <p:sp>
        <p:nvSpPr>
          <p:cNvPr id="4211" name="Google Shape;4211;p26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12" name="Google Shape;4212;p26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213" name="Google Shape;4213;p26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14" name="Google Shape;4214;p26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15" name="Google Shape;4215;p261"/>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1"/>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216" name="Google Shape;4216;p26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244</a:t>
            </a:fld>
            <a:endParaRPr sz="1000">
              <a:solidFill>
                <a:schemeClr val="dk1"/>
              </a:solidFill>
              <a:latin typeface="Arial"/>
              <a:ea typeface="Arial"/>
              <a:cs typeface="Arial"/>
              <a:sym typeface="Arial"/>
            </a:endParaRPr>
          </a:p>
        </p:txBody>
      </p:sp>
      <p:sp>
        <p:nvSpPr>
          <p:cNvPr id="4217" name="Google Shape;4217;p261"/>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chemeClr val="dk1"/>
                </a:solidFill>
              </a:rPr>
              <a:t>Bei welchem Anteil der Patienten tritt nach 5-jähriger Anwendung von PGA eine Zunahme der Irispigmentierung auf?</a:t>
            </a:r>
            <a:endParaRPr>
              <a:solidFill>
                <a:schemeClr val="dk1"/>
              </a:solidFill>
            </a:endParaRPr>
          </a:p>
          <a:p>
            <a:pPr marL="0" lvl="0" indent="0" algn="l" rtl="0">
              <a:spcBef>
                <a:spcPts val="0"/>
              </a:spcBef>
              <a:spcAft>
                <a:spcPts val="0"/>
              </a:spcAft>
              <a:buClr>
                <a:schemeClr val="dk1"/>
              </a:buClr>
              <a:buSzPts val="1200"/>
              <a:buFont typeface="Noto Sans Symbols"/>
              <a:buNone/>
            </a:pPr>
            <a:r>
              <a:rPr lang="en-US" sz="1200">
                <a:solidFill>
                  <a:schemeClr val="dk1"/>
                </a:solidFill>
              </a:rPr>
              <a:t>Insgesamt kann bis zu ein Drittel der Patienten betroffen sein; bei manchen besteht jedoch ein wesentlich höheres Risiko (darauf wird noch eingegangen).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Kehrt die Irisfarbe nach Absetzen des Medikaments wieder zum Ausgangszustand zurück?</a:t>
            </a:r>
            <a:endParaRPr sz="1200" i="1">
              <a:solidFill>
                <a:schemeClr val="dk1"/>
              </a:solidFill>
            </a:endParaRPr>
          </a:p>
          <a:p>
            <a:pPr marL="0" lvl="0" indent="0" algn="l" rtl="0">
              <a:spcBef>
                <a:spcPts val="0"/>
              </a:spcBef>
              <a:spcAft>
                <a:spcPts val="0"/>
              </a:spcAft>
              <a:buClr>
                <a:schemeClr val="dk1"/>
              </a:buClr>
              <a:buSzPts val="1200"/>
              <a:buFont typeface="Noto Sans Symbols"/>
              <a:buNone/>
            </a:pPr>
            <a:r>
              <a:rPr lang="en-US" sz="1200" b="1">
                <a:solidFill>
                  <a:schemeClr val="dk1"/>
                </a:solidFill>
              </a:rPr>
              <a:t>Nein</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Nun zum Thema des ‚höheren Risikos‘: Von den zahlreichen Farben, die die menschliche Iris annehmen kann, hebt die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2"/>
                  </a:ext>
                </a:extLst>
              </a:rPr>
              <a:t>BCSC</a:t>
            </a:r>
            <a:r>
              <a:rPr lang="en-US" sz="1200" i="1">
                <a:solidFill>
                  <a:schemeClr val="dk1"/>
                </a:solidFill>
              </a:rPr>
              <a:t> </a:t>
            </a:r>
            <a:r>
              <a:rPr lang="en-US" sz="1200" b="1" i="1">
                <a:solidFill>
                  <a:schemeClr val="dk1"/>
                </a:solidFill>
              </a:rPr>
              <a:t>zwei</a:t>
            </a:r>
            <a:r>
              <a:rPr lang="en-US" sz="1200" i="1">
                <a:solidFill>
                  <a:schemeClr val="dk1"/>
                </a:solidFill>
              </a:rPr>
              <a:t> hervor, die bei der Anwendung von Prostaglandinanaloga besonders wahrscheinlich dunkler werden. Welche sind das?  </a:t>
            </a:r>
            <a:endParaRPr>
              <a:solidFill>
                <a:schemeClr val="dk1"/>
              </a:solidFill>
            </a:endParaRPr>
          </a:p>
          <a:p>
            <a:pPr marL="0" lvl="0" indent="0" algn="l" rtl="0">
              <a:spcBef>
                <a:spcPts val="0"/>
              </a:spcBef>
              <a:spcAft>
                <a:spcPts val="0"/>
              </a:spcAft>
              <a:buClr>
                <a:srgbClr val="939332"/>
              </a:buClr>
              <a:buSzPts val="1200"/>
              <a:buFont typeface="Noto Sans Symbols"/>
              <a:buNone/>
            </a:pPr>
            <a:r>
              <a:rPr lang="en-US" sz="1200" b="1">
                <a:solidFill>
                  <a:srgbClr val="939332"/>
                </a:solidFill>
              </a:rPr>
              <a:t>Grünbraun </a:t>
            </a:r>
            <a:r>
              <a:rPr lang="en-US" sz="1200">
                <a:solidFill>
                  <a:schemeClr val="dk1"/>
                </a:solidFill>
              </a:rPr>
              <a:t>und </a:t>
            </a:r>
            <a:r>
              <a:rPr lang="en-US" sz="1200" b="1">
                <a:solidFill>
                  <a:srgbClr val="939332"/>
                </a:solidFill>
              </a:rPr>
              <a:t>gelbbraun </a:t>
            </a:r>
            <a:r>
              <a:rPr lang="en-US" sz="1200">
                <a:solidFill>
                  <a:schemeClr val="dk1"/>
                </a:solidFill>
              </a:rPr>
              <a:t>(auch als </a:t>
            </a:r>
            <a:r>
              <a:rPr lang="en-US" sz="1200" b="1" i="1">
                <a:solidFill>
                  <a:srgbClr val="BEA90A"/>
                </a:solidFill>
              </a:rPr>
              <a:t>haselnussbraun</a:t>
            </a:r>
            <a:r>
              <a:rPr lang="en-US" sz="1200">
                <a:solidFill>
                  <a:schemeClr val="dk1"/>
                </a:solidFill>
              </a:rPr>
              <a:t> bezeichnet)</a:t>
            </a:r>
            <a:endParaRPr sz="1200" i="1">
              <a:solidFill>
                <a:schemeClr val="dk1"/>
              </a:solidFill>
            </a:endParaRPr>
          </a:p>
          <a:p>
            <a:pPr marL="0" lvl="0" indent="0" algn="l" rtl="0">
              <a:spcBef>
                <a:spcPts val="0"/>
              </a:spcBef>
              <a:spcAft>
                <a:spcPts val="0"/>
              </a:spcAft>
              <a:buClr>
                <a:schemeClr val="dk1"/>
              </a:buClr>
              <a:buSzPts val="1600"/>
              <a:buFont typeface="Noto Sans Symbols"/>
              <a:buNone/>
            </a:pPr>
            <a:endParaRPr sz="1600">
              <a:solidFill>
                <a:schemeClr val="dk1"/>
              </a:solidFill>
            </a:endParaRPr>
          </a:p>
          <a:p>
            <a:pPr marL="0" lvl="0" indent="0" algn="l" rtl="0">
              <a:spcBef>
                <a:spcPts val="0"/>
              </a:spcBef>
              <a:spcAft>
                <a:spcPts val="0"/>
              </a:spcAft>
              <a:buClr>
                <a:schemeClr val="dk1"/>
              </a:buClr>
              <a:buSzPts val="1200"/>
              <a:buFont typeface="Noto Sans Symbols"/>
              <a:buNone/>
            </a:pPr>
            <a:r>
              <a:rPr lang="en-US" sz="1200" i="1">
                <a:solidFill>
                  <a:schemeClr val="dk1"/>
                </a:solidFill>
              </a:rPr>
              <a:t>Neben der Iris kann sich durch die Anwendung von PGA noch eine weitere für die Augenheilkunde relevante Struktur verdunkeln – welche?</a:t>
            </a:r>
            <a:endParaRPr sz="1200" i="1">
              <a:solidFill>
                <a:schemeClr val="dk1"/>
              </a:solidFill>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Die periokuläre Haut</a:t>
            </a:r>
            <a:endParaRP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Shape 4221"/>
        <p:cNvGrpSpPr/>
        <p:nvPr/>
      </p:nvGrpSpPr>
      <p:grpSpPr>
        <a:xfrm>
          <a:off x="0" y="0"/>
          <a:ext cx="0" cy="0"/>
          <a:chOff x="0" y="0"/>
          <a:chExt cx="0" cy="0"/>
        </a:xfrm>
      </p:grpSpPr>
      <p:sp>
        <p:nvSpPr>
          <p:cNvPr id="4222" name="Google Shape;4222;p26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23" name="Google Shape;4223;p26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224" name="Google Shape;4224;p26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25" name="Google Shape;4225;p26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26" name="Google Shape;4226;p262"/>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3"/>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227" name="Google Shape;4227;p26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245</a:t>
            </a:fld>
            <a:endParaRPr sz="1000">
              <a:solidFill>
                <a:schemeClr val="dk1"/>
              </a:solidFill>
              <a:latin typeface="Arial"/>
              <a:ea typeface="Arial"/>
              <a:cs typeface="Arial"/>
              <a:sym typeface="Arial"/>
            </a:endParaRPr>
          </a:p>
        </p:txBody>
      </p:sp>
      <p:sp>
        <p:nvSpPr>
          <p:cNvPr id="4228" name="Google Shape;4228;p262"/>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4"/>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229" name="Google Shape;4229;p262"/>
          <p:cNvSpPr txBox="1"/>
          <p:nvPr/>
        </p:nvSpPr>
        <p:spPr>
          <a:xfrm>
            <a:off x="1447800" y="3028057"/>
            <a:ext cx="6400800" cy="13803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lt1"/>
                </a:solidFill>
                <a:latin typeface="Arial"/>
                <a:ea typeface="Arial"/>
                <a:cs typeface="Arial"/>
                <a:sym typeface="Arial"/>
              </a:rPr>
              <a:t>Mit </a:t>
            </a:r>
            <a:r>
              <a:rPr lang="en-US" sz="1200" i="1" dirty="0" err="1">
                <a:solidFill>
                  <a:schemeClr val="lt1"/>
                </a:solidFill>
                <a:latin typeface="Arial"/>
                <a:ea typeface="Arial"/>
                <a:cs typeface="Arial"/>
                <a:sym typeface="Arial"/>
              </a:rPr>
              <a:t>welchem</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Begriff</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lässt</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sich</a:t>
            </a:r>
            <a:r>
              <a:rPr lang="en-US" sz="1200" i="1" dirty="0">
                <a:solidFill>
                  <a:schemeClr val="lt1"/>
                </a:solidFill>
                <a:latin typeface="Arial"/>
                <a:ea typeface="Arial"/>
                <a:cs typeface="Arial"/>
                <a:sym typeface="Arial"/>
              </a:rPr>
              <a:t> der </a:t>
            </a:r>
            <a:r>
              <a:rPr lang="en-US" sz="1200" i="1" dirty="0" err="1">
                <a:solidFill>
                  <a:schemeClr val="lt1"/>
                </a:solidFill>
                <a:latin typeface="Arial"/>
                <a:ea typeface="Arial"/>
                <a:cs typeface="Arial"/>
                <a:sym typeface="Arial"/>
              </a:rPr>
              <a:t>Vorgang</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bezeichnen</a:t>
            </a:r>
            <a:r>
              <a:rPr lang="en-US" sz="1200" i="1" dirty="0">
                <a:solidFill>
                  <a:schemeClr val="lt1"/>
                </a:solidFill>
                <a:latin typeface="Arial"/>
                <a:ea typeface="Arial"/>
                <a:cs typeface="Arial"/>
                <a:sym typeface="Arial"/>
              </a:rPr>
              <a:t>, der für die </a:t>
            </a:r>
            <a:r>
              <a:rPr lang="en-US" sz="1200" i="1" dirty="0" err="1">
                <a:solidFill>
                  <a:schemeClr val="lt1"/>
                </a:solidFill>
                <a:latin typeface="Arial"/>
                <a:ea typeface="Arial"/>
                <a:cs typeface="Arial"/>
                <a:sym typeface="Arial"/>
              </a:rPr>
              <a:t>Verdunkelung</a:t>
            </a:r>
            <a:r>
              <a:rPr lang="en-US" sz="1200" i="1" dirty="0">
                <a:solidFill>
                  <a:schemeClr val="lt1"/>
                </a:solidFill>
                <a:latin typeface="Arial"/>
                <a:ea typeface="Arial"/>
                <a:cs typeface="Arial"/>
                <a:sym typeface="Arial"/>
              </a:rPr>
              <a:t> der Iris und/</a:t>
            </a:r>
            <a:r>
              <a:rPr lang="en-US" sz="1200" i="1" dirty="0" err="1">
                <a:solidFill>
                  <a:schemeClr val="lt1"/>
                </a:solidFill>
                <a:latin typeface="Arial"/>
                <a:ea typeface="Arial"/>
                <a:cs typeface="Arial"/>
                <a:sym typeface="Arial"/>
              </a:rPr>
              <a:t>oder</a:t>
            </a:r>
            <a:r>
              <a:rPr lang="en-US" sz="1200" i="1" dirty="0">
                <a:solidFill>
                  <a:schemeClr val="lt1"/>
                </a:solidFill>
                <a:latin typeface="Arial"/>
                <a:ea typeface="Arial"/>
                <a:cs typeface="Arial"/>
                <a:sym typeface="Arial"/>
              </a:rPr>
              <a:t> der Haut um die Augen </a:t>
            </a:r>
            <a:r>
              <a:rPr lang="en-US" sz="1200" i="1" dirty="0" err="1">
                <a:solidFill>
                  <a:schemeClr val="lt1"/>
                </a:solidFill>
                <a:latin typeface="Arial"/>
                <a:ea typeface="Arial"/>
                <a:cs typeface="Arial"/>
                <a:sym typeface="Arial"/>
              </a:rPr>
              <a:t>herum</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verantwortlich</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ist</a:t>
            </a:r>
            <a:r>
              <a:rPr lang="en-US" sz="1200" i="1" dirty="0">
                <a:solidFill>
                  <a:schemeClr val="lt1"/>
                </a:solidFill>
                <a:latin typeface="Arial"/>
                <a:ea typeface="Arial"/>
                <a:cs typeface="Arial"/>
                <a:sym typeface="Arial"/>
              </a:rPr>
              <a:t>?</a:t>
            </a:r>
            <a:endParaRPr sz="1600" i="1" dirty="0">
              <a:solidFill>
                <a:srgbClr val="002060"/>
              </a:solidFill>
              <a:latin typeface="Arial"/>
              <a:ea typeface="Arial"/>
              <a:cs typeface="Arial"/>
              <a:sym typeface="Arial"/>
            </a:endParaRPr>
          </a:p>
          <a:p>
            <a:pPr marL="0" marR="0" lvl="0" indent="0" algn="l" rtl="0">
              <a:spcBef>
                <a:spcPts val="0"/>
              </a:spcBef>
              <a:spcAft>
                <a:spcPts val="0"/>
              </a:spcAft>
              <a:buNone/>
            </a:pPr>
            <a:r>
              <a:rPr lang="en-US" sz="1200" dirty="0">
                <a:solidFill>
                  <a:srgbClr val="002060"/>
                </a:solidFill>
                <a:latin typeface="Arial"/>
                <a:ea typeface="Arial"/>
                <a:cs typeface="Arial"/>
                <a:sym typeface="Arial"/>
              </a:rPr>
              <a:t>Es </a:t>
            </a:r>
            <a:r>
              <a:rPr lang="en-US" sz="1200" dirty="0" err="1">
                <a:solidFill>
                  <a:srgbClr val="002060"/>
                </a:solidFill>
                <a:latin typeface="Arial"/>
                <a:ea typeface="Arial"/>
                <a:cs typeface="Arial"/>
                <a:sym typeface="Arial"/>
              </a:rPr>
              <a:t>handelt</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sich</a:t>
            </a:r>
            <a:r>
              <a:rPr lang="en-US" sz="1200" dirty="0">
                <a:solidFill>
                  <a:srgbClr val="002060"/>
                </a:solidFill>
                <a:latin typeface="Arial"/>
                <a:ea typeface="Arial"/>
                <a:cs typeface="Arial"/>
                <a:sym typeface="Arial"/>
              </a:rPr>
              <a:t> um </a:t>
            </a:r>
            <a:r>
              <a:rPr lang="en-US" sz="1200" dirty="0" err="1">
                <a:solidFill>
                  <a:srgbClr val="002060"/>
                </a:solidFill>
                <a:latin typeface="Arial"/>
                <a:ea typeface="Arial"/>
                <a:cs typeface="Arial"/>
                <a:sym typeface="Arial"/>
              </a:rPr>
              <a:t>einen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melanozytären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Prozess</a:t>
            </a:r>
            <a:endParaRPr dirty="0"/>
          </a:p>
          <a:p>
            <a:pPr marL="0" marR="0" lvl="0" indent="0" algn="l" rtl="0">
              <a:spcBef>
                <a:spcPts val="0"/>
              </a:spcBef>
              <a:spcAft>
                <a:spcPts val="0"/>
              </a:spcAft>
              <a:buNone/>
            </a:pPr>
            <a:endParaRPr sz="1600" i="1" dirty="0">
              <a:solidFill>
                <a:srgbClr val="002060"/>
              </a:solidFill>
              <a:latin typeface="Arial"/>
              <a:ea typeface="Arial"/>
              <a:cs typeface="Arial"/>
              <a:sym typeface="Arial"/>
            </a:endParaRPr>
          </a:p>
          <a:p>
            <a:pPr marL="0" marR="0" lvl="0" indent="0" algn="l" rtl="0">
              <a:spcBef>
                <a:spcPts val="0"/>
              </a:spcBef>
              <a:spcAft>
                <a:spcPts val="0"/>
              </a:spcAft>
              <a:buNone/>
            </a:pPr>
            <a:r>
              <a:rPr lang="en-US" sz="1200" i="1" dirty="0">
                <a:solidFill>
                  <a:srgbClr val="002060"/>
                </a:solidFill>
                <a:latin typeface="Arial"/>
                <a:ea typeface="Arial"/>
                <a:cs typeface="Arial"/>
                <a:sym typeface="Arial"/>
              </a:rPr>
              <a:t>Welcher </a:t>
            </a:r>
            <a:r>
              <a:rPr lang="en-US" sz="1200" i="1" dirty="0" err="1">
                <a:solidFill>
                  <a:srgbClr val="002060"/>
                </a:solidFill>
                <a:latin typeface="Arial"/>
                <a:ea typeface="Arial"/>
                <a:cs typeface="Arial"/>
                <a:sym typeface="Arial"/>
              </a:rPr>
              <a:t>spezifische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Aspekt</a:t>
            </a:r>
            <a:r>
              <a:rPr lang="en-US" sz="1200" i="1" dirty="0">
                <a:solidFill>
                  <a:srgbClr val="002060"/>
                </a:solidFill>
                <a:latin typeface="Arial"/>
                <a:ea typeface="Arial"/>
                <a:cs typeface="Arial"/>
                <a:sym typeface="Arial"/>
              </a:rPr>
              <a:t> des </a:t>
            </a:r>
            <a:r>
              <a:rPr lang="en-US" sz="1200" i="1" dirty="0" err="1">
                <a:solidFill>
                  <a:srgbClr val="002060"/>
                </a:solidFill>
                <a:latin typeface="Arial"/>
                <a:ea typeface="Arial"/>
                <a:cs typeface="Arial"/>
                <a:sym typeface="Arial"/>
              </a:rPr>
              <a:t>melanozytären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Prozesses</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ist</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dafür</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verantwortlich</a:t>
            </a:r>
            <a:r>
              <a:rPr lang="en-US" sz="1200" i="1" dirty="0">
                <a:solidFill>
                  <a:srgbClr val="0020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2060"/>
                </a:solidFill>
                <a:latin typeface="Arial"/>
                <a:ea typeface="Arial"/>
                <a:cs typeface="Arial"/>
                <a:sym typeface="Arial"/>
              </a:rPr>
              <a:t>Bevor </a:t>
            </a:r>
            <a:r>
              <a:rPr lang="en-US" sz="1200" dirty="0" err="1">
                <a:solidFill>
                  <a:srgbClr val="002060"/>
                </a:solidFill>
                <a:latin typeface="Arial"/>
                <a:ea typeface="Arial"/>
                <a:cs typeface="Arial"/>
                <a:sym typeface="Arial"/>
              </a:rPr>
              <a:t>wir</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diese</a:t>
            </a:r>
            <a:r>
              <a:rPr lang="en-US" sz="1200" dirty="0">
                <a:solidFill>
                  <a:srgbClr val="002060"/>
                </a:solidFill>
                <a:latin typeface="Arial"/>
                <a:ea typeface="Arial"/>
                <a:cs typeface="Arial"/>
                <a:sym typeface="Arial"/>
              </a:rPr>
              <a:t> Frage </a:t>
            </a:r>
            <a:r>
              <a:rPr lang="en-US" sz="1200" dirty="0" err="1">
                <a:solidFill>
                  <a:srgbClr val="002060"/>
                </a:solidFill>
                <a:latin typeface="Arial"/>
                <a:ea typeface="Arial"/>
                <a:cs typeface="Arial"/>
                <a:sym typeface="Arial"/>
              </a:rPr>
              <a:t>beantworten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lassen</a:t>
            </a:r>
            <a:r>
              <a:rPr lang="en-US" sz="1200" dirty="0">
                <a:solidFill>
                  <a:srgbClr val="002060"/>
                </a:solidFill>
                <a:latin typeface="Arial"/>
                <a:ea typeface="Arial"/>
                <a:cs typeface="Arial"/>
                <a:sym typeface="Arial"/>
              </a:rPr>
              <a:t> Sie </a:t>
            </a:r>
            <a:r>
              <a:rPr lang="en-US" sz="1200" dirty="0" err="1">
                <a:solidFill>
                  <a:srgbClr val="002060"/>
                </a:solidFill>
                <a:latin typeface="Arial"/>
                <a:ea typeface="Arial"/>
                <a:cs typeface="Arial"/>
                <a:sym typeface="Arial"/>
              </a:rPr>
              <a:t>uns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kurz</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Exkurs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machen</a:t>
            </a:r>
            <a:r>
              <a:rPr lang="en-US" sz="1200" dirty="0">
                <a:solidFill>
                  <a:srgbClr val="002060"/>
                </a:solidFill>
                <a:latin typeface="Arial"/>
                <a:ea typeface="Arial"/>
                <a:cs typeface="Arial"/>
                <a:sym typeface="Arial"/>
              </a:rPr>
              <a:t>, um </a:t>
            </a:r>
            <a:r>
              <a:rPr lang="en-US" sz="1200" dirty="0" err="1">
                <a:solidFill>
                  <a:srgbClr val="002060"/>
                </a:solidFill>
                <a:latin typeface="Arial"/>
                <a:ea typeface="Arial"/>
                <a:cs typeface="Arial"/>
                <a:sym typeface="Arial"/>
              </a:rPr>
              <a:t>diesen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Prozess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noch</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einmal</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zu</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betrachten</a:t>
            </a:r>
            <a:r>
              <a:rPr lang="en-US" sz="1200" dirty="0">
                <a:solidFill>
                  <a:srgbClr val="002060"/>
                </a:solidFill>
                <a:latin typeface="Arial"/>
                <a:ea typeface="Arial"/>
                <a:cs typeface="Arial"/>
                <a:sym typeface="Arial"/>
              </a:rPr>
              <a:t>…</a:t>
            </a:r>
            <a:endParaRPr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Shape 4233"/>
        <p:cNvGrpSpPr/>
        <p:nvPr/>
      </p:nvGrpSpPr>
      <p:grpSpPr>
        <a:xfrm>
          <a:off x="0" y="0"/>
          <a:ext cx="0" cy="0"/>
          <a:chOff x="0" y="0"/>
          <a:chExt cx="0" cy="0"/>
        </a:xfrm>
      </p:grpSpPr>
      <p:sp>
        <p:nvSpPr>
          <p:cNvPr id="4234" name="Google Shape;4234;p26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35" name="Google Shape;4235;p26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4236" name="Google Shape;4236;p26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37" name="Google Shape;4237;p26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38" name="Google Shape;4238;p263"/>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6"/>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239" name="Google Shape;4239;p26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246</a:t>
            </a:fld>
            <a:endParaRPr sz="1000">
              <a:solidFill>
                <a:schemeClr val="dk1"/>
              </a:solidFill>
              <a:latin typeface="Arial"/>
              <a:ea typeface="Arial"/>
              <a:cs typeface="Arial"/>
              <a:sym typeface="Arial"/>
            </a:endParaRPr>
          </a:p>
        </p:txBody>
      </p:sp>
      <p:sp>
        <p:nvSpPr>
          <p:cNvPr id="4240" name="Google Shape;4240;p263"/>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7"/>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241" name="Google Shape;4241;p263"/>
          <p:cNvSpPr txBox="1"/>
          <p:nvPr/>
        </p:nvSpPr>
        <p:spPr>
          <a:xfrm>
            <a:off x="1447800" y="3028057"/>
            <a:ext cx="6400800" cy="138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Mit </a:t>
            </a:r>
            <a:r>
              <a:rPr lang="en-US" sz="1200" i="1" dirty="0" err="1">
                <a:solidFill>
                  <a:schemeClr val="lt1"/>
                </a:solidFill>
              </a:rPr>
              <a:t>welchem</a:t>
            </a:r>
            <a:r>
              <a:rPr lang="en-US" sz="1200" i="1" dirty="0">
                <a:solidFill>
                  <a:schemeClr val="lt1"/>
                </a:solidFill>
              </a:rPr>
              <a:t> </a:t>
            </a:r>
            <a:r>
              <a:rPr lang="en-US" sz="1200" i="1" dirty="0" err="1">
                <a:solidFill>
                  <a:schemeClr val="lt1"/>
                </a:solidFill>
              </a:rPr>
              <a:t>Begriff</a:t>
            </a:r>
            <a:r>
              <a:rPr lang="en-US" sz="1200" i="1" dirty="0">
                <a:solidFill>
                  <a:schemeClr val="lt1"/>
                </a:solidFill>
              </a:rPr>
              <a:t> </a:t>
            </a:r>
            <a:r>
              <a:rPr lang="en-US" sz="1200" i="1" dirty="0" err="1">
                <a:solidFill>
                  <a:schemeClr val="lt1"/>
                </a:solidFill>
              </a:rPr>
              <a:t>lässt</a:t>
            </a:r>
            <a:r>
              <a:rPr lang="en-US" sz="1200" i="1" dirty="0">
                <a:solidFill>
                  <a:schemeClr val="lt1"/>
                </a:solidFill>
              </a:rPr>
              <a:t> </a:t>
            </a:r>
            <a:r>
              <a:rPr lang="en-US" sz="1200" i="1" dirty="0" err="1">
                <a:solidFill>
                  <a:schemeClr val="lt1"/>
                </a:solidFill>
              </a:rPr>
              <a:t>sich</a:t>
            </a:r>
            <a:r>
              <a:rPr lang="en-US" sz="1200" i="1" dirty="0">
                <a:solidFill>
                  <a:schemeClr val="lt1"/>
                </a:solidFill>
              </a:rPr>
              <a:t> der </a:t>
            </a:r>
            <a:r>
              <a:rPr lang="en-US" sz="1200" i="1" dirty="0" err="1">
                <a:solidFill>
                  <a:schemeClr val="lt1"/>
                </a:solidFill>
              </a:rPr>
              <a:t>Vorgang</a:t>
            </a:r>
            <a:r>
              <a:rPr lang="en-US" sz="1200" i="1" dirty="0">
                <a:solidFill>
                  <a:schemeClr val="lt1"/>
                </a:solidFill>
              </a:rPr>
              <a:t> </a:t>
            </a:r>
            <a:r>
              <a:rPr lang="en-US" sz="1200" i="1" dirty="0" err="1">
                <a:solidFill>
                  <a:schemeClr val="lt1"/>
                </a:solidFill>
              </a:rPr>
              <a:t>bezeichnen</a:t>
            </a:r>
            <a:r>
              <a:rPr lang="en-US" sz="1200" i="1" dirty="0">
                <a:solidFill>
                  <a:schemeClr val="lt1"/>
                </a:solidFill>
              </a:rPr>
              <a:t>, der für die </a:t>
            </a:r>
            <a:r>
              <a:rPr lang="en-US" sz="1200" i="1" dirty="0" err="1">
                <a:solidFill>
                  <a:schemeClr val="lt1"/>
                </a:solidFill>
              </a:rPr>
              <a:t>Verdunkelung</a:t>
            </a:r>
            <a:r>
              <a:rPr lang="en-US" sz="1200" i="1" dirty="0">
                <a:solidFill>
                  <a:schemeClr val="lt1"/>
                </a:solidFill>
              </a:rPr>
              <a:t> der Iris und/</a:t>
            </a:r>
            <a:r>
              <a:rPr lang="en-US" sz="1200" i="1" dirty="0" err="1">
                <a:solidFill>
                  <a:schemeClr val="lt1"/>
                </a:solidFill>
              </a:rPr>
              <a:t>oder</a:t>
            </a:r>
            <a:r>
              <a:rPr lang="en-US" sz="1200" i="1" dirty="0">
                <a:solidFill>
                  <a:schemeClr val="lt1"/>
                </a:solidFill>
              </a:rPr>
              <a:t> der Haut um die Augen </a:t>
            </a:r>
            <a:r>
              <a:rPr lang="en-US" sz="1200" i="1" dirty="0" err="1">
                <a:solidFill>
                  <a:schemeClr val="lt1"/>
                </a:solidFill>
              </a:rPr>
              <a:t>herum</a:t>
            </a:r>
            <a:r>
              <a:rPr lang="en-US" sz="1200" i="1" dirty="0">
                <a:solidFill>
                  <a:schemeClr val="lt1"/>
                </a:solidFill>
              </a:rPr>
              <a:t> </a:t>
            </a:r>
            <a:r>
              <a:rPr lang="en-US" sz="1200" i="1" dirty="0" err="1">
                <a:solidFill>
                  <a:schemeClr val="lt1"/>
                </a:solidFill>
              </a:rPr>
              <a:t>verantwortlich</a:t>
            </a:r>
            <a:r>
              <a:rPr lang="en-US" sz="1200" i="1" dirty="0">
                <a:solidFill>
                  <a:schemeClr val="lt1"/>
                </a:solidFill>
              </a:rPr>
              <a:t> </a:t>
            </a:r>
            <a:r>
              <a:rPr lang="en-US" sz="1200" i="1" dirty="0" err="1">
                <a:solidFill>
                  <a:schemeClr val="lt1"/>
                </a:solidFill>
              </a:rPr>
              <a:t>ist</a:t>
            </a:r>
            <a:r>
              <a:rPr lang="en-US" sz="1200" i="1" dirty="0">
                <a:solidFill>
                  <a:schemeClr val="lt1"/>
                </a:solidFill>
              </a:rPr>
              <a:t>?</a:t>
            </a:r>
            <a:endParaRPr dirty="0"/>
          </a:p>
          <a:p>
            <a:pPr marL="0" marR="0" lvl="0" indent="0" algn="l" rtl="0">
              <a:spcBef>
                <a:spcPts val="0"/>
              </a:spcBef>
              <a:spcAft>
                <a:spcPts val="0"/>
              </a:spcAft>
              <a:buNone/>
            </a:pPr>
            <a:r>
              <a:rPr lang="en-US" sz="1200" dirty="0">
                <a:solidFill>
                  <a:schemeClr val="lt1"/>
                </a:solidFill>
                <a:latin typeface="Arial"/>
                <a:ea typeface="Arial"/>
                <a:cs typeface="Arial"/>
                <a:sym typeface="Arial"/>
              </a:rPr>
              <a:t>Es </a:t>
            </a:r>
            <a:r>
              <a:rPr lang="en-US" sz="1200" dirty="0" err="1">
                <a:solidFill>
                  <a:schemeClr val="lt1"/>
                </a:solidFill>
                <a:latin typeface="Arial"/>
                <a:ea typeface="Arial"/>
                <a:cs typeface="Arial"/>
                <a:sym typeface="Arial"/>
              </a:rPr>
              <a:t>handelt</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sich</a:t>
            </a:r>
            <a:r>
              <a:rPr lang="en-US" sz="1200" dirty="0">
                <a:solidFill>
                  <a:schemeClr val="lt1"/>
                </a:solidFill>
                <a:latin typeface="Arial"/>
                <a:ea typeface="Arial"/>
                <a:cs typeface="Arial"/>
                <a:sym typeface="Arial"/>
              </a:rPr>
              <a:t> um </a:t>
            </a:r>
            <a:r>
              <a:rPr lang="en-US" sz="1200" dirty="0" err="1">
                <a:solidFill>
                  <a:schemeClr val="lt1"/>
                </a:solidFill>
                <a:latin typeface="Arial"/>
                <a:ea typeface="Arial"/>
                <a:cs typeface="Arial"/>
                <a:sym typeface="Arial"/>
              </a:rPr>
              <a:t>einen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melanozytären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Prozess</a:t>
            </a:r>
            <a:r>
              <a:rPr lang="en-US" sz="1200" dirty="0">
                <a:solidFill>
                  <a:schemeClr val="lt1"/>
                </a:solidFill>
                <a:latin typeface="Arial"/>
                <a:ea typeface="Arial"/>
                <a:cs typeface="Arial"/>
                <a:sym typeface="Arial"/>
              </a:rPr>
              <a:t>.</a:t>
            </a:r>
            <a:endParaRPr sz="1600" dirty="0">
              <a:solidFill>
                <a:srgbClr val="002060"/>
              </a:solidFill>
              <a:latin typeface="Arial"/>
              <a:ea typeface="Arial"/>
              <a:cs typeface="Arial"/>
              <a:sym typeface="Arial"/>
            </a:endParaRPr>
          </a:p>
          <a:p>
            <a:pPr marL="0" marR="0" lvl="0" indent="0" algn="l" rtl="0">
              <a:spcBef>
                <a:spcPts val="0"/>
              </a:spcBef>
              <a:spcAft>
                <a:spcPts val="0"/>
              </a:spcAft>
              <a:buNone/>
            </a:pPr>
            <a:endParaRPr sz="1600" i="1" dirty="0">
              <a:solidFill>
                <a:srgbClr val="002060"/>
              </a:solidFill>
              <a:latin typeface="Arial"/>
              <a:ea typeface="Arial"/>
              <a:cs typeface="Arial"/>
              <a:sym typeface="Arial"/>
            </a:endParaRPr>
          </a:p>
          <a:p>
            <a:pPr marL="0" marR="0" lvl="0" indent="0" algn="l" rtl="0">
              <a:spcBef>
                <a:spcPts val="0"/>
              </a:spcBef>
              <a:spcAft>
                <a:spcPts val="0"/>
              </a:spcAft>
              <a:buNone/>
            </a:pPr>
            <a:r>
              <a:rPr lang="en-US" sz="1200" i="1" dirty="0">
                <a:solidFill>
                  <a:srgbClr val="002060"/>
                </a:solidFill>
                <a:latin typeface="Arial"/>
                <a:ea typeface="Arial"/>
                <a:cs typeface="Arial"/>
                <a:sym typeface="Arial"/>
              </a:rPr>
              <a:t>Welcher </a:t>
            </a:r>
            <a:r>
              <a:rPr lang="en-US" sz="1200" i="1" dirty="0" err="1">
                <a:solidFill>
                  <a:srgbClr val="002060"/>
                </a:solidFill>
                <a:latin typeface="Arial"/>
                <a:ea typeface="Arial"/>
                <a:cs typeface="Arial"/>
                <a:sym typeface="Arial"/>
              </a:rPr>
              <a:t>spezifische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Aspekt</a:t>
            </a:r>
            <a:r>
              <a:rPr lang="en-US" sz="1200" i="1" dirty="0">
                <a:solidFill>
                  <a:srgbClr val="002060"/>
                </a:solidFill>
                <a:latin typeface="Arial"/>
                <a:ea typeface="Arial"/>
                <a:cs typeface="Arial"/>
                <a:sym typeface="Arial"/>
              </a:rPr>
              <a:t> des </a:t>
            </a:r>
            <a:r>
              <a:rPr lang="en-US" sz="1200" i="1" dirty="0" err="1">
                <a:solidFill>
                  <a:srgbClr val="002060"/>
                </a:solidFill>
                <a:latin typeface="Arial"/>
                <a:ea typeface="Arial"/>
                <a:cs typeface="Arial"/>
                <a:sym typeface="Arial"/>
              </a:rPr>
              <a:t>melanozytären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Prozesses</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ist</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dafür</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verantwortlich</a:t>
            </a:r>
            <a:r>
              <a:rPr lang="en-US" sz="1200" i="1" dirty="0">
                <a:solidFill>
                  <a:srgbClr val="0020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2060"/>
                </a:solidFill>
                <a:latin typeface="Arial"/>
                <a:ea typeface="Arial"/>
                <a:cs typeface="Arial"/>
                <a:sym typeface="Arial"/>
              </a:rPr>
              <a:t>Bevor </a:t>
            </a:r>
            <a:r>
              <a:rPr lang="en-US" sz="1200" dirty="0" err="1">
                <a:solidFill>
                  <a:srgbClr val="002060"/>
                </a:solidFill>
                <a:latin typeface="Arial"/>
                <a:ea typeface="Arial"/>
                <a:cs typeface="Arial"/>
                <a:sym typeface="Arial"/>
              </a:rPr>
              <a:t>wir</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diese</a:t>
            </a:r>
            <a:r>
              <a:rPr lang="en-US" sz="1200" dirty="0">
                <a:solidFill>
                  <a:srgbClr val="002060"/>
                </a:solidFill>
                <a:latin typeface="Arial"/>
                <a:ea typeface="Arial"/>
                <a:cs typeface="Arial"/>
                <a:sym typeface="Arial"/>
              </a:rPr>
              <a:t> Frage </a:t>
            </a:r>
            <a:r>
              <a:rPr lang="en-US" sz="1200" dirty="0" err="1">
                <a:solidFill>
                  <a:srgbClr val="002060"/>
                </a:solidFill>
                <a:latin typeface="Arial"/>
                <a:ea typeface="Arial"/>
                <a:cs typeface="Arial"/>
                <a:sym typeface="Arial"/>
              </a:rPr>
              <a:t>beantworten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lassen</a:t>
            </a:r>
            <a:r>
              <a:rPr lang="en-US" sz="1200" dirty="0">
                <a:solidFill>
                  <a:srgbClr val="002060"/>
                </a:solidFill>
                <a:latin typeface="Arial"/>
                <a:ea typeface="Arial"/>
                <a:cs typeface="Arial"/>
                <a:sym typeface="Arial"/>
              </a:rPr>
              <a:t> Sie </a:t>
            </a:r>
            <a:r>
              <a:rPr lang="en-US" sz="1200" dirty="0" err="1">
                <a:solidFill>
                  <a:srgbClr val="002060"/>
                </a:solidFill>
                <a:latin typeface="Arial"/>
                <a:ea typeface="Arial"/>
                <a:cs typeface="Arial"/>
                <a:sym typeface="Arial"/>
              </a:rPr>
              <a:t>uns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kurz</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Exkurs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machen</a:t>
            </a:r>
            <a:r>
              <a:rPr lang="en-US" sz="1200" dirty="0">
                <a:solidFill>
                  <a:srgbClr val="002060"/>
                </a:solidFill>
                <a:latin typeface="Arial"/>
                <a:ea typeface="Arial"/>
                <a:cs typeface="Arial"/>
                <a:sym typeface="Arial"/>
              </a:rPr>
              <a:t>, um </a:t>
            </a:r>
            <a:r>
              <a:rPr lang="en-US" sz="1200" dirty="0" err="1">
                <a:solidFill>
                  <a:srgbClr val="002060"/>
                </a:solidFill>
                <a:latin typeface="Arial"/>
                <a:ea typeface="Arial"/>
                <a:cs typeface="Arial"/>
                <a:sym typeface="Arial"/>
              </a:rPr>
              <a:t>diesen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Prozess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noch</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einmal</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zu</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betrachten</a:t>
            </a:r>
            <a:r>
              <a:rPr lang="en-US" sz="1200" dirty="0">
                <a:solidFill>
                  <a:srgbClr val="002060"/>
                </a:solidFill>
                <a:latin typeface="Arial"/>
                <a:ea typeface="Arial"/>
                <a:cs typeface="Arial"/>
                <a:sym typeface="Arial"/>
              </a:rPr>
              <a:t>…</a:t>
            </a:r>
            <a:endParaRPr dirty="0"/>
          </a:p>
        </p:txBody>
      </p:sp>
      <p:sp>
        <p:nvSpPr>
          <p:cNvPr id="4242" name="Google Shape;4242;p263"/>
          <p:cNvSpPr/>
          <p:nvPr/>
        </p:nvSpPr>
        <p:spPr>
          <a:xfrm>
            <a:off x="3246304" y="3429000"/>
            <a:ext cx="1634168" cy="19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Shape 4246"/>
        <p:cNvGrpSpPr/>
        <p:nvPr/>
      </p:nvGrpSpPr>
      <p:grpSpPr>
        <a:xfrm>
          <a:off x="0" y="0"/>
          <a:ext cx="0" cy="0"/>
          <a:chOff x="0" y="0"/>
          <a:chExt cx="0" cy="0"/>
        </a:xfrm>
      </p:grpSpPr>
      <p:sp>
        <p:nvSpPr>
          <p:cNvPr id="4247" name="Google Shape;4247;p264"/>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48" name="Google Shape;4248;p26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249" name="Google Shape;4249;p26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50" name="Google Shape;4250;p26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51" name="Google Shape;4251;p264"/>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252" name="Google Shape;4252;p26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247</a:t>
            </a:fld>
            <a:endParaRPr sz="1000">
              <a:solidFill>
                <a:schemeClr val="dk1"/>
              </a:solidFill>
              <a:latin typeface="Arial"/>
              <a:ea typeface="Arial"/>
              <a:cs typeface="Arial"/>
              <a:sym typeface="Arial"/>
            </a:endParaRPr>
          </a:p>
        </p:txBody>
      </p:sp>
      <p:sp>
        <p:nvSpPr>
          <p:cNvPr id="4253" name="Google Shape;4253;p264"/>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0"/>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254" name="Google Shape;4254;p264"/>
          <p:cNvSpPr txBox="1"/>
          <p:nvPr/>
        </p:nvSpPr>
        <p:spPr>
          <a:xfrm>
            <a:off x="1447800" y="3028057"/>
            <a:ext cx="6400800" cy="138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Mit </a:t>
            </a:r>
            <a:r>
              <a:rPr lang="en-US" sz="1200" i="1" dirty="0" err="1">
                <a:solidFill>
                  <a:schemeClr val="lt1"/>
                </a:solidFill>
              </a:rPr>
              <a:t>welchem</a:t>
            </a:r>
            <a:r>
              <a:rPr lang="en-US" sz="1200" i="1" dirty="0">
                <a:solidFill>
                  <a:schemeClr val="lt1"/>
                </a:solidFill>
              </a:rPr>
              <a:t> </a:t>
            </a:r>
            <a:r>
              <a:rPr lang="en-US" sz="1200" i="1" dirty="0" err="1">
                <a:solidFill>
                  <a:schemeClr val="lt1"/>
                </a:solidFill>
              </a:rPr>
              <a:t>Begriff</a:t>
            </a:r>
            <a:r>
              <a:rPr lang="en-US" sz="1200" i="1" dirty="0">
                <a:solidFill>
                  <a:schemeClr val="lt1"/>
                </a:solidFill>
              </a:rPr>
              <a:t> </a:t>
            </a:r>
            <a:r>
              <a:rPr lang="en-US" sz="1200" i="1" dirty="0" err="1">
                <a:solidFill>
                  <a:schemeClr val="lt1"/>
                </a:solidFill>
              </a:rPr>
              <a:t>lässt</a:t>
            </a:r>
            <a:r>
              <a:rPr lang="en-US" sz="1200" i="1" dirty="0">
                <a:solidFill>
                  <a:schemeClr val="lt1"/>
                </a:solidFill>
              </a:rPr>
              <a:t> </a:t>
            </a:r>
            <a:r>
              <a:rPr lang="en-US" sz="1200" i="1" dirty="0" err="1">
                <a:solidFill>
                  <a:schemeClr val="lt1"/>
                </a:solidFill>
              </a:rPr>
              <a:t>sich</a:t>
            </a:r>
            <a:r>
              <a:rPr lang="en-US" sz="1200" i="1" dirty="0">
                <a:solidFill>
                  <a:schemeClr val="lt1"/>
                </a:solidFill>
              </a:rPr>
              <a:t> der </a:t>
            </a:r>
            <a:r>
              <a:rPr lang="en-US" sz="1200" i="1" dirty="0" err="1">
                <a:solidFill>
                  <a:schemeClr val="lt1"/>
                </a:solidFill>
              </a:rPr>
              <a:t>Vorgang</a:t>
            </a:r>
            <a:r>
              <a:rPr lang="en-US" sz="1200" i="1" dirty="0">
                <a:solidFill>
                  <a:schemeClr val="lt1"/>
                </a:solidFill>
              </a:rPr>
              <a:t> </a:t>
            </a:r>
            <a:r>
              <a:rPr lang="en-US" sz="1200" i="1" dirty="0" err="1">
                <a:solidFill>
                  <a:schemeClr val="lt1"/>
                </a:solidFill>
              </a:rPr>
              <a:t>bezeichnen</a:t>
            </a:r>
            <a:r>
              <a:rPr lang="en-US" sz="1200" i="1" dirty="0">
                <a:solidFill>
                  <a:schemeClr val="lt1"/>
                </a:solidFill>
              </a:rPr>
              <a:t>, der für die </a:t>
            </a:r>
            <a:r>
              <a:rPr lang="en-US" sz="1200" i="1" dirty="0" err="1">
                <a:solidFill>
                  <a:schemeClr val="lt1"/>
                </a:solidFill>
              </a:rPr>
              <a:t>Verdunkelung</a:t>
            </a:r>
            <a:r>
              <a:rPr lang="en-US" sz="1200" i="1" dirty="0">
                <a:solidFill>
                  <a:schemeClr val="lt1"/>
                </a:solidFill>
              </a:rPr>
              <a:t> der Iris und/</a:t>
            </a:r>
            <a:r>
              <a:rPr lang="en-US" sz="1200" i="1" dirty="0" err="1">
                <a:solidFill>
                  <a:schemeClr val="lt1"/>
                </a:solidFill>
              </a:rPr>
              <a:t>oder</a:t>
            </a:r>
            <a:r>
              <a:rPr lang="en-US" sz="1200" i="1" dirty="0">
                <a:solidFill>
                  <a:schemeClr val="lt1"/>
                </a:solidFill>
              </a:rPr>
              <a:t> der Haut um die Augen </a:t>
            </a:r>
            <a:r>
              <a:rPr lang="en-US" sz="1200" i="1" dirty="0" err="1">
                <a:solidFill>
                  <a:schemeClr val="lt1"/>
                </a:solidFill>
              </a:rPr>
              <a:t>herum</a:t>
            </a:r>
            <a:r>
              <a:rPr lang="en-US" sz="1200" i="1" dirty="0">
                <a:solidFill>
                  <a:schemeClr val="lt1"/>
                </a:solidFill>
              </a:rPr>
              <a:t> </a:t>
            </a:r>
            <a:r>
              <a:rPr lang="en-US" sz="1200" i="1" dirty="0" err="1">
                <a:solidFill>
                  <a:schemeClr val="lt1"/>
                </a:solidFill>
              </a:rPr>
              <a:t>verantwortlich</a:t>
            </a:r>
            <a:r>
              <a:rPr lang="en-US" sz="1200" i="1" dirty="0">
                <a:solidFill>
                  <a:schemeClr val="lt1"/>
                </a:solidFill>
              </a:rPr>
              <a:t> </a:t>
            </a:r>
            <a:r>
              <a:rPr lang="en-US" sz="1200" i="1" dirty="0" err="1">
                <a:solidFill>
                  <a:schemeClr val="lt1"/>
                </a:solidFill>
              </a:rPr>
              <a:t>ist</a:t>
            </a:r>
            <a:r>
              <a:rPr lang="en-US" sz="1200" i="1" dirty="0">
                <a:solidFill>
                  <a:schemeClr val="lt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Es </a:t>
            </a:r>
            <a:r>
              <a:rPr lang="en-US" sz="1200" dirty="0" err="1">
                <a:solidFill>
                  <a:schemeClr val="lt1"/>
                </a:solidFill>
              </a:rPr>
              <a:t>handelt</a:t>
            </a:r>
            <a:r>
              <a:rPr lang="en-US" sz="1200" dirty="0">
                <a:solidFill>
                  <a:schemeClr val="lt1"/>
                </a:solidFill>
              </a:rPr>
              <a:t> </a:t>
            </a:r>
            <a:r>
              <a:rPr lang="en-US" sz="1200" dirty="0" err="1">
                <a:solidFill>
                  <a:schemeClr val="lt1"/>
                </a:solidFill>
              </a:rPr>
              <a:t>sich</a:t>
            </a:r>
            <a:r>
              <a:rPr lang="en-US" sz="1200" dirty="0">
                <a:solidFill>
                  <a:schemeClr val="lt1"/>
                </a:solidFill>
              </a:rPr>
              <a:t> um </a:t>
            </a:r>
            <a:r>
              <a:rPr lang="en-US" sz="1200" dirty="0" err="1">
                <a:solidFill>
                  <a:schemeClr val="lt1"/>
                </a:solidFill>
              </a:rPr>
              <a:t>einen</a:t>
            </a:r>
            <a:r>
              <a:rPr lang="en-US" sz="1200" dirty="0">
                <a:solidFill>
                  <a:schemeClr val="lt1"/>
                </a:solidFill>
              </a:rPr>
              <a:t> </a:t>
            </a:r>
            <a:r>
              <a:rPr lang="en-US" sz="1200" dirty="0" err="1">
                <a:solidFill>
                  <a:schemeClr val="lt1"/>
                </a:solidFill>
              </a:rPr>
              <a:t>melanozytären</a:t>
            </a:r>
            <a:r>
              <a:rPr lang="en-US" sz="1200" dirty="0">
                <a:solidFill>
                  <a:schemeClr val="lt1"/>
                </a:solidFill>
              </a:rPr>
              <a:t> </a:t>
            </a:r>
            <a:r>
              <a:rPr lang="en-US" sz="1200" dirty="0" err="1">
                <a:solidFill>
                  <a:schemeClr val="lt1"/>
                </a:solidFill>
              </a:rPr>
              <a:t>Prozess</a:t>
            </a:r>
            <a:r>
              <a:rPr lang="en-US" sz="1200" dirty="0">
                <a:solidFill>
                  <a:schemeClr val="lt1"/>
                </a:solidFill>
              </a:rPr>
              <a:t>.</a:t>
            </a:r>
            <a:endParaRPr sz="1200" i="1" dirty="0">
              <a:solidFill>
                <a:schemeClr val="lt1"/>
              </a:solidFill>
            </a:endParaRPr>
          </a:p>
          <a:p>
            <a:pPr marL="0" marR="0" lvl="0" indent="0" algn="l" rtl="0">
              <a:spcBef>
                <a:spcPts val="0"/>
              </a:spcBef>
              <a:spcAft>
                <a:spcPts val="0"/>
              </a:spcAft>
              <a:buNone/>
            </a:pPr>
            <a:endParaRPr sz="1600" i="1" dirty="0">
              <a:solidFill>
                <a:srgbClr val="002060"/>
              </a:solidFill>
              <a:latin typeface="Arial"/>
              <a:ea typeface="Arial"/>
              <a:cs typeface="Arial"/>
              <a:sym typeface="Arial"/>
            </a:endParaRPr>
          </a:p>
          <a:p>
            <a:pPr marL="0" marR="0" lvl="0" indent="0" algn="l" rtl="0">
              <a:spcBef>
                <a:spcPts val="0"/>
              </a:spcBef>
              <a:spcAft>
                <a:spcPts val="0"/>
              </a:spcAft>
              <a:buNone/>
            </a:pPr>
            <a:r>
              <a:rPr lang="en-US" sz="1200" i="1" dirty="0">
                <a:solidFill>
                  <a:srgbClr val="002060"/>
                </a:solidFill>
                <a:latin typeface="Arial"/>
                <a:ea typeface="Arial"/>
                <a:cs typeface="Arial"/>
                <a:sym typeface="Arial"/>
              </a:rPr>
              <a:t>Welcher </a:t>
            </a:r>
            <a:r>
              <a:rPr lang="en-US" sz="1200" i="1" dirty="0" err="1">
                <a:solidFill>
                  <a:srgbClr val="002060"/>
                </a:solidFill>
                <a:latin typeface="Arial"/>
                <a:ea typeface="Arial"/>
                <a:cs typeface="Arial"/>
                <a:sym typeface="Arial"/>
              </a:rPr>
              <a:t>spezifische</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Aspekt</a:t>
            </a:r>
            <a:r>
              <a:rPr lang="en-US" sz="1200" i="1" dirty="0">
                <a:solidFill>
                  <a:srgbClr val="002060"/>
                </a:solidFill>
                <a:latin typeface="Arial"/>
                <a:ea typeface="Arial"/>
                <a:cs typeface="Arial"/>
                <a:sym typeface="Arial"/>
              </a:rPr>
              <a:t> des </a:t>
            </a:r>
            <a:r>
              <a:rPr lang="en-US" sz="1200" i="1" dirty="0" err="1">
                <a:solidFill>
                  <a:srgbClr val="002060"/>
                </a:solidFill>
                <a:latin typeface="Arial"/>
                <a:ea typeface="Arial"/>
                <a:cs typeface="Arial"/>
                <a:sym typeface="Arial"/>
              </a:rPr>
              <a:t>melanozytären</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Prozesses</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ist</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dafür</a:t>
            </a:r>
            <a:r>
              <a:rPr lang="en-US" sz="1200" i="1" dirty="0">
                <a:solidFill>
                  <a:srgbClr val="002060"/>
                </a:solidFill>
                <a:latin typeface="Arial"/>
                <a:ea typeface="Arial"/>
                <a:cs typeface="Arial"/>
                <a:sym typeface="Arial"/>
              </a:rPr>
              <a:t> </a:t>
            </a:r>
            <a:r>
              <a:rPr lang="en-US" sz="1200" i="1" dirty="0" err="1">
                <a:solidFill>
                  <a:srgbClr val="002060"/>
                </a:solidFill>
                <a:latin typeface="Arial"/>
                <a:ea typeface="Arial"/>
                <a:cs typeface="Arial"/>
                <a:sym typeface="Arial"/>
              </a:rPr>
              <a:t>verantwortlich</a:t>
            </a:r>
            <a:r>
              <a:rPr lang="en-US" sz="1200" i="1" dirty="0">
                <a:solidFill>
                  <a:srgbClr val="0020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2060"/>
                </a:solidFill>
                <a:latin typeface="Arial"/>
                <a:ea typeface="Arial"/>
                <a:cs typeface="Arial"/>
                <a:sym typeface="Arial"/>
              </a:rPr>
              <a:t>Bevor </a:t>
            </a:r>
            <a:r>
              <a:rPr lang="en-US" sz="1200" dirty="0" err="1">
                <a:solidFill>
                  <a:srgbClr val="002060"/>
                </a:solidFill>
                <a:latin typeface="Arial"/>
                <a:ea typeface="Arial"/>
                <a:cs typeface="Arial"/>
                <a:sym typeface="Arial"/>
              </a:rPr>
              <a:t>wir</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diese</a:t>
            </a:r>
            <a:r>
              <a:rPr lang="en-US" sz="1200" dirty="0">
                <a:solidFill>
                  <a:srgbClr val="002060"/>
                </a:solidFill>
                <a:latin typeface="Arial"/>
                <a:ea typeface="Arial"/>
                <a:cs typeface="Arial"/>
                <a:sym typeface="Arial"/>
              </a:rPr>
              <a:t> Frage </a:t>
            </a:r>
            <a:r>
              <a:rPr lang="en-US" sz="1200" dirty="0" err="1">
                <a:solidFill>
                  <a:srgbClr val="002060"/>
                </a:solidFill>
                <a:latin typeface="Arial"/>
                <a:ea typeface="Arial"/>
                <a:cs typeface="Arial"/>
                <a:sym typeface="Arial"/>
              </a:rPr>
              <a:t>beantworten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lassen</a:t>
            </a:r>
            <a:r>
              <a:rPr lang="en-US" sz="1200" dirty="0">
                <a:solidFill>
                  <a:srgbClr val="002060"/>
                </a:solidFill>
                <a:latin typeface="Arial"/>
                <a:ea typeface="Arial"/>
                <a:cs typeface="Arial"/>
                <a:sym typeface="Arial"/>
              </a:rPr>
              <a:t> Sie </a:t>
            </a:r>
            <a:r>
              <a:rPr lang="en-US" sz="1200" dirty="0" err="1">
                <a:solidFill>
                  <a:srgbClr val="002060"/>
                </a:solidFill>
                <a:latin typeface="Arial"/>
                <a:ea typeface="Arial"/>
                <a:cs typeface="Arial"/>
                <a:sym typeface="Arial"/>
              </a:rPr>
              <a:t>uns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kurz</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Exkurs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machen</a:t>
            </a:r>
            <a:r>
              <a:rPr lang="en-US" sz="1200" dirty="0">
                <a:solidFill>
                  <a:srgbClr val="002060"/>
                </a:solidFill>
                <a:latin typeface="Arial"/>
                <a:ea typeface="Arial"/>
                <a:cs typeface="Arial"/>
                <a:sym typeface="Arial"/>
              </a:rPr>
              <a:t>, um </a:t>
            </a:r>
            <a:r>
              <a:rPr lang="en-US" sz="1200" dirty="0" err="1">
                <a:solidFill>
                  <a:srgbClr val="002060"/>
                </a:solidFill>
                <a:latin typeface="Arial"/>
                <a:ea typeface="Arial"/>
                <a:cs typeface="Arial"/>
                <a:sym typeface="Arial"/>
              </a:rPr>
              <a:t>diesen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Prozess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noch</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einmal</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zu</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betrachten</a:t>
            </a:r>
            <a:r>
              <a:rPr lang="en-US" sz="1200" dirty="0">
                <a:solidFill>
                  <a:srgbClr val="002060"/>
                </a:solidFill>
                <a:latin typeface="Arial"/>
                <a:ea typeface="Arial"/>
                <a:cs typeface="Arial"/>
                <a:sym typeface="Arial"/>
              </a:rPr>
              <a:t>…</a:t>
            </a:r>
            <a:endParaRPr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Shape 4258"/>
        <p:cNvGrpSpPr/>
        <p:nvPr/>
      </p:nvGrpSpPr>
      <p:grpSpPr>
        <a:xfrm>
          <a:off x="0" y="0"/>
          <a:ext cx="0" cy="0"/>
          <a:chOff x="0" y="0"/>
          <a:chExt cx="0" cy="0"/>
        </a:xfrm>
      </p:grpSpPr>
      <p:sp>
        <p:nvSpPr>
          <p:cNvPr id="4259" name="Google Shape;4259;p26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60" name="Google Shape;4260;p26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261" name="Google Shape;4261;p26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62" name="Google Shape;4262;p26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63" name="Google Shape;4263;p265"/>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2"/>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264" name="Google Shape;4264;p26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248</a:t>
            </a:fld>
            <a:endParaRPr sz="1000">
              <a:solidFill>
                <a:schemeClr val="dk1"/>
              </a:solidFill>
              <a:latin typeface="Arial"/>
              <a:ea typeface="Arial"/>
              <a:cs typeface="Arial"/>
              <a:sym typeface="Arial"/>
            </a:endParaRPr>
          </a:p>
        </p:txBody>
      </p:sp>
      <p:sp>
        <p:nvSpPr>
          <p:cNvPr id="4265" name="Google Shape;4265;p265"/>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3"/>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266" name="Google Shape;4266;p265"/>
          <p:cNvSpPr txBox="1"/>
          <p:nvPr/>
        </p:nvSpPr>
        <p:spPr>
          <a:xfrm>
            <a:off x="1447800" y="3028057"/>
            <a:ext cx="6400800" cy="13803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lt1"/>
                </a:solidFill>
              </a:rPr>
              <a:t>Mit </a:t>
            </a:r>
            <a:r>
              <a:rPr lang="en-US" sz="1200" i="1" dirty="0" err="1">
                <a:solidFill>
                  <a:schemeClr val="lt1"/>
                </a:solidFill>
              </a:rPr>
              <a:t>welchem</a:t>
            </a:r>
            <a:r>
              <a:rPr lang="en-US" sz="1200" i="1" dirty="0">
                <a:solidFill>
                  <a:schemeClr val="lt1"/>
                </a:solidFill>
              </a:rPr>
              <a:t> </a:t>
            </a:r>
            <a:r>
              <a:rPr lang="en-US" sz="1200" i="1" dirty="0" err="1">
                <a:solidFill>
                  <a:schemeClr val="lt1"/>
                </a:solidFill>
              </a:rPr>
              <a:t>Begriff</a:t>
            </a:r>
            <a:r>
              <a:rPr lang="en-US" sz="1200" i="1" dirty="0">
                <a:solidFill>
                  <a:schemeClr val="lt1"/>
                </a:solidFill>
              </a:rPr>
              <a:t> </a:t>
            </a:r>
            <a:r>
              <a:rPr lang="en-US" sz="1200" i="1" dirty="0" err="1">
                <a:solidFill>
                  <a:schemeClr val="lt1"/>
                </a:solidFill>
              </a:rPr>
              <a:t>lässt</a:t>
            </a:r>
            <a:r>
              <a:rPr lang="en-US" sz="1200" i="1" dirty="0">
                <a:solidFill>
                  <a:schemeClr val="lt1"/>
                </a:solidFill>
              </a:rPr>
              <a:t> </a:t>
            </a:r>
            <a:r>
              <a:rPr lang="en-US" sz="1200" i="1" dirty="0" err="1">
                <a:solidFill>
                  <a:schemeClr val="lt1"/>
                </a:solidFill>
              </a:rPr>
              <a:t>sich</a:t>
            </a:r>
            <a:r>
              <a:rPr lang="en-US" sz="1200" i="1" dirty="0">
                <a:solidFill>
                  <a:schemeClr val="lt1"/>
                </a:solidFill>
              </a:rPr>
              <a:t> der </a:t>
            </a:r>
            <a:r>
              <a:rPr lang="en-US" sz="1200" i="1" dirty="0" err="1">
                <a:solidFill>
                  <a:schemeClr val="lt1"/>
                </a:solidFill>
              </a:rPr>
              <a:t>Vorgang</a:t>
            </a:r>
            <a:r>
              <a:rPr lang="en-US" sz="1200" i="1" dirty="0">
                <a:solidFill>
                  <a:schemeClr val="lt1"/>
                </a:solidFill>
              </a:rPr>
              <a:t> </a:t>
            </a:r>
            <a:r>
              <a:rPr lang="en-US" sz="1200" i="1" dirty="0" err="1">
                <a:solidFill>
                  <a:schemeClr val="lt1"/>
                </a:solidFill>
              </a:rPr>
              <a:t>bezeichnen</a:t>
            </a:r>
            <a:r>
              <a:rPr lang="en-US" sz="1200" i="1" dirty="0">
                <a:solidFill>
                  <a:schemeClr val="lt1"/>
                </a:solidFill>
              </a:rPr>
              <a:t>, der für die </a:t>
            </a:r>
            <a:r>
              <a:rPr lang="en-US" sz="1200" i="1" dirty="0" err="1">
                <a:solidFill>
                  <a:schemeClr val="lt1"/>
                </a:solidFill>
              </a:rPr>
              <a:t>Verdunkelung</a:t>
            </a:r>
            <a:r>
              <a:rPr lang="en-US" sz="1200" i="1" dirty="0">
                <a:solidFill>
                  <a:schemeClr val="lt1"/>
                </a:solidFill>
              </a:rPr>
              <a:t> der Iris und/</a:t>
            </a:r>
            <a:r>
              <a:rPr lang="en-US" sz="1200" i="1" dirty="0" err="1">
                <a:solidFill>
                  <a:schemeClr val="lt1"/>
                </a:solidFill>
              </a:rPr>
              <a:t>oder</a:t>
            </a:r>
            <a:r>
              <a:rPr lang="en-US" sz="1200" i="1" dirty="0">
                <a:solidFill>
                  <a:schemeClr val="lt1"/>
                </a:solidFill>
              </a:rPr>
              <a:t> der Haut um die Augen </a:t>
            </a:r>
            <a:r>
              <a:rPr lang="en-US" sz="1200" i="1" dirty="0" err="1">
                <a:solidFill>
                  <a:schemeClr val="lt1"/>
                </a:solidFill>
              </a:rPr>
              <a:t>herum</a:t>
            </a:r>
            <a:r>
              <a:rPr lang="en-US" sz="1200" i="1" dirty="0">
                <a:solidFill>
                  <a:schemeClr val="lt1"/>
                </a:solidFill>
              </a:rPr>
              <a:t> </a:t>
            </a:r>
            <a:r>
              <a:rPr lang="en-US" sz="1200" i="1" dirty="0" err="1">
                <a:solidFill>
                  <a:schemeClr val="lt1"/>
                </a:solidFill>
              </a:rPr>
              <a:t>verantwortlich</a:t>
            </a:r>
            <a:r>
              <a:rPr lang="en-US" sz="1200" i="1" dirty="0">
                <a:solidFill>
                  <a:schemeClr val="lt1"/>
                </a:solidFill>
              </a:rPr>
              <a:t> </a:t>
            </a:r>
            <a:r>
              <a:rPr lang="en-US" sz="1200" i="1" dirty="0" err="1">
                <a:solidFill>
                  <a:schemeClr val="lt1"/>
                </a:solidFill>
              </a:rPr>
              <a:t>ist</a:t>
            </a:r>
            <a:r>
              <a:rPr lang="en-US" sz="1200" i="1" dirty="0">
                <a:solidFill>
                  <a:schemeClr val="lt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Es </a:t>
            </a:r>
            <a:r>
              <a:rPr lang="en-US" sz="1200" dirty="0" err="1">
                <a:solidFill>
                  <a:schemeClr val="lt1"/>
                </a:solidFill>
              </a:rPr>
              <a:t>handelt</a:t>
            </a:r>
            <a:r>
              <a:rPr lang="en-US" sz="1200" dirty="0">
                <a:solidFill>
                  <a:schemeClr val="lt1"/>
                </a:solidFill>
              </a:rPr>
              <a:t> </a:t>
            </a:r>
            <a:r>
              <a:rPr lang="en-US" sz="1200" dirty="0" err="1">
                <a:solidFill>
                  <a:schemeClr val="lt1"/>
                </a:solidFill>
              </a:rPr>
              <a:t>sich</a:t>
            </a:r>
            <a:r>
              <a:rPr lang="en-US" sz="1200" dirty="0">
                <a:solidFill>
                  <a:schemeClr val="lt1"/>
                </a:solidFill>
              </a:rPr>
              <a:t> um </a:t>
            </a:r>
            <a:r>
              <a:rPr lang="en-US" sz="1200" dirty="0" err="1">
                <a:solidFill>
                  <a:schemeClr val="lt1"/>
                </a:solidFill>
              </a:rPr>
              <a:t>einen</a:t>
            </a:r>
            <a:r>
              <a:rPr lang="en-US" sz="1200" dirty="0">
                <a:solidFill>
                  <a:schemeClr val="lt1"/>
                </a:solidFill>
              </a:rPr>
              <a:t> </a:t>
            </a:r>
            <a:r>
              <a:rPr lang="en-US" sz="1200" dirty="0" err="1">
                <a:solidFill>
                  <a:schemeClr val="lt1"/>
                </a:solidFill>
              </a:rPr>
              <a:t>melanozytären</a:t>
            </a:r>
            <a:r>
              <a:rPr lang="en-US" sz="1200" dirty="0">
                <a:solidFill>
                  <a:schemeClr val="lt1"/>
                </a:solidFill>
              </a:rPr>
              <a:t> </a:t>
            </a:r>
            <a:r>
              <a:rPr lang="en-US" sz="1200" dirty="0" err="1">
                <a:solidFill>
                  <a:schemeClr val="lt1"/>
                </a:solidFill>
              </a:rPr>
              <a:t>Prozess</a:t>
            </a:r>
            <a:r>
              <a:rPr lang="en-US" sz="1200" dirty="0">
                <a:solidFill>
                  <a:schemeClr val="lt1"/>
                </a:solidFill>
              </a:rPr>
              <a:t>.</a:t>
            </a:r>
            <a:endParaRPr sz="1200" i="1" dirty="0">
              <a:solidFill>
                <a:schemeClr val="lt1"/>
              </a:solidFill>
            </a:endParaRPr>
          </a:p>
          <a:p>
            <a:pPr marL="0" marR="0" lvl="0" indent="0" algn="l" rtl="0">
              <a:spcBef>
                <a:spcPts val="0"/>
              </a:spcBef>
              <a:spcAft>
                <a:spcPts val="0"/>
              </a:spcAft>
              <a:buNone/>
            </a:pPr>
            <a:endParaRPr sz="1600" i="1" dirty="0">
              <a:solidFill>
                <a:schemeClr val="lt1"/>
              </a:solidFill>
              <a:latin typeface="Arial"/>
              <a:ea typeface="Arial"/>
              <a:cs typeface="Arial"/>
              <a:sym typeface="Arial"/>
            </a:endParaRPr>
          </a:p>
          <a:p>
            <a:pPr marL="0" marR="0" lvl="0" indent="0" algn="l" rtl="0">
              <a:spcBef>
                <a:spcPts val="0"/>
              </a:spcBef>
              <a:spcAft>
                <a:spcPts val="0"/>
              </a:spcAft>
              <a:buNone/>
            </a:pPr>
            <a:r>
              <a:rPr lang="en-US" sz="1200" i="1" dirty="0">
                <a:solidFill>
                  <a:schemeClr val="lt1"/>
                </a:solidFill>
                <a:latin typeface="Arial"/>
                <a:ea typeface="Arial"/>
                <a:cs typeface="Arial"/>
                <a:sym typeface="Arial"/>
              </a:rPr>
              <a:t>Welcher </a:t>
            </a:r>
            <a:r>
              <a:rPr lang="en-US" sz="1200" i="1" dirty="0" err="1">
                <a:solidFill>
                  <a:schemeClr val="lt1"/>
                </a:solidFill>
                <a:latin typeface="Arial"/>
                <a:ea typeface="Arial"/>
                <a:cs typeface="Arial"/>
                <a:sym typeface="Arial"/>
              </a:rPr>
              <a:t>spezifische</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Aspekt</a:t>
            </a:r>
            <a:r>
              <a:rPr lang="en-US" sz="1200" i="1" dirty="0">
                <a:solidFill>
                  <a:schemeClr val="lt1"/>
                </a:solidFill>
                <a:latin typeface="Arial"/>
                <a:ea typeface="Arial"/>
                <a:cs typeface="Arial"/>
                <a:sym typeface="Arial"/>
              </a:rPr>
              <a:t> des </a:t>
            </a:r>
            <a:r>
              <a:rPr lang="en-US" sz="1200" i="1" dirty="0" err="1">
                <a:solidFill>
                  <a:schemeClr val="lt1"/>
                </a:solidFill>
                <a:latin typeface="Arial"/>
                <a:ea typeface="Arial"/>
                <a:cs typeface="Arial"/>
                <a:sym typeface="Arial"/>
              </a:rPr>
              <a:t>melanozytären</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Prozesses</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ist</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dafür</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verantwortlich</a:t>
            </a:r>
            <a:r>
              <a:rPr lang="en-US" sz="1200" i="1" dirty="0">
                <a:solidFill>
                  <a:schemeClr val="lt1"/>
                </a:solidFill>
                <a:latin typeface="Arial"/>
                <a:ea typeface="Arial"/>
                <a:cs typeface="Arial"/>
                <a:sym typeface="Arial"/>
              </a:rPr>
              <a:t>?</a:t>
            </a:r>
            <a:endParaRPr sz="1600" i="1" dirty="0">
              <a:solidFill>
                <a:srgbClr val="002060"/>
              </a:solidFill>
              <a:latin typeface="Arial"/>
              <a:ea typeface="Arial"/>
              <a:cs typeface="Arial"/>
              <a:sym typeface="Arial"/>
            </a:endParaRPr>
          </a:p>
          <a:p>
            <a:pPr marL="0" marR="0" lvl="0" indent="0" algn="l" rtl="0">
              <a:spcBef>
                <a:spcPts val="0"/>
              </a:spcBef>
              <a:spcAft>
                <a:spcPts val="0"/>
              </a:spcAft>
              <a:buNone/>
            </a:pPr>
            <a:r>
              <a:rPr lang="en-US" sz="1200" dirty="0">
                <a:solidFill>
                  <a:srgbClr val="002060"/>
                </a:solidFill>
                <a:latin typeface="Arial"/>
                <a:ea typeface="Arial"/>
                <a:cs typeface="Arial"/>
                <a:sym typeface="Arial"/>
              </a:rPr>
              <a:t>Bevor </a:t>
            </a:r>
            <a:r>
              <a:rPr lang="en-US" sz="1200" dirty="0" err="1">
                <a:solidFill>
                  <a:srgbClr val="002060"/>
                </a:solidFill>
                <a:latin typeface="Arial"/>
                <a:ea typeface="Arial"/>
                <a:cs typeface="Arial"/>
                <a:sym typeface="Arial"/>
              </a:rPr>
              <a:t>wir</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diese</a:t>
            </a:r>
            <a:r>
              <a:rPr lang="en-US" sz="1200" dirty="0">
                <a:solidFill>
                  <a:srgbClr val="002060"/>
                </a:solidFill>
                <a:latin typeface="Arial"/>
                <a:ea typeface="Arial"/>
                <a:cs typeface="Arial"/>
                <a:sym typeface="Arial"/>
              </a:rPr>
              <a:t> Frage </a:t>
            </a:r>
            <a:r>
              <a:rPr lang="en-US" sz="1200" dirty="0" err="1">
                <a:solidFill>
                  <a:srgbClr val="002060"/>
                </a:solidFill>
                <a:latin typeface="Arial"/>
                <a:ea typeface="Arial"/>
                <a:cs typeface="Arial"/>
                <a:sym typeface="Arial"/>
              </a:rPr>
              <a:t>beantworten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lassen</a:t>
            </a:r>
            <a:r>
              <a:rPr lang="en-US" sz="1200" dirty="0">
                <a:solidFill>
                  <a:srgbClr val="002060"/>
                </a:solidFill>
                <a:latin typeface="Arial"/>
                <a:ea typeface="Arial"/>
                <a:cs typeface="Arial"/>
                <a:sym typeface="Arial"/>
              </a:rPr>
              <a:t> Sie </a:t>
            </a:r>
            <a:r>
              <a:rPr lang="en-US" sz="1200" dirty="0" err="1">
                <a:solidFill>
                  <a:srgbClr val="002060"/>
                </a:solidFill>
                <a:latin typeface="Arial"/>
                <a:ea typeface="Arial"/>
                <a:cs typeface="Arial"/>
                <a:sym typeface="Arial"/>
              </a:rPr>
              <a:t>uns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kurz</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Exkurs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machen</a:t>
            </a:r>
            <a:r>
              <a:rPr lang="en-US" sz="1200" dirty="0">
                <a:solidFill>
                  <a:srgbClr val="002060"/>
                </a:solidFill>
                <a:latin typeface="Arial"/>
                <a:ea typeface="Arial"/>
                <a:cs typeface="Arial"/>
                <a:sym typeface="Arial"/>
              </a:rPr>
              <a:t>, um </a:t>
            </a:r>
            <a:r>
              <a:rPr lang="en-US" sz="1200" dirty="0" err="1">
                <a:solidFill>
                  <a:srgbClr val="002060"/>
                </a:solidFill>
                <a:latin typeface="Arial"/>
                <a:ea typeface="Arial"/>
                <a:cs typeface="Arial"/>
                <a:sym typeface="Arial"/>
              </a:rPr>
              <a:t>diesen</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Prozess</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noch</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einmal</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zu</a:t>
            </a:r>
            <a:r>
              <a:rPr lang="en-US" sz="1200" dirty="0">
                <a:solidFill>
                  <a:srgbClr val="002060"/>
                </a:solidFill>
                <a:latin typeface="Arial"/>
                <a:ea typeface="Arial"/>
                <a:cs typeface="Arial"/>
                <a:sym typeface="Arial"/>
              </a:rPr>
              <a:t> </a:t>
            </a:r>
            <a:r>
              <a:rPr lang="en-US" sz="1200" dirty="0" err="1">
                <a:solidFill>
                  <a:srgbClr val="002060"/>
                </a:solidFill>
                <a:latin typeface="Arial"/>
                <a:ea typeface="Arial"/>
                <a:cs typeface="Arial"/>
                <a:sym typeface="Arial"/>
              </a:rPr>
              <a:t>betrachten</a:t>
            </a:r>
            <a:r>
              <a:rPr lang="en-US" sz="1200" dirty="0">
                <a:solidFill>
                  <a:srgbClr val="002060"/>
                </a:solidFill>
                <a:latin typeface="Arial"/>
                <a:ea typeface="Arial"/>
                <a:cs typeface="Arial"/>
                <a:sym typeface="Arial"/>
              </a:rPr>
              <a:t>…</a:t>
            </a:r>
            <a:endParaRPr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Shape 4270"/>
        <p:cNvGrpSpPr/>
        <p:nvPr/>
      </p:nvGrpSpPr>
      <p:grpSpPr>
        <a:xfrm>
          <a:off x="0" y="0"/>
          <a:ext cx="0" cy="0"/>
          <a:chOff x="0" y="0"/>
          <a:chExt cx="0" cy="0"/>
        </a:xfrm>
      </p:grpSpPr>
      <p:sp>
        <p:nvSpPr>
          <p:cNvPr id="4271" name="Google Shape;4271;p26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72" name="Google Shape;4272;p26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273" name="Google Shape;4273;p26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74" name="Google Shape;4274;p26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75" name="Google Shape;4275;p266"/>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5"/>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276" name="Google Shape;4276;p26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249</a:t>
            </a:fld>
            <a:endParaRPr sz="1000">
              <a:solidFill>
                <a:schemeClr val="dk1"/>
              </a:solidFill>
              <a:latin typeface="Arial"/>
              <a:ea typeface="Arial"/>
              <a:cs typeface="Arial"/>
              <a:sym typeface="Arial"/>
            </a:endParaRPr>
          </a:p>
        </p:txBody>
      </p:sp>
      <p:sp>
        <p:nvSpPr>
          <p:cNvPr id="4277" name="Google Shape;4277;p266"/>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6"/>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278" name="Google Shape;4278;p266"/>
          <p:cNvSpPr txBox="1"/>
          <p:nvPr/>
        </p:nvSpPr>
        <p:spPr>
          <a:xfrm>
            <a:off x="1447800" y="3028057"/>
            <a:ext cx="64008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Mit </a:t>
            </a:r>
            <a:r>
              <a:rPr lang="en-US" sz="1200" i="1" dirty="0" err="1">
                <a:solidFill>
                  <a:schemeClr val="lt1"/>
                </a:solidFill>
              </a:rPr>
              <a:t>welchem</a:t>
            </a:r>
            <a:r>
              <a:rPr lang="en-US" sz="1200" i="1" dirty="0">
                <a:solidFill>
                  <a:schemeClr val="lt1"/>
                </a:solidFill>
              </a:rPr>
              <a:t> </a:t>
            </a:r>
            <a:r>
              <a:rPr lang="en-US" sz="1200" i="1" dirty="0" err="1">
                <a:solidFill>
                  <a:schemeClr val="lt1"/>
                </a:solidFill>
              </a:rPr>
              <a:t>Begriff</a:t>
            </a:r>
            <a:r>
              <a:rPr lang="en-US" sz="1200" i="1" dirty="0">
                <a:solidFill>
                  <a:schemeClr val="lt1"/>
                </a:solidFill>
              </a:rPr>
              <a:t> </a:t>
            </a:r>
            <a:r>
              <a:rPr lang="en-US" sz="1200" i="1" dirty="0" err="1">
                <a:solidFill>
                  <a:schemeClr val="lt1"/>
                </a:solidFill>
              </a:rPr>
              <a:t>lässt</a:t>
            </a:r>
            <a:r>
              <a:rPr lang="en-US" sz="1200" i="1" dirty="0">
                <a:solidFill>
                  <a:schemeClr val="lt1"/>
                </a:solidFill>
              </a:rPr>
              <a:t> </a:t>
            </a:r>
            <a:r>
              <a:rPr lang="en-US" sz="1200" i="1" dirty="0" err="1">
                <a:solidFill>
                  <a:schemeClr val="lt1"/>
                </a:solidFill>
              </a:rPr>
              <a:t>sich</a:t>
            </a:r>
            <a:r>
              <a:rPr lang="en-US" sz="1200" i="1" dirty="0">
                <a:solidFill>
                  <a:schemeClr val="lt1"/>
                </a:solidFill>
              </a:rPr>
              <a:t> der </a:t>
            </a:r>
            <a:r>
              <a:rPr lang="en-US" sz="1200" i="1" dirty="0" err="1">
                <a:solidFill>
                  <a:schemeClr val="lt1"/>
                </a:solidFill>
              </a:rPr>
              <a:t>Vorgang</a:t>
            </a:r>
            <a:r>
              <a:rPr lang="en-US" sz="1200" i="1" dirty="0">
                <a:solidFill>
                  <a:schemeClr val="lt1"/>
                </a:solidFill>
              </a:rPr>
              <a:t> </a:t>
            </a:r>
            <a:r>
              <a:rPr lang="en-US" sz="1200" i="1" dirty="0" err="1">
                <a:solidFill>
                  <a:schemeClr val="lt1"/>
                </a:solidFill>
              </a:rPr>
              <a:t>bezeichnen</a:t>
            </a:r>
            <a:r>
              <a:rPr lang="en-US" sz="1200" i="1" dirty="0">
                <a:solidFill>
                  <a:schemeClr val="lt1"/>
                </a:solidFill>
              </a:rPr>
              <a:t>, der für die </a:t>
            </a:r>
            <a:r>
              <a:rPr lang="en-US" sz="1200" i="1" dirty="0" err="1">
                <a:solidFill>
                  <a:schemeClr val="lt1"/>
                </a:solidFill>
              </a:rPr>
              <a:t>Verdunkelung</a:t>
            </a:r>
            <a:r>
              <a:rPr lang="en-US" sz="1200" i="1" dirty="0">
                <a:solidFill>
                  <a:schemeClr val="lt1"/>
                </a:solidFill>
              </a:rPr>
              <a:t> der Iris und/</a:t>
            </a:r>
            <a:r>
              <a:rPr lang="en-US" sz="1200" i="1" dirty="0" err="1">
                <a:solidFill>
                  <a:schemeClr val="lt1"/>
                </a:solidFill>
              </a:rPr>
              <a:t>oder</a:t>
            </a:r>
            <a:r>
              <a:rPr lang="en-US" sz="1200" i="1" dirty="0">
                <a:solidFill>
                  <a:schemeClr val="lt1"/>
                </a:solidFill>
              </a:rPr>
              <a:t> der Haut um die Augen </a:t>
            </a:r>
            <a:r>
              <a:rPr lang="en-US" sz="1200" i="1" dirty="0" err="1">
                <a:solidFill>
                  <a:schemeClr val="lt1"/>
                </a:solidFill>
              </a:rPr>
              <a:t>herum</a:t>
            </a:r>
            <a:r>
              <a:rPr lang="en-US" sz="1200" i="1" dirty="0">
                <a:solidFill>
                  <a:schemeClr val="lt1"/>
                </a:solidFill>
              </a:rPr>
              <a:t> </a:t>
            </a:r>
            <a:r>
              <a:rPr lang="en-US" sz="1200" i="1" dirty="0" err="1">
                <a:solidFill>
                  <a:schemeClr val="lt1"/>
                </a:solidFill>
              </a:rPr>
              <a:t>verantwortlich</a:t>
            </a:r>
            <a:r>
              <a:rPr lang="en-US" sz="1200" i="1" dirty="0">
                <a:solidFill>
                  <a:schemeClr val="lt1"/>
                </a:solidFill>
              </a:rPr>
              <a:t> </a:t>
            </a:r>
            <a:r>
              <a:rPr lang="en-US" sz="1200" i="1" dirty="0" err="1">
                <a:solidFill>
                  <a:schemeClr val="lt1"/>
                </a:solidFill>
              </a:rPr>
              <a:t>ist</a:t>
            </a:r>
            <a:r>
              <a:rPr lang="en-US" sz="1200" i="1" dirty="0">
                <a:solidFill>
                  <a:schemeClr val="lt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Es </a:t>
            </a:r>
            <a:r>
              <a:rPr lang="en-US" sz="1200" dirty="0" err="1">
                <a:solidFill>
                  <a:schemeClr val="lt1"/>
                </a:solidFill>
              </a:rPr>
              <a:t>handelt</a:t>
            </a:r>
            <a:r>
              <a:rPr lang="en-US" sz="1200" dirty="0">
                <a:solidFill>
                  <a:schemeClr val="lt1"/>
                </a:solidFill>
              </a:rPr>
              <a:t> </a:t>
            </a:r>
            <a:r>
              <a:rPr lang="en-US" sz="1200" dirty="0" err="1">
                <a:solidFill>
                  <a:schemeClr val="lt1"/>
                </a:solidFill>
              </a:rPr>
              <a:t>sich</a:t>
            </a:r>
            <a:r>
              <a:rPr lang="en-US" sz="1200" dirty="0">
                <a:solidFill>
                  <a:schemeClr val="lt1"/>
                </a:solidFill>
              </a:rPr>
              <a:t> um </a:t>
            </a:r>
            <a:r>
              <a:rPr lang="en-US" sz="1200" dirty="0" err="1">
                <a:solidFill>
                  <a:schemeClr val="lt1"/>
                </a:solidFill>
              </a:rPr>
              <a:t>einen</a:t>
            </a:r>
            <a:r>
              <a:rPr lang="en-US" sz="1200" dirty="0">
                <a:solidFill>
                  <a:schemeClr val="lt1"/>
                </a:solidFill>
              </a:rPr>
              <a:t> </a:t>
            </a:r>
            <a:r>
              <a:rPr lang="en-US" sz="1200" dirty="0" err="1">
                <a:solidFill>
                  <a:schemeClr val="lt1"/>
                </a:solidFill>
              </a:rPr>
              <a:t>melanozytären</a:t>
            </a:r>
            <a:r>
              <a:rPr lang="en-US" sz="1200" dirty="0">
                <a:solidFill>
                  <a:schemeClr val="lt1"/>
                </a:solidFill>
              </a:rPr>
              <a:t> </a:t>
            </a:r>
            <a:r>
              <a:rPr lang="en-US" sz="1200" dirty="0" err="1">
                <a:solidFill>
                  <a:schemeClr val="lt1"/>
                </a:solidFill>
              </a:rPr>
              <a:t>Prozess</a:t>
            </a:r>
            <a:r>
              <a:rPr lang="en-US" sz="1200" dirty="0">
                <a:solidFill>
                  <a:schemeClr val="lt1"/>
                </a:solidFill>
              </a:rPr>
              <a:t>.</a:t>
            </a:r>
            <a:endParaRPr sz="1200" i="1" dirty="0">
              <a:solidFill>
                <a:schemeClr val="lt1"/>
              </a:solidFill>
            </a:endParaRPr>
          </a:p>
          <a:p>
            <a:pPr marL="0" lvl="0" indent="0" algn="l" rtl="0">
              <a:spcBef>
                <a:spcPts val="0"/>
              </a:spcBef>
              <a:spcAft>
                <a:spcPts val="0"/>
              </a:spcAft>
              <a:buClr>
                <a:schemeClr val="dk1"/>
              </a:buClr>
              <a:buFont typeface="Arial"/>
              <a:buNone/>
            </a:pPr>
            <a:endParaRPr sz="1600" i="1" dirty="0">
              <a:solidFill>
                <a:schemeClr val="lt1"/>
              </a:solidFill>
            </a:endParaRPr>
          </a:p>
          <a:p>
            <a:pPr marL="0" lvl="0" indent="0" algn="l" rtl="0">
              <a:spcBef>
                <a:spcPts val="0"/>
              </a:spcBef>
              <a:spcAft>
                <a:spcPts val="0"/>
              </a:spcAft>
              <a:buClr>
                <a:schemeClr val="dk1"/>
              </a:buClr>
              <a:buFont typeface="Arial"/>
              <a:buNone/>
            </a:pPr>
            <a:r>
              <a:rPr lang="en-US" sz="1200" i="1" dirty="0">
                <a:solidFill>
                  <a:schemeClr val="lt1"/>
                </a:solidFill>
              </a:rPr>
              <a:t>Welcher </a:t>
            </a:r>
            <a:r>
              <a:rPr lang="en-US" sz="1200" i="1" dirty="0" err="1">
                <a:solidFill>
                  <a:schemeClr val="lt1"/>
                </a:solidFill>
              </a:rPr>
              <a:t>spezifische</a:t>
            </a:r>
            <a:r>
              <a:rPr lang="en-US" sz="1200" i="1" dirty="0">
                <a:solidFill>
                  <a:schemeClr val="lt1"/>
                </a:solidFill>
              </a:rPr>
              <a:t> </a:t>
            </a:r>
            <a:r>
              <a:rPr lang="en-US" sz="1200" i="1" dirty="0" err="1">
                <a:solidFill>
                  <a:schemeClr val="lt1"/>
                </a:solidFill>
              </a:rPr>
              <a:t>Aspekt</a:t>
            </a:r>
            <a:r>
              <a:rPr lang="en-US" sz="1200" i="1" dirty="0">
                <a:solidFill>
                  <a:schemeClr val="lt1"/>
                </a:solidFill>
              </a:rPr>
              <a:t> des </a:t>
            </a:r>
            <a:r>
              <a:rPr lang="en-US" sz="1200" i="1" dirty="0" err="1">
                <a:solidFill>
                  <a:schemeClr val="lt1"/>
                </a:solidFill>
              </a:rPr>
              <a:t>melanozytären</a:t>
            </a:r>
            <a:r>
              <a:rPr lang="en-US" sz="1200" i="1" dirty="0">
                <a:solidFill>
                  <a:schemeClr val="lt1"/>
                </a:solidFill>
              </a:rPr>
              <a:t> </a:t>
            </a:r>
            <a:r>
              <a:rPr lang="en-US" sz="1200" i="1" dirty="0" err="1">
                <a:solidFill>
                  <a:schemeClr val="lt1"/>
                </a:solidFill>
              </a:rPr>
              <a:t>Prozesses</a:t>
            </a:r>
            <a:r>
              <a:rPr lang="en-US" sz="1200" i="1" dirty="0">
                <a:solidFill>
                  <a:schemeClr val="lt1"/>
                </a:solidFill>
              </a:rPr>
              <a:t> </a:t>
            </a:r>
            <a:r>
              <a:rPr lang="en-US" sz="1200" i="1" dirty="0" err="1">
                <a:solidFill>
                  <a:schemeClr val="lt1"/>
                </a:solidFill>
              </a:rPr>
              <a:t>ist</a:t>
            </a:r>
            <a:r>
              <a:rPr lang="en-US" sz="1200" i="1" dirty="0">
                <a:solidFill>
                  <a:schemeClr val="lt1"/>
                </a:solidFill>
              </a:rPr>
              <a:t> </a:t>
            </a:r>
            <a:r>
              <a:rPr lang="en-US" sz="1200" i="1" dirty="0" err="1">
                <a:solidFill>
                  <a:schemeClr val="lt1"/>
                </a:solidFill>
              </a:rPr>
              <a:t>dafür</a:t>
            </a:r>
            <a:r>
              <a:rPr lang="en-US" sz="1200" i="1" dirty="0">
                <a:solidFill>
                  <a:schemeClr val="lt1"/>
                </a:solidFill>
              </a:rPr>
              <a:t> </a:t>
            </a:r>
            <a:r>
              <a:rPr lang="en-US" sz="1200" i="1" dirty="0" err="1">
                <a:solidFill>
                  <a:schemeClr val="lt1"/>
                </a:solidFill>
              </a:rPr>
              <a:t>verantwortlich</a:t>
            </a:r>
            <a:r>
              <a:rPr lang="en-US" sz="1200" i="1" dirty="0">
                <a:solidFill>
                  <a:schemeClr val="lt1"/>
                </a:solidFill>
              </a:rPr>
              <a:t>?</a:t>
            </a:r>
            <a:endParaRPr sz="1200" i="1" dirty="0">
              <a:solidFill>
                <a:schemeClr val="lt1"/>
              </a:solidFill>
            </a:endParaRPr>
          </a:p>
          <a:p>
            <a:pPr marL="0" marR="0" lvl="0" indent="0" algn="l" rtl="0">
              <a:spcBef>
                <a:spcPts val="0"/>
              </a:spcBef>
              <a:spcAft>
                <a:spcPts val="0"/>
              </a:spcAft>
              <a:buNone/>
            </a:pPr>
            <a:r>
              <a:rPr lang="en-US" sz="1200" dirty="0">
                <a:solidFill>
                  <a:schemeClr val="lt1"/>
                </a:solidFill>
              </a:rPr>
              <a:t>Bevor </a:t>
            </a:r>
            <a:r>
              <a:rPr lang="en-US" sz="1200" dirty="0" err="1">
                <a:solidFill>
                  <a:schemeClr val="lt1"/>
                </a:solidFill>
              </a:rPr>
              <a:t>wir</a:t>
            </a:r>
            <a:r>
              <a:rPr lang="en-US" sz="1200" dirty="0">
                <a:solidFill>
                  <a:schemeClr val="lt1"/>
                </a:solidFill>
              </a:rPr>
              <a:t> </a:t>
            </a:r>
            <a:r>
              <a:rPr lang="en-US" sz="1200" dirty="0" err="1">
                <a:solidFill>
                  <a:schemeClr val="lt1"/>
                </a:solidFill>
              </a:rPr>
              <a:t>darauf</a:t>
            </a:r>
            <a:r>
              <a:rPr lang="en-US" sz="1200" dirty="0">
                <a:solidFill>
                  <a:schemeClr val="lt1"/>
                </a:solidFill>
              </a:rPr>
              <a:t> </a:t>
            </a:r>
            <a:r>
              <a:rPr lang="en-US" sz="1200" dirty="0" err="1">
                <a:solidFill>
                  <a:schemeClr val="lt1"/>
                </a:solidFill>
              </a:rPr>
              <a:t>eingehen</a:t>
            </a:r>
            <a:r>
              <a:rPr lang="en-US" sz="1200" dirty="0">
                <a:solidFill>
                  <a:schemeClr val="lt1"/>
                </a:solidFill>
              </a:rPr>
              <a:t>, </a:t>
            </a:r>
            <a:r>
              <a:rPr lang="en-US" sz="1200" dirty="0" err="1">
                <a:solidFill>
                  <a:schemeClr val="lt1"/>
                </a:solidFill>
              </a:rPr>
              <a:t>werfen</a:t>
            </a:r>
            <a:r>
              <a:rPr lang="en-US" sz="1200" dirty="0">
                <a:solidFill>
                  <a:schemeClr val="lt1"/>
                </a:solidFill>
              </a:rPr>
              <a:t> </a:t>
            </a:r>
            <a:r>
              <a:rPr lang="en-US" sz="1200" dirty="0" err="1">
                <a:solidFill>
                  <a:schemeClr val="lt1"/>
                </a:solidFill>
              </a:rPr>
              <a:t>wir</a:t>
            </a:r>
            <a:r>
              <a:rPr lang="en-US" sz="1200" dirty="0">
                <a:solidFill>
                  <a:schemeClr val="lt1"/>
                </a:solidFill>
              </a:rPr>
              <a:t> </a:t>
            </a:r>
            <a:r>
              <a:rPr lang="en-US" sz="1200" dirty="0" err="1">
                <a:solidFill>
                  <a:schemeClr val="lt1"/>
                </a:solidFill>
              </a:rPr>
              <a:t>kurz</a:t>
            </a:r>
            <a:r>
              <a:rPr lang="en-US" sz="1200" dirty="0">
                <a:solidFill>
                  <a:schemeClr val="lt1"/>
                </a:solidFill>
              </a:rPr>
              <a:t> </a:t>
            </a:r>
            <a:r>
              <a:rPr lang="en-US" sz="1200" dirty="0" err="1">
                <a:solidFill>
                  <a:schemeClr val="lt1"/>
                </a:solidFill>
              </a:rPr>
              <a:t>einen</a:t>
            </a:r>
            <a:r>
              <a:rPr lang="en-US" sz="1200" dirty="0">
                <a:solidFill>
                  <a:schemeClr val="lt1"/>
                </a:solidFill>
              </a:rPr>
              <a:t> Blick auf </a:t>
            </a:r>
            <a:r>
              <a:rPr lang="en-US" sz="1200" dirty="0" err="1">
                <a:solidFill>
                  <a:schemeClr val="lt1"/>
                </a:solidFill>
              </a:rPr>
              <a:t>diesen</a:t>
            </a:r>
            <a:r>
              <a:rPr lang="en-US" sz="1200" dirty="0">
                <a:solidFill>
                  <a:schemeClr val="lt1"/>
                </a:solidFill>
              </a:rPr>
              <a:t> </a:t>
            </a:r>
            <a:r>
              <a:rPr lang="en-US" sz="1200" dirty="0" err="1">
                <a:solidFill>
                  <a:schemeClr val="lt1"/>
                </a:solidFill>
              </a:rPr>
              <a:t>Vorgang</a:t>
            </a:r>
            <a:r>
              <a:rPr lang="en-US" sz="1200" dirty="0">
                <a:solidFill>
                  <a:schemeClr val="lt1"/>
                </a:solidFill>
              </a:rPr>
              <a:t> …</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26" name="Google Shape;426;p25"/>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Travaprost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27" name="Google Shape;427;p2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28" name="Google Shape;428;p2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25</a:t>
            </a:fld>
            <a:endParaRPr sz="1000">
              <a:solidFill>
                <a:schemeClr val="dk1"/>
              </a:solidFill>
              <a:latin typeface="Arial"/>
              <a:ea typeface="Arial"/>
              <a:cs typeface="Arial"/>
              <a:sym typeface="Arial"/>
            </a:endParaRPr>
          </a:p>
        </p:txBody>
      </p:sp>
      <p:sp>
        <p:nvSpPr>
          <p:cNvPr id="429" name="Google Shape;429;p25"/>
          <p:cNvSpPr txBox="1"/>
          <p:nvPr/>
        </p:nvSpPr>
        <p:spPr>
          <a:xfrm>
            <a:off x="4201265" y="1184982"/>
            <a:ext cx="4114800" cy="10107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Shape 4282"/>
        <p:cNvGrpSpPr/>
        <p:nvPr/>
      </p:nvGrpSpPr>
      <p:grpSpPr>
        <a:xfrm>
          <a:off x="0" y="0"/>
          <a:ext cx="0" cy="0"/>
          <a:chOff x="0" y="0"/>
          <a:chExt cx="0" cy="0"/>
        </a:xfrm>
      </p:grpSpPr>
      <p:sp>
        <p:nvSpPr>
          <p:cNvPr id="4283" name="Google Shape;4283;p26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250</a:t>
            </a:fld>
            <a:endParaRPr/>
          </a:p>
        </p:txBody>
      </p:sp>
      <p:sp>
        <p:nvSpPr>
          <p:cNvPr id="4284" name="Google Shape;4284;p267"/>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285" name="Google Shape;4285;p267"/>
          <p:cNvSpPr txBox="1"/>
          <p:nvPr/>
        </p:nvSpPr>
        <p:spPr>
          <a:xfrm>
            <a:off x="445603" y="3048000"/>
            <a:ext cx="8252791" cy="3046988"/>
          </a:xfrm>
          <a:prstGeom prst="rect">
            <a:avLst/>
          </a:prstGeom>
          <a:solidFill>
            <a:srgbClr val="DCE8E8"/>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Welche Zelle ist für melanozytäre Prozesse verantwortlich?</a:t>
            </a:r>
            <a:endParaRPr sz="1600" i="1">
              <a:solidFill>
                <a:srgbClr val="DCE8E8"/>
              </a:solidFill>
              <a:latin typeface="Arial"/>
              <a:ea typeface="Arial"/>
              <a:cs typeface="Arial"/>
              <a:sym typeface="Arial"/>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Na ja, ich schätze mal, </a:t>
            </a:r>
            <a:r>
              <a:rPr lang="en-US" sz="1200" b="1">
                <a:solidFill>
                  <a:srgbClr val="DCE8E8"/>
                </a:solidFill>
                <a:latin typeface="Arial"/>
                <a:ea typeface="Arial"/>
                <a:cs typeface="Arial"/>
                <a:sym typeface="Arial"/>
              </a:rPr>
              <a:t>die Melanozyten</a:t>
            </a:r>
            <a:r>
              <a:rPr lang="en-US" sz="1200">
                <a:solidFill>
                  <a:srgbClr val="DCE8E8"/>
                </a:solidFill>
                <a:latin typeface="Arial"/>
                <a:ea typeface="Arial"/>
                <a:cs typeface="Arial"/>
                <a:sym typeface="Arial"/>
              </a:rPr>
              <a:t>?</a:t>
            </a:r>
            <a:endParaRPr sz="1600" b="1">
              <a:solidFill>
                <a:srgbClr val="DCE8E8"/>
              </a:solidFill>
              <a:latin typeface="Arial"/>
              <a:ea typeface="Arial"/>
              <a:cs typeface="Arial"/>
              <a:sym typeface="Arial"/>
            </a:endParaRPr>
          </a:p>
          <a:p>
            <a:pPr marL="0" marR="0" lvl="0" indent="0" algn="l" rtl="0">
              <a:spcBef>
                <a:spcPts val="0"/>
              </a:spcBef>
              <a:spcAft>
                <a:spcPts val="0"/>
              </a:spcAft>
              <a:buNone/>
            </a:pPr>
            <a:endParaRPr sz="1600" i="1">
              <a:solidFill>
                <a:srgbClr val="DCE8E8"/>
              </a:solidFill>
              <a:latin typeface="Arial"/>
              <a:ea typeface="Arial"/>
              <a:cs typeface="Arial"/>
              <a:sym typeface="Arial"/>
            </a:endParaRPr>
          </a:p>
          <a:p>
            <a:pPr marL="0" marR="0" lvl="0" indent="0" algn="l" rtl="0">
              <a:spcBef>
                <a:spcPts val="0"/>
              </a:spcBef>
              <a:spcAft>
                <a:spcPts val="0"/>
              </a:spcAft>
              <a:buNone/>
            </a:pPr>
            <a:r>
              <a:rPr lang="en-US" sz="1200" i="1">
                <a:solidFill>
                  <a:srgbClr val="DCE8E8"/>
                </a:solidFill>
                <a:latin typeface="Arial"/>
                <a:ea typeface="Arial"/>
                <a:cs typeface="Arial"/>
                <a:sym typeface="Arial"/>
              </a:rPr>
              <a:t>Betrachten wir die Embryologie der Melanozyten. Aus welcher Urzelle stammen sie?</a:t>
            </a:r>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Neuralleistenzellen (NCCs)</a:t>
            </a:r>
            <a:endParaRPr/>
          </a:p>
          <a:p>
            <a:pPr marL="0" marR="0" lvl="0" indent="0" algn="l" rtl="0">
              <a:spcBef>
                <a:spcPts val="0"/>
              </a:spcBef>
              <a:spcAft>
                <a:spcPts val="0"/>
              </a:spcAft>
              <a:buNone/>
            </a:pPr>
            <a:endParaRPr sz="1600">
              <a:solidFill>
                <a:srgbClr val="DCE8E8"/>
              </a:solidFill>
              <a:latin typeface="Arial"/>
              <a:ea typeface="Arial"/>
              <a:cs typeface="Arial"/>
              <a:sym typeface="Arial"/>
            </a:endParaRPr>
          </a:p>
          <a:p>
            <a:pPr marL="0" marR="0" lvl="0" indent="0" algn="l" rtl="0">
              <a:spcBef>
                <a:spcPts val="0"/>
              </a:spcBef>
              <a:spcAft>
                <a:spcPts val="0"/>
              </a:spcAft>
              <a:buNone/>
            </a:pPr>
            <a:r>
              <a:rPr lang="en-US" sz="1200" i="1">
                <a:solidFill>
                  <a:srgbClr val="DCE8E8"/>
                </a:solidFill>
                <a:latin typeface="Arial"/>
                <a:ea typeface="Arial"/>
                <a:cs typeface="Arial"/>
                <a:sym typeface="Arial"/>
              </a:rPr>
              <a:t>Kurz gesagt, was ist der Hintergrund zu den Neuralleistenzellen?</a:t>
            </a:r>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NCCs sind ein Subtyp der neuroektodermalen Zellen. Zu Beginn der Embryogenese werden einige der neuroektodermalen Zellen, die sich entlang der dorsalen Seite des Neuralrohrs befinden, dazu angeregt, sich in NCCs umzuwandeln. NCCs wandern dann weit über den Embryo hinweg, und sobald sie ihr Ziel erreichen, vermehren sie sich und differenzieren sich zu spezialisierten Geweben und Zellen, darunter auch Melanozyten. </a:t>
            </a:r>
            <a:endParaRPr/>
          </a:p>
        </p:txBody>
      </p:sp>
      <p:sp>
        <p:nvSpPr>
          <p:cNvPr id="4286" name="Google Shape;4286;p267"/>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287" name="Google Shape;4287;p267"/>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Q</a:t>
            </a:r>
            <a:endParaRP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Shape 4291"/>
        <p:cNvGrpSpPr/>
        <p:nvPr/>
      </p:nvGrpSpPr>
      <p:grpSpPr>
        <a:xfrm>
          <a:off x="0" y="0"/>
          <a:ext cx="0" cy="0"/>
          <a:chOff x="0" y="0"/>
          <a:chExt cx="0" cy="0"/>
        </a:xfrm>
      </p:grpSpPr>
      <p:sp>
        <p:nvSpPr>
          <p:cNvPr id="4292" name="Google Shape;4292;p26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251</a:t>
            </a:fld>
            <a:endParaRPr/>
          </a:p>
        </p:txBody>
      </p:sp>
      <p:sp>
        <p:nvSpPr>
          <p:cNvPr id="4293" name="Google Shape;4293;p268"/>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294" name="Google Shape;4294;p268"/>
          <p:cNvSpPr txBox="1"/>
          <p:nvPr/>
        </p:nvSpPr>
        <p:spPr>
          <a:xfrm>
            <a:off x="445603" y="3048000"/>
            <a:ext cx="8252791" cy="3046988"/>
          </a:xfrm>
          <a:prstGeom prst="rect">
            <a:avLst/>
          </a:prstGeom>
          <a:solidFill>
            <a:srgbClr val="DCE8E8"/>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Welche Zelle ist für melanozytäre Prozesse verantwortlich?</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Na ja, ich schätze mal, </a:t>
            </a:r>
            <a:r>
              <a:rPr lang="en-US" sz="1200" b="1">
                <a:solidFill>
                  <a:schemeClr val="dk1"/>
                </a:solidFill>
                <a:latin typeface="Arial"/>
                <a:ea typeface="Arial"/>
                <a:cs typeface="Arial"/>
                <a:sym typeface="Arial"/>
              </a:rPr>
              <a:t>die Melanozyten</a:t>
            </a:r>
            <a:r>
              <a:rPr lang="en-US" sz="1200">
                <a:solidFill>
                  <a:schemeClr val="dk1"/>
                </a:solidFill>
                <a:latin typeface="Arial"/>
                <a:ea typeface="Arial"/>
                <a:cs typeface="Arial"/>
                <a:sym typeface="Arial"/>
              </a:rPr>
              <a:t>?</a:t>
            </a:r>
            <a:endParaRPr sz="1600" b="1">
              <a:solidFill>
                <a:srgbClr val="DCE8E8"/>
              </a:solidFill>
              <a:latin typeface="Arial"/>
              <a:ea typeface="Arial"/>
              <a:cs typeface="Arial"/>
              <a:sym typeface="Arial"/>
            </a:endParaRPr>
          </a:p>
          <a:p>
            <a:pPr marL="0" marR="0" lvl="0" indent="0" algn="l" rtl="0">
              <a:spcBef>
                <a:spcPts val="0"/>
              </a:spcBef>
              <a:spcAft>
                <a:spcPts val="0"/>
              </a:spcAft>
              <a:buNone/>
            </a:pPr>
            <a:endParaRPr sz="1600" i="1">
              <a:solidFill>
                <a:srgbClr val="DCE8E8"/>
              </a:solidFill>
              <a:latin typeface="Arial"/>
              <a:ea typeface="Arial"/>
              <a:cs typeface="Arial"/>
              <a:sym typeface="Arial"/>
            </a:endParaRPr>
          </a:p>
          <a:p>
            <a:pPr marL="0" marR="0" lvl="0" indent="0" algn="l" rtl="0">
              <a:spcBef>
                <a:spcPts val="0"/>
              </a:spcBef>
              <a:spcAft>
                <a:spcPts val="0"/>
              </a:spcAft>
              <a:buNone/>
            </a:pPr>
            <a:r>
              <a:rPr lang="en-US" sz="1200" i="1">
                <a:solidFill>
                  <a:srgbClr val="DCE8E8"/>
                </a:solidFill>
                <a:latin typeface="Arial"/>
                <a:ea typeface="Arial"/>
                <a:cs typeface="Arial"/>
                <a:sym typeface="Arial"/>
              </a:rPr>
              <a:t>Betrachten wir die Embryologie der Melanozyten. Aus welcher Urzelle stammen sie?</a:t>
            </a:r>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Neuralleistenzellen (NCCs)</a:t>
            </a:r>
            <a:endParaRPr/>
          </a:p>
          <a:p>
            <a:pPr marL="0" marR="0" lvl="0" indent="0" algn="l" rtl="0">
              <a:spcBef>
                <a:spcPts val="0"/>
              </a:spcBef>
              <a:spcAft>
                <a:spcPts val="0"/>
              </a:spcAft>
              <a:buNone/>
            </a:pPr>
            <a:endParaRPr sz="1600">
              <a:solidFill>
                <a:srgbClr val="DCE8E8"/>
              </a:solidFill>
              <a:latin typeface="Arial"/>
              <a:ea typeface="Arial"/>
              <a:cs typeface="Arial"/>
              <a:sym typeface="Arial"/>
            </a:endParaRPr>
          </a:p>
          <a:p>
            <a:pPr marL="0" marR="0" lvl="0" indent="0" algn="l" rtl="0">
              <a:spcBef>
                <a:spcPts val="0"/>
              </a:spcBef>
              <a:spcAft>
                <a:spcPts val="0"/>
              </a:spcAft>
              <a:buNone/>
            </a:pPr>
            <a:r>
              <a:rPr lang="en-US" sz="1200" i="1">
                <a:solidFill>
                  <a:srgbClr val="DCE8E8"/>
                </a:solidFill>
                <a:latin typeface="Arial"/>
                <a:ea typeface="Arial"/>
                <a:cs typeface="Arial"/>
                <a:sym typeface="Arial"/>
              </a:rPr>
              <a:t>Kurz gesagt, was ist der Hintergrund zu den Neuralleistenzellen?</a:t>
            </a:r>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NCCs sind ein Subtyp der neuroektodermalen Zellen. Zu Beginn der Embryogenese werden einige der neuroektodermalen Zellen, die sich entlang der dorsalen Seite des Neuralrohrs befinden, dazu angeregt, sich in NCCs umzuwandeln. NCCs wandern dann weit über den Embryo hinweg, und sobald sie ihr Ziel erreichen, vermehren sie sich und differenzieren sich zu spezialisierten Geweben und Zellen, darunter auch Melanozyten. </a:t>
            </a:r>
            <a:endParaRPr/>
          </a:p>
        </p:txBody>
      </p:sp>
      <p:sp>
        <p:nvSpPr>
          <p:cNvPr id="4295" name="Google Shape;4295;p26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296" name="Google Shape;4296;p268"/>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Shape 4300"/>
        <p:cNvGrpSpPr/>
        <p:nvPr/>
      </p:nvGrpSpPr>
      <p:grpSpPr>
        <a:xfrm>
          <a:off x="0" y="0"/>
          <a:ext cx="0" cy="0"/>
          <a:chOff x="0" y="0"/>
          <a:chExt cx="0" cy="0"/>
        </a:xfrm>
      </p:grpSpPr>
      <p:sp>
        <p:nvSpPr>
          <p:cNvPr id="4301" name="Google Shape;4301;p26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252</a:t>
            </a:fld>
            <a:endParaRPr/>
          </a:p>
        </p:txBody>
      </p:sp>
      <p:sp>
        <p:nvSpPr>
          <p:cNvPr id="4302" name="Google Shape;4302;p269"/>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03" name="Google Shape;4303;p269"/>
          <p:cNvSpPr txBox="1"/>
          <p:nvPr/>
        </p:nvSpPr>
        <p:spPr>
          <a:xfrm>
            <a:off x="445603" y="3048000"/>
            <a:ext cx="8252791" cy="3046988"/>
          </a:xfrm>
          <a:prstGeom prst="rect">
            <a:avLst/>
          </a:prstGeom>
          <a:solidFill>
            <a:srgbClr val="DCE8E8"/>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Welche Zelle ist für melanozytäre Prozesse verantwortlich?</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Na ja, ich schätze mal, </a:t>
            </a:r>
            <a:r>
              <a:rPr lang="en-US" sz="1200" b="1">
                <a:solidFill>
                  <a:schemeClr val="dk1"/>
                </a:solidFill>
                <a:latin typeface="Arial"/>
                <a:ea typeface="Arial"/>
                <a:cs typeface="Arial"/>
                <a:sym typeface="Arial"/>
              </a:rPr>
              <a:t>die Melanozyten</a:t>
            </a:r>
            <a:r>
              <a:rPr lang="en-US" sz="1200">
                <a:solidFill>
                  <a:schemeClr val="dk1"/>
                </a:solidFill>
                <a:latin typeface="Arial"/>
                <a:ea typeface="Arial"/>
                <a:cs typeface="Arial"/>
                <a:sym typeface="Arial"/>
              </a:rPr>
              <a:t>?</a:t>
            </a:r>
            <a:endParaRPr sz="1600" b="1">
              <a:solidFill>
                <a:schemeClr val="dk1"/>
              </a:solidFill>
              <a:latin typeface="Arial"/>
              <a:ea typeface="Arial"/>
              <a:cs typeface="Arial"/>
              <a:sym typeface="Arial"/>
            </a:endParaRPr>
          </a:p>
          <a:p>
            <a:pPr marL="0" marR="0" lvl="0" indent="0" algn="l" rtl="0">
              <a:spcBef>
                <a:spcPts val="0"/>
              </a:spcBef>
              <a:spcAft>
                <a:spcPts val="0"/>
              </a:spcAft>
              <a:buNone/>
            </a:pPr>
            <a:endParaRPr sz="16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Betrachten wir die Embryologie der Melanozyten. Aus welcher Urzelle stammen sie?</a:t>
            </a:r>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Neuralleistenzellen (NCCs)</a:t>
            </a:r>
            <a:endParaRPr/>
          </a:p>
          <a:p>
            <a:pPr marL="0" marR="0" lvl="0" indent="0" algn="l" rtl="0">
              <a:spcBef>
                <a:spcPts val="0"/>
              </a:spcBef>
              <a:spcAft>
                <a:spcPts val="0"/>
              </a:spcAft>
              <a:buNone/>
            </a:pPr>
            <a:endParaRPr sz="1600">
              <a:solidFill>
                <a:srgbClr val="DCE8E8"/>
              </a:solidFill>
              <a:latin typeface="Arial"/>
              <a:ea typeface="Arial"/>
              <a:cs typeface="Arial"/>
              <a:sym typeface="Arial"/>
            </a:endParaRPr>
          </a:p>
          <a:p>
            <a:pPr marL="0" marR="0" lvl="0" indent="0" algn="l" rtl="0">
              <a:spcBef>
                <a:spcPts val="0"/>
              </a:spcBef>
              <a:spcAft>
                <a:spcPts val="0"/>
              </a:spcAft>
              <a:buNone/>
            </a:pPr>
            <a:r>
              <a:rPr lang="en-US" sz="1200" i="1">
                <a:solidFill>
                  <a:srgbClr val="DCE8E8"/>
                </a:solidFill>
                <a:latin typeface="Arial"/>
                <a:ea typeface="Arial"/>
                <a:cs typeface="Arial"/>
                <a:sym typeface="Arial"/>
              </a:rPr>
              <a:t>Kurz gesagt, was ist der Hintergrund zu den Neuralleistenzellen?</a:t>
            </a:r>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NCCs sind ein Subtyp der neuroektodermalen Zellen. Zu Beginn der Embryogenese werden einige der neuroektodermalen Zellen, die sich entlang der dorsalen Seite des Neuralrohrs befinden, dazu angeregt, sich in NCCs zu verwandeln. NCCs wandern dann weit über den Embryo hinweg, und sobald sie ihr Ziel erreichen, vermehren sie sich und differenzieren sich zu spezialisierten Geweben und Zellen, darunter auch Melanozyten. </a:t>
            </a:r>
            <a:endParaRPr/>
          </a:p>
        </p:txBody>
      </p:sp>
      <p:sp>
        <p:nvSpPr>
          <p:cNvPr id="4304" name="Google Shape;4304;p269"/>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05" name="Google Shape;4305;p269"/>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Q</a:t>
            </a:r>
            <a:endParaRP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Shape 4309"/>
        <p:cNvGrpSpPr/>
        <p:nvPr/>
      </p:nvGrpSpPr>
      <p:grpSpPr>
        <a:xfrm>
          <a:off x="0" y="0"/>
          <a:ext cx="0" cy="0"/>
          <a:chOff x="0" y="0"/>
          <a:chExt cx="0" cy="0"/>
        </a:xfrm>
      </p:grpSpPr>
      <p:sp>
        <p:nvSpPr>
          <p:cNvPr id="4310" name="Google Shape;4310;p27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253</a:t>
            </a:fld>
            <a:endParaRPr/>
          </a:p>
        </p:txBody>
      </p:sp>
      <p:sp>
        <p:nvSpPr>
          <p:cNvPr id="4311" name="Google Shape;4311;p270"/>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12" name="Google Shape;4312;p270"/>
          <p:cNvSpPr txBox="1"/>
          <p:nvPr/>
        </p:nvSpPr>
        <p:spPr>
          <a:xfrm>
            <a:off x="445603" y="3048000"/>
            <a:ext cx="8252700" cy="2180700"/>
          </a:xfrm>
          <a:prstGeom prst="rect">
            <a:avLst/>
          </a:prstGeom>
          <a:solidFill>
            <a:srgbClr val="DCE8E8"/>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Welche Zelle ist für melanozytäre Prozesse verantwortlich?</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Na ja, ich schätze mal, </a:t>
            </a:r>
            <a:r>
              <a:rPr lang="en-US" sz="1200" b="1">
                <a:solidFill>
                  <a:schemeClr val="dk1"/>
                </a:solidFill>
                <a:latin typeface="Arial"/>
                <a:ea typeface="Arial"/>
                <a:cs typeface="Arial"/>
                <a:sym typeface="Arial"/>
              </a:rPr>
              <a:t>die Melanozyten</a:t>
            </a:r>
            <a:r>
              <a:rPr lang="en-US" sz="1200">
                <a:solidFill>
                  <a:schemeClr val="dk1"/>
                </a:solidFill>
                <a:latin typeface="Arial"/>
                <a:ea typeface="Arial"/>
                <a:cs typeface="Arial"/>
                <a:sym typeface="Arial"/>
              </a:rPr>
              <a:t>?</a:t>
            </a:r>
            <a:endParaRPr sz="1600" b="1">
              <a:solidFill>
                <a:schemeClr val="dk1"/>
              </a:solidFill>
              <a:latin typeface="Arial"/>
              <a:ea typeface="Arial"/>
              <a:cs typeface="Arial"/>
              <a:sym typeface="Arial"/>
            </a:endParaRPr>
          </a:p>
          <a:p>
            <a:pPr marL="0" marR="0" lvl="0" indent="0" algn="l" rtl="0">
              <a:spcBef>
                <a:spcPts val="0"/>
              </a:spcBef>
              <a:spcAft>
                <a:spcPts val="0"/>
              </a:spcAft>
              <a:buNone/>
            </a:pPr>
            <a:endParaRPr sz="16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Betrachten wir die Embryologie der Melanozyten. Aus welcher Urzelle stammen sie?</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Neuralleistenzellen (Neural crest cells, NCCs)</a:t>
            </a:r>
            <a:endParaRPr sz="1600">
              <a:solidFill>
                <a:srgbClr val="DCE8E8"/>
              </a:solidFill>
              <a:latin typeface="Arial"/>
              <a:ea typeface="Arial"/>
              <a:cs typeface="Arial"/>
              <a:sym typeface="Arial"/>
            </a:endParaRPr>
          </a:p>
          <a:p>
            <a:pPr marL="0" marR="0" lvl="0" indent="0" algn="l" rtl="0">
              <a:spcBef>
                <a:spcPts val="0"/>
              </a:spcBef>
              <a:spcAft>
                <a:spcPts val="0"/>
              </a:spcAft>
              <a:buNone/>
            </a:pPr>
            <a:endParaRPr sz="1600">
              <a:solidFill>
                <a:srgbClr val="DCE8E8"/>
              </a:solidFill>
              <a:latin typeface="Arial"/>
              <a:ea typeface="Arial"/>
              <a:cs typeface="Arial"/>
              <a:sym typeface="Arial"/>
            </a:endParaRPr>
          </a:p>
          <a:p>
            <a:pPr marL="0" marR="0" lvl="0" indent="0" algn="l" rtl="0">
              <a:spcBef>
                <a:spcPts val="0"/>
              </a:spcBef>
              <a:spcAft>
                <a:spcPts val="0"/>
              </a:spcAft>
              <a:buNone/>
            </a:pPr>
            <a:r>
              <a:rPr lang="en-US" sz="1200" i="1">
                <a:solidFill>
                  <a:srgbClr val="DCE8E8"/>
                </a:solidFill>
                <a:latin typeface="Arial"/>
                <a:ea typeface="Arial"/>
                <a:cs typeface="Arial"/>
                <a:sym typeface="Arial"/>
              </a:rPr>
              <a:t>Kurz gesagt, was ist der Hintergrund zu den Neuralleistenzellen?</a:t>
            </a:r>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NCCs sind ein Subtyp der neuroektodermalen Zellen. Zu Beginn der Embryogenese werden einige der neuroektodermalen Zellen, die sich entlang der dorsalen Seite des Neuralrohrs befinden, dazu angeregt, sich in NCCs umzuwandeln. NCCs wandern dann weit über den Embryo hinweg, und sobald sie ihr Ziel erreichen, vermehren sie sich und differenzieren sich zu spezialisierten Geweben und Zellen, darunter auch Melanozyten. </a:t>
            </a:r>
            <a:endParaRPr/>
          </a:p>
        </p:txBody>
      </p:sp>
      <p:sp>
        <p:nvSpPr>
          <p:cNvPr id="4313" name="Google Shape;4313;p270"/>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14" name="Google Shape;4314;p270"/>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Shape 4318"/>
        <p:cNvGrpSpPr/>
        <p:nvPr/>
      </p:nvGrpSpPr>
      <p:grpSpPr>
        <a:xfrm>
          <a:off x="0" y="0"/>
          <a:ext cx="0" cy="0"/>
          <a:chOff x="0" y="0"/>
          <a:chExt cx="0" cy="0"/>
        </a:xfrm>
      </p:grpSpPr>
      <p:sp>
        <p:nvSpPr>
          <p:cNvPr id="4319" name="Google Shape;4319;p27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254</a:t>
            </a:fld>
            <a:endParaRPr/>
          </a:p>
        </p:txBody>
      </p:sp>
      <p:sp>
        <p:nvSpPr>
          <p:cNvPr id="4320" name="Google Shape;4320;p271"/>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21" name="Google Shape;4321;p271"/>
          <p:cNvSpPr txBox="1"/>
          <p:nvPr/>
        </p:nvSpPr>
        <p:spPr>
          <a:xfrm>
            <a:off x="445603" y="3048000"/>
            <a:ext cx="8252700" cy="2180700"/>
          </a:xfrm>
          <a:prstGeom prst="rect">
            <a:avLst/>
          </a:prstGeom>
          <a:solidFill>
            <a:srgbClr val="DCE8E8"/>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Welche Zelle ist für melanozytäre Prozesse verantwortlich?</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Na ja, ich schätze mal, </a:t>
            </a:r>
            <a:r>
              <a:rPr lang="en-US" sz="1200" b="1">
                <a:solidFill>
                  <a:schemeClr val="dk1"/>
                </a:solidFill>
              </a:rPr>
              <a:t>die Melanozyten</a:t>
            </a:r>
            <a:r>
              <a:rPr lang="en-US" sz="1200">
                <a:solidFill>
                  <a:schemeClr val="dk1"/>
                </a:solidFill>
              </a:rPr>
              <a:t>?</a:t>
            </a:r>
            <a:endParaRPr sz="1600" b="1">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Betrachten wir die Embryologie der Melanozyten. Aus welcher Urzelle stammen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Neuralleistenzellen (Neural crest cells, NCCs)</a:t>
            </a:r>
            <a:endParaRPr sz="1200" i="1">
              <a:solidFill>
                <a:schemeClr val="dk1"/>
              </a:solidFil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rPr>
              <a:t>Kurz zusammengefasst: Was sollte man über die Entstehung und Bedeutung der Neuralleistenzellen wissen?</a:t>
            </a:r>
            <a:endParaRPr sz="1600" i="1">
              <a:solidFill>
                <a:srgbClr val="DCE8E8"/>
              </a:solidFill>
              <a:latin typeface="Arial"/>
              <a:ea typeface="Arial"/>
              <a:cs typeface="Arial"/>
              <a:sym typeface="Arial"/>
            </a:endParaRPr>
          </a:p>
          <a:p>
            <a:pPr marL="0" marR="0" lvl="0" indent="0" algn="l" rtl="0">
              <a:spcBef>
                <a:spcPts val="0"/>
              </a:spcBef>
              <a:spcAft>
                <a:spcPts val="0"/>
              </a:spcAft>
              <a:buNone/>
            </a:pPr>
            <a:r>
              <a:rPr lang="en-US" sz="1200">
                <a:solidFill>
                  <a:srgbClr val="DCE8E8"/>
                </a:solidFill>
                <a:latin typeface="Arial"/>
                <a:ea typeface="Arial"/>
                <a:cs typeface="Arial"/>
                <a:sym typeface="Arial"/>
              </a:rPr>
              <a:t>NCCs sind ein Subtyp der neuroektodermalen Zellen. Zu Beginn der Embryogenese werden einige der neuroektodermalen Zellen, die sich entlang der dorsalen Seite des Neuralrohrs befinden, dazu angeregt, sich in NCCs umzuwandeln. NCCs wandern dann weit über den Embryo hinweg, und sobald sie ihr Ziel erreichen, vermehren sie sich und differenzieren sich zu spezialisierten Geweben und Zellen, darunter auch Melanozyten. </a:t>
            </a:r>
            <a:endParaRPr/>
          </a:p>
        </p:txBody>
      </p:sp>
      <p:sp>
        <p:nvSpPr>
          <p:cNvPr id="4322" name="Google Shape;4322;p271"/>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23" name="Google Shape;4323;p271"/>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Q</a:t>
            </a:r>
            <a:endParaRP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Shape 4327"/>
        <p:cNvGrpSpPr/>
        <p:nvPr/>
      </p:nvGrpSpPr>
      <p:grpSpPr>
        <a:xfrm>
          <a:off x="0" y="0"/>
          <a:ext cx="0" cy="0"/>
          <a:chOff x="0" y="0"/>
          <a:chExt cx="0" cy="0"/>
        </a:xfrm>
      </p:grpSpPr>
      <p:sp>
        <p:nvSpPr>
          <p:cNvPr id="4328" name="Google Shape;4328;p27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255</a:t>
            </a:fld>
            <a:endParaRPr/>
          </a:p>
        </p:txBody>
      </p:sp>
      <p:sp>
        <p:nvSpPr>
          <p:cNvPr id="4329" name="Google Shape;4329;p272"/>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30" name="Google Shape;4330;p272"/>
          <p:cNvSpPr txBox="1"/>
          <p:nvPr/>
        </p:nvSpPr>
        <p:spPr>
          <a:xfrm>
            <a:off x="445603" y="3048000"/>
            <a:ext cx="8252700" cy="2180700"/>
          </a:xfrm>
          <a:prstGeom prst="rect">
            <a:avLst/>
          </a:prstGeom>
          <a:solidFill>
            <a:srgbClr val="DCE8E8"/>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dk1"/>
                </a:solidFill>
              </a:rPr>
              <a:t>Welche</a:t>
            </a:r>
            <a:r>
              <a:rPr lang="en-US" sz="1200" i="1" dirty="0">
                <a:solidFill>
                  <a:schemeClr val="dk1"/>
                </a:solidFill>
              </a:rPr>
              <a:t> Zelle </a:t>
            </a:r>
            <a:r>
              <a:rPr lang="en-US" sz="1200" i="1" dirty="0" err="1">
                <a:solidFill>
                  <a:schemeClr val="dk1"/>
                </a:solidFill>
              </a:rPr>
              <a:t>ist</a:t>
            </a:r>
            <a:r>
              <a:rPr lang="en-US" sz="1200" i="1" dirty="0">
                <a:solidFill>
                  <a:schemeClr val="dk1"/>
                </a:solidFill>
              </a:rPr>
              <a:t> für </a:t>
            </a:r>
            <a:r>
              <a:rPr lang="en-US" sz="1200" i="1" dirty="0" err="1">
                <a:solidFill>
                  <a:schemeClr val="dk1"/>
                </a:solidFill>
              </a:rPr>
              <a:t>melanozytäre</a:t>
            </a:r>
            <a:r>
              <a:rPr lang="en-US" sz="1200" i="1" dirty="0">
                <a:solidFill>
                  <a:schemeClr val="dk1"/>
                </a:solidFill>
              </a:rPr>
              <a:t> </a:t>
            </a:r>
            <a:r>
              <a:rPr lang="en-US" sz="1200" i="1" dirty="0" err="1">
                <a:solidFill>
                  <a:schemeClr val="dk1"/>
                </a:solidFill>
              </a:rPr>
              <a:t>Prozesse</a:t>
            </a:r>
            <a:r>
              <a:rPr lang="en-US" sz="1200" i="1" dirty="0">
                <a:solidFill>
                  <a:schemeClr val="dk1"/>
                </a:solidFill>
              </a:rPr>
              <a:t> </a:t>
            </a:r>
            <a:r>
              <a:rPr lang="en-US" sz="1200" i="1" dirty="0" err="1">
                <a:solidFill>
                  <a:schemeClr val="dk1"/>
                </a:solidFill>
              </a:rPr>
              <a:t>verantwortlich</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Na ja, ich </a:t>
            </a:r>
            <a:r>
              <a:rPr lang="en-US" sz="1200" dirty="0" err="1">
                <a:solidFill>
                  <a:schemeClr val="dk1"/>
                </a:solidFill>
              </a:rPr>
              <a:t>schätze</a:t>
            </a:r>
            <a:r>
              <a:rPr lang="en-US" sz="1200" dirty="0">
                <a:solidFill>
                  <a:schemeClr val="dk1"/>
                </a:solidFill>
              </a:rPr>
              <a:t> mal, </a:t>
            </a:r>
            <a:r>
              <a:rPr lang="en-US" sz="1200" b="1" dirty="0">
                <a:solidFill>
                  <a:schemeClr val="dk1"/>
                </a:solidFill>
              </a:rPr>
              <a:t>die </a:t>
            </a:r>
            <a:r>
              <a:rPr lang="en-US" sz="1200" b="1" dirty="0" err="1">
                <a:solidFill>
                  <a:schemeClr val="dk1"/>
                </a:solidFill>
              </a:rPr>
              <a:t>Melanozyten</a:t>
            </a:r>
            <a:r>
              <a:rPr lang="en-US" sz="1200" dirty="0">
                <a:solidFill>
                  <a:schemeClr val="dk1"/>
                </a:solidFill>
              </a:rPr>
              <a:t>?</a:t>
            </a:r>
            <a:endParaRPr sz="1600" b="1" dirty="0">
              <a:solidFill>
                <a:schemeClr val="dk1"/>
              </a:solidFill>
            </a:endParaRPr>
          </a:p>
          <a:p>
            <a:pPr marL="0" lvl="0" indent="0" algn="l" rtl="0">
              <a:spcBef>
                <a:spcPts val="0"/>
              </a:spcBef>
              <a:spcAft>
                <a:spcPts val="0"/>
              </a:spcAft>
              <a:buClr>
                <a:schemeClr val="dk1"/>
              </a:buClr>
              <a:buFont typeface="Arial"/>
              <a:buNone/>
            </a:pPr>
            <a:endParaRPr sz="1600" i="1" dirty="0">
              <a:solidFill>
                <a:schemeClr val="dk1"/>
              </a:solidFill>
            </a:endParaRPr>
          </a:p>
          <a:p>
            <a:pPr marL="0" lvl="0" indent="0" algn="l" rtl="0">
              <a:spcBef>
                <a:spcPts val="0"/>
              </a:spcBef>
              <a:spcAft>
                <a:spcPts val="0"/>
              </a:spcAft>
              <a:buClr>
                <a:schemeClr val="dk1"/>
              </a:buClr>
              <a:buFont typeface="Arial"/>
              <a:buNone/>
            </a:pPr>
            <a:r>
              <a:rPr lang="en-US" sz="1200" i="1" dirty="0" err="1">
                <a:solidFill>
                  <a:schemeClr val="dk1"/>
                </a:solidFill>
              </a:rPr>
              <a:t>Betrachten</a:t>
            </a:r>
            <a:r>
              <a:rPr lang="en-US" sz="1200" i="1" dirty="0">
                <a:solidFill>
                  <a:schemeClr val="dk1"/>
                </a:solidFill>
              </a:rPr>
              <a:t> </a:t>
            </a:r>
            <a:r>
              <a:rPr lang="en-US" sz="1200" i="1" dirty="0" err="1">
                <a:solidFill>
                  <a:schemeClr val="dk1"/>
                </a:solidFill>
              </a:rPr>
              <a:t>wir</a:t>
            </a:r>
            <a:r>
              <a:rPr lang="en-US" sz="1200" i="1" dirty="0">
                <a:solidFill>
                  <a:schemeClr val="dk1"/>
                </a:solidFill>
              </a:rPr>
              <a:t> die </a:t>
            </a:r>
            <a:r>
              <a:rPr lang="en-US" sz="1200" i="1" dirty="0" err="1">
                <a:solidFill>
                  <a:schemeClr val="dk1"/>
                </a:solidFill>
              </a:rPr>
              <a:t>Embryologie</a:t>
            </a:r>
            <a:r>
              <a:rPr lang="en-US" sz="1200" i="1" dirty="0">
                <a:solidFill>
                  <a:schemeClr val="dk1"/>
                </a:solidFill>
              </a:rPr>
              <a:t> der </a:t>
            </a:r>
            <a:r>
              <a:rPr lang="en-US" sz="1200" i="1" dirty="0" err="1">
                <a:solidFill>
                  <a:schemeClr val="dk1"/>
                </a:solidFill>
              </a:rPr>
              <a:t>Melanozyten</a:t>
            </a:r>
            <a:r>
              <a:rPr lang="en-US" sz="1200" i="1" dirty="0">
                <a:solidFill>
                  <a:schemeClr val="dk1"/>
                </a:solidFill>
              </a:rPr>
              <a:t>. Aus </a:t>
            </a:r>
            <a:r>
              <a:rPr lang="en-US" sz="1200" i="1" dirty="0" err="1">
                <a:solidFill>
                  <a:schemeClr val="dk1"/>
                </a:solidFill>
              </a:rPr>
              <a:t>welcher</a:t>
            </a:r>
            <a:r>
              <a:rPr lang="en-US" sz="1200" i="1" dirty="0">
                <a:solidFill>
                  <a:schemeClr val="dk1"/>
                </a:solidFill>
              </a:rPr>
              <a:t> </a:t>
            </a:r>
            <a:r>
              <a:rPr lang="en-US" sz="1200" i="1" dirty="0" err="1">
                <a:solidFill>
                  <a:schemeClr val="dk1"/>
                </a:solidFill>
              </a:rPr>
              <a:t>Urzelle</a:t>
            </a:r>
            <a:r>
              <a:rPr lang="en-US" sz="1200" i="1" dirty="0">
                <a:solidFill>
                  <a:schemeClr val="dk1"/>
                </a:solidFill>
              </a:rPr>
              <a:t> </a:t>
            </a:r>
            <a:r>
              <a:rPr lang="en-US" sz="1200" i="1" dirty="0" err="1">
                <a:solidFill>
                  <a:schemeClr val="dk1"/>
                </a:solidFill>
              </a:rPr>
              <a:t>stammen</a:t>
            </a:r>
            <a:r>
              <a:rPr lang="en-US" sz="1200" i="1" dirty="0">
                <a:solidFill>
                  <a:schemeClr val="dk1"/>
                </a:solidFill>
              </a:rPr>
              <a:t> </a:t>
            </a:r>
            <a:r>
              <a:rPr lang="en-US" sz="1200" i="1" dirty="0" err="1">
                <a:solidFill>
                  <a:schemeClr val="dk1"/>
                </a:solidFill>
              </a:rPr>
              <a:t>sie</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err="1">
                <a:solidFill>
                  <a:schemeClr val="dk1"/>
                </a:solidFill>
              </a:rPr>
              <a:t>Neuralleistenzellen</a:t>
            </a:r>
            <a:r>
              <a:rPr lang="en-US" sz="1200" dirty="0">
                <a:solidFill>
                  <a:schemeClr val="dk1"/>
                </a:solidFill>
              </a:rPr>
              <a:t> (Neural crest cells, NCCs)</a:t>
            </a:r>
            <a:endParaRPr sz="1200" i="1" dirty="0">
              <a:solidFill>
                <a:schemeClr val="dk1"/>
              </a:solidFill>
            </a:endParaRPr>
          </a:p>
          <a:p>
            <a:pPr marL="0" lvl="0" indent="0" algn="l" rtl="0">
              <a:spcBef>
                <a:spcPts val="0"/>
              </a:spcBef>
              <a:spcAft>
                <a:spcPts val="0"/>
              </a:spcAft>
              <a:buClr>
                <a:schemeClr val="dk1"/>
              </a:buClr>
              <a:buFont typeface="Arial"/>
              <a:buNone/>
            </a:pPr>
            <a:endParaRPr sz="1600" dirty="0">
              <a:solidFill>
                <a:schemeClr val="dk1"/>
              </a:solidFill>
            </a:endParaRPr>
          </a:p>
          <a:p>
            <a:pPr marL="0" lvl="0" indent="0" algn="l" rtl="0">
              <a:spcBef>
                <a:spcPts val="0"/>
              </a:spcBef>
              <a:spcAft>
                <a:spcPts val="0"/>
              </a:spcAft>
              <a:buClr>
                <a:schemeClr val="dk1"/>
              </a:buClr>
              <a:buFont typeface="Arial"/>
              <a:buNone/>
            </a:pPr>
            <a:r>
              <a:rPr lang="en-US" sz="1200" i="1" dirty="0">
                <a:solidFill>
                  <a:schemeClr val="dk1"/>
                </a:solidFill>
              </a:rPr>
              <a:t>Kurz </a:t>
            </a:r>
            <a:r>
              <a:rPr lang="en-US" sz="1200" i="1" dirty="0" err="1">
                <a:solidFill>
                  <a:schemeClr val="dk1"/>
                </a:solidFill>
              </a:rPr>
              <a:t>zusammengefasst</a:t>
            </a:r>
            <a:r>
              <a:rPr lang="en-US" sz="1200" i="1" dirty="0">
                <a:solidFill>
                  <a:schemeClr val="dk1"/>
                </a:solidFill>
              </a:rPr>
              <a:t>: Was </a:t>
            </a:r>
            <a:r>
              <a:rPr lang="en-US" sz="1200" i="1" dirty="0" err="1">
                <a:solidFill>
                  <a:schemeClr val="dk1"/>
                </a:solidFill>
              </a:rPr>
              <a:t>sollte</a:t>
            </a:r>
            <a:r>
              <a:rPr lang="en-US" sz="1200" i="1" dirty="0">
                <a:solidFill>
                  <a:schemeClr val="dk1"/>
                </a:solidFill>
              </a:rPr>
              <a:t> man </a:t>
            </a:r>
            <a:r>
              <a:rPr lang="en-US" sz="1200" i="1" dirty="0" err="1">
                <a:solidFill>
                  <a:schemeClr val="dk1"/>
                </a:solidFill>
              </a:rPr>
              <a:t>über</a:t>
            </a:r>
            <a:r>
              <a:rPr lang="en-US" sz="1200" i="1" dirty="0">
                <a:solidFill>
                  <a:schemeClr val="dk1"/>
                </a:solidFill>
              </a:rPr>
              <a:t> die </a:t>
            </a:r>
            <a:r>
              <a:rPr lang="en-US" sz="1200" i="1" dirty="0" err="1">
                <a:solidFill>
                  <a:schemeClr val="dk1"/>
                </a:solidFill>
              </a:rPr>
              <a:t>Entstehung</a:t>
            </a:r>
            <a:r>
              <a:rPr lang="en-US" sz="1200" i="1" dirty="0">
                <a:solidFill>
                  <a:schemeClr val="dk1"/>
                </a:solidFill>
              </a:rPr>
              <a:t> und </a:t>
            </a:r>
            <a:r>
              <a:rPr lang="en-US" sz="1200" i="1" dirty="0" err="1">
                <a:solidFill>
                  <a:schemeClr val="dk1"/>
                </a:solidFill>
              </a:rPr>
              <a:t>Bedeutung</a:t>
            </a:r>
            <a:r>
              <a:rPr lang="en-US" sz="1200" i="1" dirty="0">
                <a:solidFill>
                  <a:schemeClr val="dk1"/>
                </a:solidFill>
              </a:rPr>
              <a:t> der </a:t>
            </a:r>
            <a:r>
              <a:rPr lang="en-US" sz="1200" i="1" dirty="0" err="1">
                <a:solidFill>
                  <a:schemeClr val="dk1"/>
                </a:solidFill>
              </a:rPr>
              <a:t>Neuralleistenzellen</a:t>
            </a:r>
            <a:r>
              <a:rPr lang="en-US" sz="1200" i="1" dirty="0">
                <a:solidFill>
                  <a:schemeClr val="dk1"/>
                </a:solidFill>
              </a:rPr>
              <a:t> </a:t>
            </a:r>
            <a:r>
              <a:rPr lang="en-US" sz="1200" i="1" dirty="0" err="1">
                <a:solidFill>
                  <a:schemeClr val="dk1"/>
                </a:solidFill>
              </a:rPr>
              <a:t>wissen</a:t>
            </a:r>
            <a:r>
              <a:rPr lang="en-US" sz="1200" i="1" dirty="0">
                <a:solidFill>
                  <a:schemeClr val="dk1"/>
                </a:solidFill>
              </a:rPr>
              <a:t>?</a:t>
            </a:r>
            <a:endParaRPr sz="1200" i="1" dirty="0">
              <a:solidFill>
                <a:schemeClr val="dk1"/>
              </a:solidFill>
            </a:endParaRPr>
          </a:p>
          <a:p>
            <a:pPr marL="0" marR="0" lvl="0" indent="0" algn="l" rtl="0">
              <a:spcBef>
                <a:spcPts val="0"/>
              </a:spcBef>
              <a:spcAft>
                <a:spcPts val="0"/>
              </a:spcAft>
              <a:buNone/>
            </a:pPr>
            <a:r>
              <a:rPr lang="en-US" sz="1200" dirty="0">
                <a:solidFill>
                  <a:schemeClr val="dk1"/>
                </a:solidFill>
                <a:latin typeface="Arial"/>
                <a:ea typeface="Arial"/>
                <a:cs typeface="Arial"/>
                <a:sym typeface="Arial"/>
              </a:rPr>
              <a:t>NCCs </a:t>
            </a:r>
            <a:r>
              <a:rPr lang="en-US" sz="1200" dirty="0" err="1">
                <a:solidFill>
                  <a:schemeClr val="dk1"/>
                </a:solidFill>
                <a:latin typeface="Arial"/>
                <a:ea typeface="Arial"/>
                <a:cs typeface="Arial"/>
                <a:sym typeface="Arial"/>
              </a:rPr>
              <a:t>sind</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ein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Subtyp</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neuroektodermalen</a:t>
            </a:r>
            <a:r>
              <a:rPr lang="en-US" sz="1200" dirty="0">
                <a:solidFill>
                  <a:schemeClr val="dk1"/>
                </a:solidFill>
                <a:latin typeface="Arial"/>
                <a:ea typeface="Arial"/>
                <a:cs typeface="Arial"/>
                <a:sym typeface="Arial"/>
              </a:rPr>
              <a:t> Zellen</a:t>
            </a:r>
            <a:r>
              <a:rPr lang="en-US" sz="1200" dirty="0">
                <a:solidFill>
                  <a:srgbClr val="DCE8E8"/>
                </a:solidFill>
                <a:latin typeface="Arial"/>
                <a:ea typeface="Arial"/>
                <a:cs typeface="Arial"/>
                <a:sym typeface="Arial"/>
              </a:rPr>
              <a:t>. Zu </a:t>
            </a:r>
            <a:r>
              <a:rPr lang="en-US" sz="1200" dirty="0" err="1">
                <a:solidFill>
                  <a:srgbClr val="DCE8E8"/>
                </a:solidFill>
                <a:latin typeface="Arial"/>
                <a:ea typeface="Arial"/>
                <a:cs typeface="Arial"/>
                <a:sym typeface="Arial"/>
              </a:rPr>
              <a:t>Beginn</a:t>
            </a:r>
            <a:r>
              <a:rPr lang="en-US" sz="1200" dirty="0">
                <a:solidFill>
                  <a:srgbClr val="DCE8E8"/>
                </a:solidFill>
                <a:latin typeface="Arial"/>
                <a:ea typeface="Arial"/>
                <a:cs typeface="Arial"/>
                <a:sym typeface="Arial"/>
              </a:rPr>
              <a:t> der Embryogenese </a:t>
            </a:r>
            <a:r>
              <a:rPr lang="en-US" sz="1200" dirty="0" err="1">
                <a:solidFill>
                  <a:srgbClr val="DCE8E8"/>
                </a:solidFill>
                <a:latin typeface="Arial"/>
                <a:ea typeface="Arial"/>
                <a:cs typeface="Arial"/>
                <a:sym typeface="Arial"/>
              </a:rPr>
              <a:t>werden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einige</a:t>
            </a:r>
            <a:r>
              <a:rPr lang="en-US" sz="1200" dirty="0">
                <a:solidFill>
                  <a:srgbClr val="DCE8E8"/>
                </a:solidFill>
                <a:latin typeface="Arial"/>
                <a:ea typeface="Arial"/>
                <a:cs typeface="Arial"/>
                <a:sym typeface="Arial"/>
              </a:rPr>
              <a:t> der </a:t>
            </a:r>
            <a:r>
              <a:rPr lang="en-US" sz="1200" dirty="0" err="1">
                <a:solidFill>
                  <a:srgbClr val="DCE8E8"/>
                </a:solidFill>
                <a:latin typeface="Arial"/>
                <a:ea typeface="Arial"/>
                <a:cs typeface="Arial"/>
                <a:sym typeface="Arial"/>
              </a:rPr>
              <a:t>neuroektodermalen</a:t>
            </a:r>
            <a:r>
              <a:rPr lang="en-US" sz="1200" dirty="0">
                <a:solidFill>
                  <a:srgbClr val="DCE8E8"/>
                </a:solidFill>
                <a:latin typeface="Arial"/>
                <a:ea typeface="Arial"/>
                <a:cs typeface="Arial"/>
                <a:sym typeface="Arial"/>
              </a:rPr>
              <a:t> Zellen, die </a:t>
            </a:r>
            <a:r>
              <a:rPr lang="en-US" sz="1200" dirty="0" err="1">
                <a:solidFill>
                  <a:srgbClr val="DCE8E8"/>
                </a:solidFill>
                <a:latin typeface="Arial"/>
                <a:ea typeface="Arial"/>
                <a:cs typeface="Arial"/>
                <a:sym typeface="Arial"/>
              </a:rPr>
              <a:t>sich</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entlang</a:t>
            </a:r>
            <a:r>
              <a:rPr lang="en-US" sz="1200" dirty="0">
                <a:solidFill>
                  <a:srgbClr val="DCE8E8"/>
                </a:solidFill>
                <a:latin typeface="Arial"/>
                <a:ea typeface="Arial"/>
                <a:cs typeface="Arial"/>
                <a:sym typeface="Arial"/>
              </a:rPr>
              <a:t> der </a:t>
            </a:r>
            <a:r>
              <a:rPr lang="en-US" sz="1200" dirty="0" err="1">
                <a:solidFill>
                  <a:srgbClr val="DCE8E8"/>
                </a:solidFill>
                <a:latin typeface="Arial"/>
                <a:ea typeface="Arial"/>
                <a:cs typeface="Arial"/>
                <a:sym typeface="Arial"/>
              </a:rPr>
              <a:t>dorsalen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Seite</a:t>
            </a:r>
            <a:r>
              <a:rPr lang="en-US" sz="1200" dirty="0">
                <a:solidFill>
                  <a:srgbClr val="DCE8E8"/>
                </a:solidFill>
                <a:latin typeface="Arial"/>
                <a:ea typeface="Arial"/>
                <a:cs typeface="Arial"/>
                <a:sym typeface="Arial"/>
              </a:rPr>
              <a:t> des </a:t>
            </a:r>
            <a:r>
              <a:rPr lang="en-US" sz="1200" dirty="0" err="1">
                <a:solidFill>
                  <a:srgbClr val="DCE8E8"/>
                </a:solidFill>
                <a:latin typeface="Arial"/>
                <a:ea typeface="Arial"/>
                <a:cs typeface="Arial"/>
                <a:sym typeface="Arial"/>
              </a:rPr>
              <a:t>Neuralrohrs</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befinden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dazu</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angeregt</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sich</a:t>
            </a:r>
            <a:r>
              <a:rPr lang="en-US" sz="1200" dirty="0">
                <a:solidFill>
                  <a:srgbClr val="DCE8E8"/>
                </a:solidFill>
                <a:latin typeface="Arial"/>
                <a:ea typeface="Arial"/>
                <a:cs typeface="Arial"/>
                <a:sym typeface="Arial"/>
              </a:rPr>
              <a:t> in NCCs </a:t>
            </a:r>
            <a:r>
              <a:rPr lang="en-US" sz="1200" dirty="0" err="1">
                <a:solidFill>
                  <a:srgbClr val="DCE8E8"/>
                </a:solidFill>
                <a:latin typeface="Arial"/>
                <a:ea typeface="Arial"/>
                <a:cs typeface="Arial"/>
                <a:sym typeface="Arial"/>
              </a:rPr>
              <a:t>umzuwandeln</a:t>
            </a:r>
            <a:r>
              <a:rPr lang="en-US" sz="1200" dirty="0">
                <a:solidFill>
                  <a:srgbClr val="DCE8E8"/>
                </a:solidFill>
                <a:latin typeface="Arial"/>
                <a:ea typeface="Arial"/>
                <a:cs typeface="Arial"/>
                <a:sym typeface="Arial"/>
              </a:rPr>
              <a:t>. NCCs </a:t>
            </a:r>
            <a:r>
              <a:rPr lang="en-US" sz="1200" dirty="0" err="1">
                <a:solidFill>
                  <a:srgbClr val="DCE8E8"/>
                </a:solidFill>
                <a:latin typeface="Arial"/>
                <a:ea typeface="Arial"/>
                <a:cs typeface="Arial"/>
                <a:sym typeface="Arial"/>
              </a:rPr>
              <a:t>wandern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dann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weit</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über</a:t>
            </a:r>
            <a:r>
              <a:rPr lang="en-US" sz="1200" dirty="0">
                <a:solidFill>
                  <a:srgbClr val="DCE8E8"/>
                </a:solidFill>
                <a:latin typeface="Arial"/>
                <a:ea typeface="Arial"/>
                <a:cs typeface="Arial"/>
                <a:sym typeface="Arial"/>
              </a:rPr>
              <a:t> den Embryo </a:t>
            </a:r>
            <a:r>
              <a:rPr lang="en-US" sz="1200" dirty="0" err="1">
                <a:solidFill>
                  <a:srgbClr val="DCE8E8"/>
                </a:solidFill>
                <a:latin typeface="Arial"/>
                <a:ea typeface="Arial"/>
                <a:cs typeface="Arial"/>
                <a:sym typeface="Arial"/>
              </a:rPr>
              <a:t>hinweg</a:t>
            </a:r>
            <a:r>
              <a:rPr lang="en-US" sz="1200" dirty="0">
                <a:solidFill>
                  <a:srgbClr val="DCE8E8"/>
                </a:solidFill>
                <a:latin typeface="Arial"/>
                <a:ea typeface="Arial"/>
                <a:cs typeface="Arial"/>
                <a:sym typeface="Arial"/>
              </a:rPr>
              <a:t>, und </a:t>
            </a:r>
            <a:r>
              <a:rPr lang="en-US" sz="1200" dirty="0" err="1">
                <a:solidFill>
                  <a:srgbClr val="DCE8E8"/>
                </a:solidFill>
                <a:latin typeface="Arial"/>
                <a:ea typeface="Arial"/>
                <a:cs typeface="Arial"/>
                <a:sym typeface="Arial"/>
              </a:rPr>
              <a:t>sobald</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sie</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ihr</a:t>
            </a:r>
            <a:r>
              <a:rPr lang="en-US" sz="1200" dirty="0">
                <a:solidFill>
                  <a:srgbClr val="DCE8E8"/>
                </a:solidFill>
                <a:latin typeface="Arial"/>
                <a:ea typeface="Arial"/>
                <a:cs typeface="Arial"/>
                <a:sym typeface="Arial"/>
              </a:rPr>
              <a:t> Ziel </a:t>
            </a:r>
            <a:r>
              <a:rPr lang="en-US" sz="1200" dirty="0" err="1">
                <a:solidFill>
                  <a:srgbClr val="DCE8E8"/>
                </a:solidFill>
                <a:latin typeface="Arial"/>
                <a:ea typeface="Arial"/>
                <a:cs typeface="Arial"/>
                <a:sym typeface="Arial"/>
              </a:rPr>
              <a:t>erreichen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vermehren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sie</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sich</a:t>
            </a:r>
            <a:r>
              <a:rPr lang="en-US" sz="1200" dirty="0">
                <a:solidFill>
                  <a:srgbClr val="DCE8E8"/>
                </a:solidFill>
                <a:latin typeface="Arial"/>
                <a:ea typeface="Arial"/>
                <a:cs typeface="Arial"/>
                <a:sym typeface="Arial"/>
              </a:rPr>
              <a:t> und </a:t>
            </a:r>
            <a:r>
              <a:rPr lang="en-US" sz="1200" dirty="0" err="1">
                <a:solidFill>
                  <a:srgbClr val="DCE8E8"/>
                </a:solidFill>
                <a:latin typeface="Arial"/>
                <a:ea typeface="Arial"/>
                <a:cs typeface="Arial"/>
                <a:sym typeface="Arial"/>
              </a:rPr>
              <a:t>differenzieren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sich</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zu</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spezialisierten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Geweben</a:t>
            </a:r>
            <a:r>
              <a:rPr lang="en-US" sz="1200" dirty="0">
                <a:solidFill>
                  <a:srgbClr val="DCE8E8"/>
                </a:solidFill>
                <a:latin typeface="Arial"/>
                <a:ea typeface="Arial"/>
                <a:cs typeface="Arial"/>
                <a:sym typeface="Arial"/>
              </a:rPr>
              <a:t> und Zellen, </a:t>
            </a:r>
            <a:r>
              <a:rPr lang="en-US" sz="1200" dirty="0" err="1">
                <a:solidFill>
                  <a:srgbClr val="DCE8E8"/>
                </a:solidFill>
                <a:latin typeface="Arial"/>
                <a:ea typeface="Arial"/>
                <a:cs typeface="Arial"/>
                <a:sym typeface="Arial"/>
              </a:rPr>
              <a:t>darunter</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auch</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Melanozyten</a:t>
            </a:r>
            <a:r>
              <a:rPr lang="en-US" sz="1200" dirty="0">
                <a:solidFill>
                  <a:srgbClr val="DCE8E8"/>
                </a:solidFill>
                <a:latin typeface="Arial"/>
                <a:ea typeface="Arial"/>
                <a:cs typeface="Arial"/>
                <a:sym typeface="Arial"/>
              </a:rPr>
              <a:t>. </a:t>
            </a:r>
            <a:endParaRPr dirty="0"/>
          </a:p>
        </p:txBody>
      </p:sp>
      <p:sp>
        <p:nvSpPr>
          <p:cNvPr id="4331" name="Google Shape;4331;p272"/>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32" name="Google Shape;4332;p272"/>
          <p:cNvSpPr/>
          <p:nvPr/>
        </p:nvSpPr>
        <p:spPr>
          <a:xfrm>
            <a:off x="2259376" y="4468887"/>
            <a:ext cx="1760418" cy="215568"/>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Embryozelltyp</a:t>
            </a:r>
            <a:endParaRPr/>
          </a:p>
        </p:txBody>
      </p:sp>
      <p:sp>
        <p:nvSpPr>
          <p:cNvPr id="4333" name="Google Shape;4333;p272"/>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Frage und Antwort</a:t>
            </a:r>
            <a:endParaRP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Shape 4337"/>
        <p:cNvGrpSpPr/>
        <p:nvPr/>
      </p:nvGrpSpPr>
      <p:grpSpPr>
        <a:xfrm>
          <a:off x="0" y="0"/>
          <a:ext cx="0" cy="0"/>
          <a:chOff x="0" y="0"/>
          <a:chExt cx="0" cy="0"/>
        </a:xfrm>
      </p:grpSpPr>
      <p:sp>
        <p:nvSpPr>
          <p:cNvPr id="4338" name="Google Shape;4338;p27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256</a:t>
            </a:fld>
            <a:endParaRPr/>
          </a:p>
        </p:txBody>
      </p:sp>
      <p:sp>
        <p:nvSpPr>
          <p:cNvPr id="4339" name="Google Shape;4339;p273"/>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40" name="Google Shape;4340;p273"/>
          <p:cNvSpPr txBox="1"/>
          <p:nvPr/>
        </p:nvSpPr>
        <p:spPr>
          <a:xfrm>
            <a:off x="445603" y="3048000"/>
            <a:ext cx="8252700" cy="2180700"/>
          </a:xfrm>
          <a:prstGeom prst="rect">
            <a:avLst/>
          </a:prstGeom>
          <a:solidFill>
            <a:srgbClr val="DCE8E8"/>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Welche Zelle ist für melanozytäre Prozesse verantwortlich?</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Na ja, ich schätze mal, </a:t>
            </a:r>
            <a:r>
              <a:rPr lang="en-US" sz="1200" b="1">
                <a:solidFill>
                  <a:schemeClr val="dk1"/>
                </a:solidFill>
              </a:rPr>
              <a:t>die Melanozyten</a:t>
            </a:r>
            <a:r>
              <a:rPr lang="en-US" sz="1200">
                <a:solidFill>
                  <a:schemeClr val="dk1"/>
                </a:solidFill>
              </a:rPr>
              <a:t>?</a:t>
            </a:r>
            <a:endParaRPr sz="1600" b="1">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Betrachten wir die Embryologie der Melanozyten. Aus welcher Urzelle stammen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Neuralleistenzellen (Neural crest cells, NCCs)</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Kurz zusammengefasst: Was sollte man über die Entstehung und Bedeutung der Neuralleistenzellen wissen?</a:t>
            </a:r>
            <a:endParaRPr sz="1200" i="1">
              <a:solidFill>
                <a:schemeClr val="dk1"/>
              </a:solidFill>
            </a:endParaRPr>
          </a:p>
          <a:p>
            <a:pPr marL="0" marR="0" lvl="0" indent="0" algn="l" rtl="0">
              <a:spcBef>
                <a:spcPts val="0"/>
              </a:spcBef>
              <a:spcAft>
                <a:spcPts val="0"/>
              </a:spcAft>
              <a:buNone/>
            </a:pPr>
            <a:r>
              <a:rPr lang="en-US" sz="1200">
                <a:solidFill>
                  <a:schemeClr val="dk1"/>
                </a:solidFill>
                <a:latin typeface="Arial"/>
                <a:ea typeface="Arial"/>
                <a:cs typeface="Arial"/>
                <a:sym typeface="Arial"/>
              </a:rPr>
              <a:t>NCCs sind ein Subtyp der neuroektodermalen Zellen</a:t>
            </a:r>
            <a:r>
              <a:rPr lang="en-US" sz="1200">
                <a:solidFill>
                  <a:srgbClr val="DCE8E8"/>
                </a:solidFill>
                <a:latin typeface="Arial"/>
                <a:ea typeface="Arial"/>
                <a:cs typeface="Arial"/>
                <a:sym typeface="Arial"/>
              </a:rPr>
              <a:t>. Zu Beginn der Embryogenese werden einige der neuroektodermalen Zellen, die sich entlang der dorsalen Seite des Neuralrohrs befinden, dazu angeregt, sich in NCCs umzuwandeln. NCCs wandern dann weit über den Embryo hinweg, und sobald sie ihr Ziel erreichen, vermehren sie sich und differenzieren sich zu spezialisierten Geweben und Zellen, darunter auch Melanozyten. </a:t>
            </a:r>
            <a:endParaRPr/>
          </a:p>
        </p:txBody>
      </p:sp>
      <p:sp>
        <p:nvSpPr>
          <p:cNvPr id="4341" name="Google Shape;4341;p273"/>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42" name="Google Shape;4342;p273"/>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Shape 4346"/>
        <p:cNvGrpSpPr/>
        <p:nvPr/>
      </p:nvGrpSpPr>
      <p:grpSpPr>
        <a:xfrm>
          <a:off x="0" y="0"/>
          <a:ext cx="0" cy="0"/>
          <a:chOff x="0" y="0"/>
          <a:chExt cx="0" cy="0"/>
        </a:xfrm>
      </p:grpSpPr>
      <p:sp>
        <p:nvSpPr>
          <p:cNvPr id="4347" name="Google Shape;4347;p27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257</a:t>
            </a:fld>
            <a:endParaRPr/>
          </a:p>
        </p:txBody>
      </p:sp>
      <p:sp>
        <p:nvSpPr>
          <p:cNvPr id="4348" name="Google Shape;4348;p274"/>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49" name="Google Shape;4349;p274"/>
          <p:cNvSpPr txBox="1"/>
          <p:nvPr/>
        </p:nvSpPr>
        <p:spPr>
          <a:xfrm>
            <a:off x="445603" y="3048000"/>
            <a:ext cx="8252700" cy="2180700"/>
          </a:xfrm>
          <a:prstGeom prst="rect">
            <a:avLst/>
          </a:prstGeom>
          <a:solidFill>
            <a:srgbClr val="DCE8E8"/>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dk1"/>
                </a:solidFill>
              </a:rPr>
              <a:t>Welche</a:t>
            </a:r>
            <a:r>
              <a:rPr lang="en-US" sz="1200" i="1" dirty="0">
                <a:solidFill>
                  <a:schemeClr val="dk1"/>
                </a:solidFill>
              </a:rPr>
              <a:t> Zelle </a:t>
            </a:r>
            <a:r>
              <a:rPr lang="en-US" sz="1200" i="1" dirty="0" err="1">
                <a:solidFill>
                  <a:schemeClr val="dk1"/>
                </a:solidFill>
              </a:rPr>
              <a:t>ist</a:t>
            </a:r>
            <a:r>
              <a:rPr lang="en-US" sz="1200" i="1" dirty="0">
                <a:solidFill>
                  <a:schemeClr val="dk1"/>
                </a:solidFill>
              </a:rPr>
              <a:t> für </a:t>
            </a:r>
            <a:r>
              <a:rPr lang="en-US" sz="1200" i="1" dirty="0" err="1">
                <a:solidFill>
                  <a:schemeClr val="dk1"/>
                </a:solidFill>
              </a:rPr>
              <a:t>melanozytäre</a:t>
            </a:r>
            <a:r>
              <a:rPr lang="en-US" sz="1200" i="1" dirty="0">
                <a:solidFill>
                  <a:schemeClr val="dk1"/>
                </a:solidFill>
              </a:rPr>
              <a:t> </a:t>
            </a:r>
            <a:r>
              <a:rPr lang="en-US" sz="1200" i="1" dirty="0" err="1">
                <a:solidFill>
                  <a:schemeClr val="dk1"/>
                </a:solidFill>
              </a:rPr>
              <a:t>Prozesse</a:t>
            </a:r>
            <a:r>
              <a:rPr lang="en-US" sz="1200" i="1" dirty="0">
                <a:solidFill>
                  <a:schemeClr val="dk1"/>
                </a:solidFill>
              </a:rPr>
              <a:t> </a:t>
            </a:r>
            <a:r>
              <a:rPr lang="en-US" sz="1200" i="1" dirty="0" err="1">
                <a:solidFill>
                  <a:schemeClr val="dk1"/>
                </a:solidFill>
              </a:rPr>
              <a:t>verantwortlich</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Na ja, ich </a:t>
            </a:r>
            <a:r>
              <a:rPr lang="en-US" sz="1200" dirty="0" err="1">
                <a:solidFill>
                  <a:schemeClr val="dk1"/>
                </a:solidFill>
              </a:rPr>
              <a:t>schätze</a:t>
            </a:r>
            <a:r>
              <a:rPr lang="en-US" sz="1200" dirty="0">
                <a:solidFill>
                  <a:schemeClr val="dk1"/>
                </a:solidFill>
              </a:rPr>
              <a:t> mal, </a:t>
            </a:r>
            <a:r>
              <a:rPr lang="en-US" sz="1200" b="1" dirty="0">
                <a:solidFill>
                  <a:schemeClr val="dk1"/>
                </a:solidFill>
              </a:rPr>
              <a:t>die </a:t>
            </a:r>
            <a:r>
              <a:rPr lang="en-US" sz="1200" b="1" dirty="0" err="1">
                <a:solidFill>
                  <a:schemeClr val="dk1"/>
                </a:solidFill>
              </a:rPr>
              <a:t>Melanozyten</a:t>
            </a:r>
            <a:r>
              <a:rPr lang="en-US" sz="1200" dirty="0">
                <a:solidFill>
                  <a:schemeClr val="dk1"/>
                </a:solidFill>
              </a:rPr>
              <a:t>?</a:t>
            </a:r>
            <a:endParaRPr sz="1600" b="1" dirty="0">
              <a:solidFill>
                <a:schemeClr val="dk1"/>
              </a:solidFill>
            </a:endParaRPr>
          </a:p>
          <a:p>
            <a:pPr marL="0" lvl="0" indent="0" algn="l" rtl="0">
              <a:spcBef>
                <a:spcPts val="0"/>
              </a:spcBef>
              <a:spcAft>
                <a:spcPts val="0"/>
              </a:spcAft>
              <a:buClr>
                <a:schemeClr val="dk1"/>
              </a:buClr>
              <a:buFont typeface="Arial"/>
              <a:buNone/>
            </a:pPr>
            <a:endParaRPr sz="1600" i="1" dirty="0">
              <a:solidFill>
                <a:schemeClr val="dk1"/>
              </a:solidFill>
            </a:endParaRPr>
          </a:p>
          <a:p>
            <a:pPr marL="0" lvl="0" indent="0" algn="l" rtl="0">
              <a:spcBef>
                <a:spcPts val="0"/>
              </a:spcBef>
              <a:spcAft>
                <a:spcPts val="0"/>
              </a:spcAft>
              <a:buClr>
                <a:schemeClr val="dk1"/>
              </a:buClr>
              <a:buFont typeface="Arial"/>
              <a:buNone/>
            </a:pPr>
            <a:r>
              <a:rPr lang="en-US" sz="1200" i="1" dirty="0" err="1">
                <a:solidFill>
                  <a:schemeClr val="dk1"/>
                </a:solidFill>
              </a:rPr>
              <a:t>Betrachten</a:t>
            </a:r>
            <a:r>
              <a:rPr lang="en-US" sz="1200" i="1" dirty="0">
                <a:solidFill>
                  <a:schemeClr val="dk1"/>
                </a:solidFill>
              </a:rPr>
              <a:t> </a:t>
            </a:r>
            <a:r>
              <a:rPr lang="en-US" sz="1200" i="1" dirty="0" err="1">
                <a:solidFill>
                  <a:schemeClr val="dk1"/>
                </a:solidFill>
              </a:rPr>
              <a:t>wir</a:t>
            </a:r>
            <a:r>
              <a:rPr lang="en-US" sz="1200" i="1" dirty="0">
                <a:solidFill>
                  <a:schemeClr val="dk1"/>
                </a:solidFill>
              </a:rPr>
              <a:t> die </a:t>
            </a:r>
            <a:r>
              <a:rPr lang="en-US" sz="1200" i="1" dirty="0" err="1">
                <a:solidFill>
                  <a:schemeClr val="dk1"/>
                </a:solidFill>
              </a:rPr>
              <a:t>Embryologie</a:t>
            </a:r>
            <a:r>
              <a:rPr lang="en-US" sz="1200" i="1" dirty="0">
                <a:solidFill>
                  <a:schemeClr val="dk1"/>
                </a:solidFill>
              </a:rPr>
              <a:t> der </a:t>
            </a:r>
            <a:r>
              <a:rPr lang="en-US" sz="1200" i="1" dirty="0" err="1">
                <a:solidFill>
                  <a:schemeClr val="dk1"/>
                </a:solidFill>
              </a:rPr>
              <a:t>Melanozyten</a:t>
            </a:r>
            <a:r>
              <a:rPr lang="en-US" sz="1200" i="1" dirty="0">
                <a:solidFill>
                  <a:schemeClr val="dk1"/>
                </a:solidFill>
              </a:rPr>
              <a:t>. Aus </a:t>
            </a:r>
            <a:r>
              <a:rPr lang="en-US" sz="1200" i="1" dirty="0" err="1">
                <a:solidFill>
                  <a:schemeClr val="dk1"/>
                </a:solidFill>
              </a:rPr>
              <a:t>welcher</a:t>
            </a:r>
            <a:r>
              <a:rPr lang="en-US" sz="1200" i="1" dirty="0">
                <a:solidFill>
                  <a:schemeClr val="dk1"/>
                </a:solidFill>
              </a:rPr>
              <a:t> </a:t>
            </a:r>
            <a:r>
              <a:rPr lang="en-US" sz="1200" i="1" dirty="0" err="1">
                <a:solidFill>
                  <a:schemeClr val="dk1"/>
                </a:solidFill>
              </a:rPr>
              <a:t>Urzelle</a:t>
            </a:r>
            <a:r>
              <a:rPr lang="en-US" sz="1200" i="1" dirty="0">
                <a:solidFill>
                  <a:schemeClr val="dk1"/>
                </a:solidFill>
              </a:rPr>
              <a:t> </a:t>
            </a:r>
            <a:r>
              <a:rPr lang="en-US" sz="1200" i="1" dirty="0" err="1">
                <a:solidFill>
                  <a:schemeClr val="dk1"/>
                </a:solidFill>
              </a:rPr>
              <a:t>stammen</a:t>
            </a:r>
            <a:r>
              <a:rPr lang="en-US" sz="1200" i="1" dirty="0">
                <a:solidFill>
                  <a:schemeClr val="dk1"/>
                </a:solidFill>
              </a:rPr>
              <a:t> </a:t>
            </a:r>
            <a:r>
              <a:rPr lang="en-US" sz="1200" i="1" dirty="0" err="1">
                <a:solidFill>
                  <a:schemeClr val="dk1"/>
                </a:solidFill>
              </a:rPr>
              <a:t>sie</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err="1">
                <a:solidFill>
                  <a:schemeClr val="dk1"/>
                </a:solidFill>
              </a:rPr>
              <a:t>Neuralleistenzellen</a:t>
            </a:r>
            <a:r>
              <a:rPr lang="en-US" sz="1200" dirty="0">
                <a:solidFill>
                  <a:schemeClr val="dk1"/>
                </a:solidFill>
              </a:rPr>
              <a:t> (Neural crest cells, NCCs)</a:t>
            </a:r>
            <a:endParaRPr sz="1200" i="1" dirty="0">
              <a:solidFill>
                <a:schemeClr val="dk1"/>
              </a:solidFill>
            </a:endParaRPr>
          </a:p>
          <a:p>
            <a:pPr marL="0" lvl="0" indent="0" algn="l" rtl="0">
              <a:spcBef>
                <a:spcPts val="0"/>
              </a:spcBef>
              <a:spcAft>
                <a:spcPts val="0"/>
              </a:spcAft>
              <a:buClr>
                <a:schemeClr val="dk1"/>
              </a:buClr>
              <a:buFont typeface="Arial"/>
              <a:buNone/>
            </a:pPr>
            <a:endParaRPr sz="1600" dirty="0">
              <a:solidFill>
                <a:schemeClr val="dk1"/>
              </a:solidFill>
            </a:endParaRPr>
          </a:p>
          <a:p>
            <a:pPr marL="0" lvl="0" indent="0" algn="l" rtl="0">
              <a:spcBef>
                <a:spcPts val="0"/>
              </a:spcBef>
              <a:spcAft>
                <a:spcPts val="0"/>
              </a:spcAft>
              <a:buClr>
                <a:schemeClr val="dk1"/>
              </a:buClr>
              <a:buFont typeface="Arial"/>
              <a:buNone/>
            </a:pPr>
            <a:r>
              <a:rPr lang="en-US" sz="1200" i="1" dirty="0">
                <a:solidFill>
                  <a:schemeClr val="dk1"/>
                </a:solidFill>
              </a:rPr>
              <a:t>Kurz </a:t>
            </a:r>
            <a:r>
              <a:rPr lang="en-US" sz="1200" i="1" dirty="0" err="1">
                <a:solidFill>
                  <a:schemeClr val="dk1"/>
                </a:solidFill>
              </a:rPr>
              <a:t>zusammengefasst</a:t>
            </a:r>
            <a:r>
              <a:rPr lang="en-US" sz="1200" i="1" dirty="0">
                <a:solidFill>
                  <a:schemeClr val="dk1"/>
                </a:solidFill>
              </a:rPr>
              <a:t>: Was </a:t>
            </a:r>
            <a:r>
              <a:rPr lang="en-US" sz="1200" i="1" dirty="0" err="1">
                <a:solidFill>
                  <a:schemeClr val="dk1"/>
                </a:solidFill>
              </a:rPr>
              <a:t>sollte</a:t>
            </a:r>
            <a:r>
              <a:rPr lang="en-US" sz="1200" i="1" dirty="0">
                <a:solidFill>
                  <a:schemeClr val="dk1"/>
                </a:solidFill>
              </a:rPr>
              <a:t> man </a:t>
            </a:r>
            <a:r>
              <a:rPr lang="en-US" sz="1200" i="1" dirty="0" err="1">
                <a:solidFill>
                  <a:schemeClr val="dk1"/>
                </a:solidFill>
              </a:rPr>
              <a:t>über</a:t>
            </a:r>
            <a:r>
              <a:rPr lang="en-US" sz="1200" i="1" dirty="0">
                <a:solidFill>
                  <a:schemeClr val="dk1"/>
                </a:solidFill>
              </a:rPr>
              <a:t> die </a:t>
            </a:r>
            <a:r>
              <a:rPr lang="en-US" sz="1200" i="1" dirty="0" err="1">
                <a:solidFill>
                  <a:schemeClr val="dk1"/>
                </a:solidFill>
              </a:rPr>
              <a:t>Entstehung</a:t>
            </a:r>
            <a:r>
              <a:rPr lang="en-US" sz="1200" i="1" dirty="0">
                <a:solidFill>
                  <a:schemeClr val="dk1"/>
                </a:solidFill>
              </a:rPr>
              <a:t> und </a:t>
            </a:r>
            <a:r>
              <a:rPr lang="en-US" sz="1200" i="1" dirty="0" err="1">
                <a:solidFill>
                  <a:schemeClr val="dk1"/>
                </a:solidFill>
              </a:rPr>
              <a:t>Bedeutung</a:t>
            </a:r>
            <a:r>
              <a:rPr lang="en-US" sz="1200" i="1" dirty="0">
                <a:solidFill>
                  <a:schemeClr val="dk1"/>
                </a:solidFill>
              </a:rPr>
              <a:t> der </a:t>
            </a:r>
            <a:r>
              <a:rPr lang="en-US" sz="1200" i="1" dirty="0" err="1">
                <a:solidFill>
                  <a:schemeClr val="dk1"/>
                </a:solidFill>
              </a:rPr>
              <a:t>Neuralleistenzellen</a:t>
            </a:r>
            <a:r>
              <a:rPr lang="en-US" sz="1200" i="1" dirty="0">
                <a:solidFill>
                  <a:schemeClr val="dk1"/>
                </a:solidFill>
              </a:rPr>
              <a:t> </a:t>
            </a:r>
            <a:r>
              <a:rPr lang="en-US" sz="1200" i="1" dirty="0" err="1">
                <a:solidFill>
                  <a:schemeClr val="dk1"/>
                </a:solidFill>
              </a:rPr>
              <a:t>wissen</a:t>
            </a:r>
            <a:r>
              <a:rPr lang="en-US" sz="1200" i="1" dirty="0">
                <a:solidFill>
                  <a:schemeClr val="dk1"/>
                </a:solidFill>
              </a:rPr>
              <a:t>?</a:t>
            </a:r>
            <a:endParaRPr sz="1200" i="1" dirty="0">
              <a:solidFill>
                <a:schemeClr val="dk1"/>
              </a:solidFill>
            </a:endParaRPr>
          </a:p>
          <a:p>
            <a:pPr marL="0" marR="0" lvl="0" indent="0" algn="l" rtl="0">
              <a:spcBef>
                <a:spcPts val="0"/>
              </a:spcBef>
              <a:spcAft>
                <a:spcPts val="0"/>
              </a:spcAft>
              <a:buNone/>
            </a:pPr>
            <a:r>
              <a:rPr lang="en-US" sz="1200" dirty="0">
                <a:solidFill>
                  <a:schemeClr val="dk1"/>
                </a:solidFill>
                <a:latin typeface="Arial"/>
                <a:ea typeface="Arial"/>
                <a:cs typeface="Arial"/>
                <a:sym typeface="Arial"/>
              </a:rPr>
              <a:t>NCCs </a:t>
            </a:r>
            <a:r>
              <a:rPr lang="en-US" sz="1200" dirty="0" err="1">
                <a:solidFill>
                  <a:schemeClr val="dk1"/>
                </a:solidFill>
                <a:latin typeface="Arial"/>
                <a:ea typeface="Arial"/>
                <a:cs typeface="Arial"/>
                <a:sym typeface="Arial"/>
              </a:rPr>
              <a:t>sind</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ein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Subtyp</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neuroektodermalen</a:t>
            </a:r>
            <a:r>
              <a:rPr lang="en-US" sz="1200" dirty="0">
                <a:solidFill>
                  <a:schemeClr val="dk1"/>
                </a:solidFill>
                <a:latin typeface="Arial"/>
                <a:ea typeface="Arial"/>
                <a:cs typeface="Arial"/>
                <a:sym typeface="Arial"/>
              </a:rPr>
              <a:t> Zellen. </a:t>
            </a:r>
            <a:r>
              <a:rPr lang="en-US" sz="1200" dirty="0">
                <a:solidFill>
                  <a:srgbClr val="0000FF"/>
                </a:solidFill>
                <a:latin typeface="Arial"/>
                <a:ea typeface="Arial"/>
                <a:cs typeface="Arial"/>
                <a:sym typeface="Arial"/>
              </a:rPr>
              <a:t>Zu </a:t>
            </a:r>
            <a:r>
              <a:rPr lang="en-US" sz="1200" dirty="0" err="1">
                <a:solidFill>
                  <a:srgbClr val="0000FF"/>
                </a:solidFill>
                <a:latin typeface="Arial"/>
                <a:ea typeface="Arial"/>
                <a:cs typeface="Arial"/>
                <a:sym typeface="Arial"/>
              </a:rPr>
              <a:t>Beginn</a:t>
            </a:r>
            <a:r>
              <a:rPr lang="en-US" sz="1200" dirty="0">
                <a:solidFill>
                  <a:srgbClr val="0000FF"/>
                </a:solidFill>
                <a:latin typeface="Arial"/>
                <a:ea typeface="Arial"/>
                <a:cs typeface="Arial"/>
                <a:sym typeface="Arial"/>
              </a:rPr>
              <a:t> der Embryogenese </a:t>
            </a:r>
            <a:r>
              <a:rPr lang="en-US" sz="1200" dirty="0" err="1">
                <a:solidFill>
                  <a:srgbClr val="0000FF"/>
                </a:solidFill>
                <a:latin typeface="Arial"/>
                <a:ea typeface="Arial"/>
                <a:cs typeface="Arial"/>
                <a:sym typeface="Arial"/>
              </a:rPr>
              <a:t>werden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einige</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neuroektodermalen</a:t>
            </a:r>
            <a:r>
              <a:rPr lang="en-US" sz="1200" dirty="0">
                <a:solidFill>
                  <a:srgbClr val="0000FF"/>
                </a:solidFill>
                <a:latin typeface="Arial"/>
                <a:ea typeface="Arial"/>
                <a:cs typeface="Arial"/>
                <a:sym typeface="Arial"/>
              </a:rPr>
              <a:t> Zellen, die </a:t>
            </a:r>
            <a:r>
              <a:rPr lang="en-US" sz="1200" dirty="0" err="1">
                <a:solidFill>
                  <a:srgbClr val="0000FF"/>
                </a:solidFill>
                <a:latin typeface="Arial"/>
                <a:ea typeface="Arial"/>
                <a:cs typeface="Arial"/>
                <a:sym typeface="Arial"/>
              </a:rPr>
              <a:t>sich</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entlang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dorsalen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Seite</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Neuralrohrs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befinden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dazu</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angeregt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sich</a:t>
            </a:r>
            <a:r>
              <a:rPr lang="en-US" sz="1200" dirty="0">
                <a:solidFill>
                  <a:srgbClr val="0000FF"/>
                </a:solidFill>
                <a:latin typeface="Arial"/>
                <a:ea typeface="Arial"/>
                <a:cs typeface="Arial"/>
                <a:sym typeface="Arial"/>
              </a:rPr>
              <a:t> in NCCs </a:t>
            </a:r>
            <a:r>
              <a:rPr lang="en-US" sz="1200" dirty="0" err="1">
                <a:solidFill>
                  <a:srgbClr val="0000FF"/>
                </a:solidFill>
                <a:latin typeface="Arial"/>
                <a:ea typeface="Arial"/>
                <a:cs typeface="Arial"/>
                <a:sym typeface="Arial"/>
              </a:rPr>
              <a:t>umzuwandeln</a:t>
            </a:r>
            <a:r>
              <a:rPr lang="en-US" sz="1200" dirty="0">
                <a:solidFill>
                  <a:srgbClr val="0000FF"/>
                </a:solidFill>
                <a:latin typeface="Arial"/>
                <a:ea typeface="Arial"/>
                <a:cs typeface="Arial"/>
                <a:sym typeface="Arial"/>
              </a:rPr>
              <a:t>. </a:t>
            </a:r>
            <a:r>
              <a:rPr lang="en-US" sz="1200" dirty="0">
                <a:solidFill>
                  <a:srgbClr val="DCE8E8"/>
                </a:solidFill>
                <a:latin typeface="Arial"/>
                <a:ea typeface="Arial"/>
                <a:cs typeface="Arial"/>
                <a:sym typeface="Arial"/>
              </a:rPr>
              <a:t>NCCs </a:t>
            </a:r>
            <a:r>
              <a:rPr lang="en-US" sz="1200" dirty="0" err="1">
                <a:solidFill>
                  <a:srgbClr val="DCE8E8"/>
                </a:solidFill>
                <a:latin typeface="Arial"/>
                <a:ea typeface="Arial"/>
                <a:cs typeface="Arial"/>
                <a:sym typeface="Arial"/>
              </a:rPr>
              <a:t>wandern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dann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weit</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über</a:t>
            </a:r>
            <a:r>
              <a:rPr lang="en-US" sz="1200" dirty="0">
                <a:solidFill>
                  <a:srgbClr val="DCE8E8"/>
                </a:solidFill>
                <a:latin typeface="Arial"/>
                <a:ea typeface="Arial"/>
                <a:cs typeface="Arial"/>
                <a:sym typeface="Arial"/>
              </a:rPr>
              <a:t> den Embryo </a:t>
            </a:r>
            <a:r>
              <a:rPr lang="en-US" sz="1200" dirty="0" err="1">
                <a:solidFill>
                  <a:srgbClr val="DCE8E8"/>
                </a:solidFill>
                <a:latin typeface="Arial"/>
                <a:ea typeface="Arial"/>
                <a:cs typeface="Arial"/>
                <a:sym typeface="Arial"/>
              </a:rPr>
              <a:t>hinweg</a:t>
            </a:r>
            <a:r>
              <a:rPr lang="en-US" sz="1200" dirty="0">
                <a:solidFill>
                  <a:srgbClr val="DCE8E8"/>
                </a:solidFill>
                <a:latin typeface="Arial"/>
                <a:ea typeface="Arial"/>
                <a:cs typeface="Arial"/>
                <a:sym typeface="Arial"/>
              </a:rPr>
              <a:t>, und </a:t>
            </a:r>
            <a:r>
              <a:rPr lang="en-US" sz="1200" dirty="0" err="1">
                <a:solidFill>
                  <a:srgbClr val="DCE8E8"/>
                </a:solidFill>
                <a:latin typeface="Arial"/>
                <a:ea typeface="Arial"/>
                <a:cs typeface="Arial"/>
                <a:sym typeface="Arial"/>
              </a:rPr>
              <a:t>sobald</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sie</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ihr</a:t>
            </a:r>
            <a:r>
              <a:rPr lang="en-US" sz="1200" dirty="0">
                <a:solidFill>
                  <a:srgbClr val="DCE8E8"/>
                </a:solidFill>
                <a:latin typeface="Arial"/>
                <a:ea typeface="Arial"/>
                <a:cs typeface="Arial"/>
                <a:sym typeface="Arial"/>
              </a:rPr>
              <a:t> Ziel </a:t>
            </a:r>
            <a:r>
              <a:rPr lang="en-US" sz="1200" dirty="0" err="1">
                <a:solidFill>
                  <a:srgbClr val="DCE8E8"/>
                </a:solidFill>
                <a:latin typeface="Arial"/>
                <a:ea typeface="Arial"/>
                <a:cs typeface="Arial"/>
                <a:sym typeface="Arial"/>
              </a:rPr>
              <a:t>erreichen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vermehren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sie</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sich</a:t>
            </a:r>
            <a:r>
              <a:rPr lang="en-US" sz="1200" dirty="0">
                <a:solidFill>
                  <a:srgbClr val="DCE8E8"/>
                </a:solidFill>
                <a:latin typeface="Arial"/>
                <a:ea typeface="Arial"/>
                <a:cs typeface="Arial"/>
                <a:sym typeface="Arial"/>
              </a:rPr>
              <a:t> und </a:t>
            </a:r>
            <a:r>
              <a:rPr lang="en-US" sz="1200" dirty="0" err="1">
                <a:solidFill>
                  <a:srgbClr val="DCE8E8"/>
                </a:solidFill>
                <a:latin typeface="Arial"/>
                <a:ea typeface="Arial"/>
                <a:cs typeface="Arial"/>
                <a:sym typeface="Arial"/>
              </a:rPr>
              <a:t>differenzieren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sich</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zu</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spezialisierten</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Geweben</a:t>
            </a:r>
            <a:r>
              <a:rPr lang="en-US" sz="1200" dirty="0">
                <a:solidFill>
                  <a:srgbClr val="DCE8E8"/>
                </a:solidFill>
                <a:latin typeface="Arial"/>
                <a:ea typeface="Arial"/>
                <a:cs typeface="Arial"/>
                <a:sym typeface="Arial"/>
              </a:rPr>
              <a:t> und Zellen, </a:t>
            </a:r>
            <a:r>
              <a:rPr lang="en-US" sz="1200" dirty="0" err="1">
                <a:solidFill>
                  <a:srgbClr val="DCE8E8"/>
                </a:solidFill>
                <a:latin typeface="Arial"/>
                <a:ea typeface="Arial"/>
                <a:cs typeface="Arial"/>
                <a:sym typeface="Arial"/>
              </a:rPr>
              <a:t>darunter</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auch</a:t>
            </a:r>
            <a:r>
              <a:rPr lang="en-US" sz="1200" dirty="0">
                <a:solidFill>
                  <a:srgbClr val="DCE8E8"/>
                </a:solidFill>
                <a:latin typeface="Arial"/>
                <a:ea typeface="Arial"/>
                <a:cs typeface="Arial"/>
                <a:sym typeface="Arial"/>
              </a:rPr>
              <a:t> </a:t>
            </a:r>
            <a:r>
              <a:rPr lang="en-US" sz="1200" dirty="0" err="1">
                <a:solidFill>
                  <a:srgbClr val="DCE8E8"/>
                </a:solidFill>
                <a:latin typeface="Arial"/>
                <a:ea typeface="Arial"/>
                <a:cs typeface="Arial"/>
                <a:sym typeface="Arial"/>
              </a:rPr>
              <a:t>Melanozyten</a:t>
            </a:r>
            <a:r>
              <a:rPr lang="en-US" sz="1200" dirty="0">
                <a:solidFill>
                  <a:srgbClr val="DCE8E8"/>
                </a:solidFill>
                <a:latin typeface="Arial"/>
                <a:ea typeface="Arial"/>
                <a:cs typeface="Arial"/>
                <a:sym typeface="Arial"/>
              </a:rPr>
              <a:t>. </a:t>
            </a:r>
            <a:endParaRPr dirty="0"/>
          </a:p>
        </p:txBody>
      </p:sp>
      <p:sp>
        <p:nvSpPr>
          <p:cNvPr id="4350" name="Google Shape;4350;p274"/>
          <p:cNvSpPr/>
          <p:nvPr/>
        </p:nvSpPr>
        <p:spPr>
          <a:xfrm>
            <a:off x="445603" y="4691046"/>
            <a:ext cx="1812855" cy="13434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err="1">
                <a:solidFill>
                  <a:schemeClr val="dk1"/>
                </a:solidFill>
                <a:latin typeface="Arial"/>
                <a:ea typeface="Arial"/>
                <a:cs typeface="Arial"/>
                <a:sym typeface="Arial"/>
              </a:rPr>
              <a:t>Struktur</a:t>
            </a:r>
            <a:r>
              <a:rPr lang="en-US" sz="1200" dirty="0">
                <a:solidFill>
                  <a:schemeClr val="dk1"/>
                </a:solidFill>
                <a:latin typeface="Arial"/>
                <a:ea typeface="Arial"/>
                <a:cs typeface="Arial"/>
                <a:sym typeface="Arial"/>
              </a:rPr>
              <a:t> (</a:t>
            </a:r>
            <a:r>
              <a:rPr lang="en-US" sz="1200"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8"/>
                  </a:ext>
                </a:extLst>
              </a:rPr>
              <a:t>ein</a:t>
            </a:r>
            <a:r>
              <a:rPr lang="en-US" sz="1200" dirty="0">
                <a:solidFill>
                  <a:schemeClr val="dk1"/>
                </a:solidFill>
                <a:latin typeface="Arial"/>
                <a:ea typeface="Arial"/>
                <a:cs typeface="Arial"/>
                <a:sym typeface="Arial"/>
              </a:rPr>
              <a:t> W</a:t>
            </a:r>
            <a:r>
              <a:rPr lang="en-US" sz="1200" dirty="0">
                <a:solidFill>
                  <a:schemeClr val="dk1"/>
                </a:solidFill>
              </a:rPr>
              <a:t>ort</a:t>
            </a:r>
            <a:r>
              <a:rPr lang="en-US" sz="1200" dirty="0">
                <a:solidFill>
                  <a:schemeClr val="dk1"/>
                </a:solidFill>
                <a:latin typeface="Arial"/>
                <a:ea typeface="Arial"/>
                <a:cs typeface="Arial"/>
                <a:sym typeface="Arial"/>
              </a:rPr>
              <a:t>)</a:t>
            </a:r>
            <a:endParaRPr dirty="0"/>
          </a:p>
        </p:txBody>
      </p:sp>
      <p:sp>
        <p:nvSpPr>
          <p:cNvPr id="4351" name="Google Shape;4351;p274"/>
          <p:cNvSpPr/>
          <p:nvPr/>
        </p:nvSpPr>
        <p:spPr>
          <a:xfrm>
            <a:off x="4157231" y="4221274"/>
            <a:ext cx="659935" cy="36174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dirty="0" err="1">
                <a:solidFill>
                  <a:schemeClr val="dk1"/>
                </a:solidFill>
                <a:latin typeface="Arial"/>
                <a:ea typeface="Arial"/>
                <a:cs typeface="Arial"/>
                <a:sym typeface="Arial"/>
              </a:rPr>
              <a:t>Früh</a:t>
            </a:r>
            <a:r>
              <a:rPr lang="en-US" sz="1200" dirty="0">
                <a:solidFill>
                  <a:schemeClr val="dk1"/>
                </a:solidFill>
                <a:latin typeface="Arial"/>
                <a:ea typeface="Arial"/>
                <a:cs typeface="Arial"/>
                <a:sym typeface="Arial"/>
              </a:rPr>
              <a:t> vs. </a:t>
            </a:r>
            <a:r>
              <a:rPr lang="en-US" sz="1200" dirty="0" err="1">
                <a:solidFill>
                  <a:schemeClr val="dk1"/>
                </a:solidFill>
                <a:latin typeface="Arial"/>
                <a:ea typeface="Arial"/>
                <a:cs typeface="Arial"/>
                <a:sym typeface="Arial"/>
              </a:rPr>
              <a:t>Spät</a:t>
            </a:r>
            <a:endParaRPr dirty="0"/>
          </a:p>
        </p:txBody>
      </p:sp>
      <p:sp>
        <p:nvSpPr>
          <p:cNvPr id="4352" name="Google Shape;4352;p274"/>
          <p:cNvSpPr/>
          <p:nvPr/>
        </p:nvSpPr>
        <p:spPr>
          <a:xfrm>
            <a:off x="3569166" y="4684455"/>
            <a:ext cx="659934" cy="461665"/>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dirty="0">
                <a:solidFill>
                  <a:schemeClr val="dk1"/>
                </a:solidFill>
                <a:latin typeface="Arial"/>
                <a:ea typeface="Arial"/>
                <a:cs typeface="Arial"/>
                <a:sym typeface="Arial"/>
              </a:rPr>
              <a:t>dorsal vs. ventral</a:t>
            </a:r>
            <a:endParaRPr dirty="0"/>
          </a:p>
        </p:txBody>
      </p:sp>
      <p:sp>
        <p:nvSpPr>
          <p:cNvPr id="4353" name="Google Shape;4353;p27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54" name="Google Shape;4354;p274"/>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Q</a:t>
            </a:r>
            <a:endParaRP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Shape 4358"/>
        <p:cNvGrpSpPr/>
        <p:nvPr/>
      </p:nvGrpSpPr>
      <p:grpSpPr>
        <a:xfrm>
          <a:off x="0" y="0"/>
          <a:ext cx="0" cy="0"/>
          <a:chOff x="0" y="0"/>
          <a:chExt cx="0" cy="0"/>
        </a:xfrm>
      </p:grpSpPr>
      <p:sp>
        <p:nvSpPr>
          <p:cNvPr id="4359" name="Google Shape;4359;p27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258</a:t>
            </a:fld>
            <a:endParaRPr/>
          </a:p>
        </p:txBody>
      </p:sp>
      <p:sp>
        <p:nvSpPr>
          <p:cNvPr id="4360" name="Google Shape;4360;p275"/>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61" name="Google Shape;4361;p275"/>
          <p:cNvSpPr txBox="1"/>
          <p:nvPr/>
        </p:nvSpPr>
        <p:spPr>
          <a:xfrm>
            <a:off x="445603" y="3048000"/>
            <a:ext cx="8252700" cy="2180700"/>
          </a:xfrm>
          <a:prstGeom prst="rect">
            <a:avLst/>
          </a:prstGeom>
          <a:solidFill>
            <a:srgbClr val="DCE8E8"/>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Welche Zelle ist für melanozytäre Prozesse verantwortlich?</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Na ja, ich schätze mal, </a:t>
            </a:r>
            <a:r>
              <a:rPr lang="en-US" sz="1200" b="1">
                <a:solidFill>
                  <a:schemeClr val="dk1"/>
                </a:solidFill>
              </a:rPr>
              <a:t>die Melanozyten</a:t>
            </a:r>
            <a:r>
              <a:rPr lang="en-US" sz="1200">
                <a:solidFill>
                  <a:schemeClr val="dk1"/>
                </a:solidFill>
              </a:rPr>
              <a:t>?</a:t>
            </a:r>
            <a:endParaRPr sz="1600" b="1">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Betrachten wir die Embryologie der Melanozyten. Aus welcher Urzelle stammen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Neuralleistenzellen (Neural crest cells, NCCs)</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Kurz zusammengefasst: Was sollte man über die Entstehung und Bedeutung der Neuralleistenzellen wissen?</a:t>
            </a:r>
            <a:endParaRPr sz="1200" i="1">
              <a:solidFill>
                <a:schemeClr val="dk1"/>
              </a:solidFill>
            </a:endParaRPr>
          </a:p>
          <a:p>
            <a:pPr marL="0" marR="0" lvl="0" indent="0" algn="l" rtl="0">
              <a:spcBef>
                <a:spcPts val="0"/>
              </a:spcBef>
              <a:spcAft>
                <a:spcPts val="0"/>
              </a:spcAft>
              <a:buNone/>
            </a:pPr>
            <a:r>
              <a:rPr lang="en-US" sz="1200">
                <a:solidFill>
                  <a:schemeClr val="dk1"/>
                </a:solidFill>
              </a:rPr>
              <a:t>NCCs sind ein Subtyp der neuroektodermalen Zellen. </a:t>
            </a:r>
            <a:r>
              <a:rPr lang="en-US" sz="1200">
                <a:solidFill>
                  <a:srgbClr val="0000FF"/>
                </a:solidFill>
              </a:rPr>
              <a:t>Zu Beginn der Embryogenese werden einige der neuroektodermalen Zellen, die sich entlang der dorsalen Seite des Neuralrohrs befinden, dazu angeregt, sich in NCCs umzuwandeln. </a:t>
            </a:r>
            <a:r>
              <a:rPr lang="en-US" sz="1200">
                <a:solidFill>
                  <a:srgbClr val="DCE8E8"/>
                </a:solidFill>
              </a:rPr>
              <a:t>N</a:t>
            </a:r>
            <a:r>
              <a:rPr lang="en-US" sz="1200">
                <a:solidFill>
                  <a:srgbClr val="DCE8E8"/>
                </a:solidFill>
                <a:latin typeface="Arial"/>
                <a:ea typeface="Arial"/>
                <a:cs typeface="Arial"/>
                <a:sym typeface="Arial"/>
              </a:rPr>
              <a:t>CCs wandern dann weit über den Embryo hinweg, und sobald sie ihr Ziel erreichen, vermehren sie sich und differenzieren sich zu spezialisierten Geweben und Zellen, darunter auch Melanozyten. </a:t>
            </a:r>
            <a:endParaRPr/>
          </a:p>
        </p:txBody>
      </p:sp>
      <p:sp>
        <p:nvSpPr>
          <p:cNvPr id="4362" name="Google Shape;4362;p275"/>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63" name="Google Shape;4363;p275"/>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Shape 4367"/>
        <p:cNvGrpSpPr/>
        <p:nvPr/>
      </p:nvGrpSpPr>
      <p:grpSpPr>
        <a:xfrm>
          <a:off x="0" y="0"/>
          <a:ext cx="0" cy="0"/>
          <a:chOff x="0" y="0"/>
          <a:chExt cx="0" cy="0"/>
        </a:xfrm>
      </p:grpSpPr>
      <p:sp>
        <p:nvSpPr>
          <p:cNvPr id="4368" name="Google Shape;4368;p27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259</a:t>
            </a:fld>
            <a:endParaRPr/>
          </a:p>
        </p:txBody>
      </p:sp>
      <p:sp>
        <p:nvSpPr>
          <p:cNvPr id="4369" name="Google Shape;4369;p276"/>
          <p:cNvSpPr txBox="1"/>
          <p:nvPr/>
        </p:nvSpPr>
        <p:spPr>
          <a:xfrm>
            <a:off x="3691793" y="4222790"/>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370" name="Google Shape;4370;p276"/>
          <p:cNvSpPr txBox="1"/>
          <p:nvPr/>
        </p:nvSpPr>
        <p:spPr>
          <a:xfrm>
            <a:off x="445603" y="3048000"/>
            <a:ext cx="8252700" cy="2180700"/>
          </a:xfrm>
          <a:prstGeom prst="rect">
            <a:avLst/>
          </a:prstGeom>
          <a:solidFill>
            <a:srgbClr val="DCE8E8"/>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Welche Zelle ist für melanozytäre Prozesse verantwortlich?</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Na ja, ich schätze mal, </a:t>
            </a:r>
            <a:r>
              <a:rPr lang="en-US" sz="1200" b="1">
                <a:solidFill>
                  <a:schemeClr val="dk1"/>
                </a:solidFill>
              </a:rPr>
              <a:t>die Melanozyten</a:t>
            </a:r>
            <a:r>
              <a:rPr lang="en-US" sz="1200">
                <a:solidFill>
                  <a:schemeClr val="dk1"/>
                </a:solidFill>
              </a:rPr>
              <a:t>?</a:t>
            </a:r>
            <a:endParaRPr sz="1600" b="1">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Betrachten wir die Embryologie der Melanozyten. Aus welcher Urzelle stammen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Neuralleistenzellen (Neural crest cells, NCCs)</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Kurz zusammengefasst: Was sollte man über die Entstehung und Bedeutung der Neuralleistenzellen wissen?</a:t>
            </a:r>
            <a:endParaRPr sz="1200" i="1">
              <a:solidFill>
                <a:schemeClr val="dk1"/>
              </a:solidFill>
            </a:endParaRPr>
          </a:p>
          <a:p>
            <a:pPr marL="0" marR="0" lvl="0" indent="0" algn="l" rtl="0">
              <a:spcBef>
                <a:spcPts val="0"/>
              </a:spcBef>
              <a:spcAft>
                <a:spcPts val="0"/>
              </a:spcAft>
              <a:buNone/>
            </a:pPr>
            <a:r>
              <a:rPr lang="en-US" sz="1200">
                <a:solidFill>
                  <a:schemeClr val="dk1"/>
                </a:solidFill>
              </a:rPr>
              <a:t>NCCs sind ein Subtyp der neuroektodermalen Zellen. </a:t>
            </a:r>
            <a:r>
              <a:rPr lang="en-US" sz="1200">
                <a:solidFill>
                  <a:srgbClr val="0000FF"/>
                </a:solidFill>
              </a:rPr>
              <a:t>Zu Beginn der Embryogenese werden einige der neuroektodermalen Zellen, die sich entlang der dorsalen Seite des Neuralrohrs befinden, dazu angeregt, sich in NCCs umzuwandeln. </a:t>
            </a:r>
            <a:r>
              <a:rPr lang="en-US" sz="1200">
                <a:solidFill>
                  <a:schemeClr val="dk1"/>
                </a:solidFill>
              </a:rPr>
              <a:t>Danach migrieren die NCCs durch große Teile des Embryos. Sobald sie ihren Bestimmungsort erreicht haben, proliferieren sie und differenzieren sich zu spezialisierten Geweben und Zelltypen, darunter auch Melanozyten.</a:t>
            </a:r>
            <a:endParaRPr sz="1600">
              <a:solidFill>
                <a:srgbClr val="0000FF"/>
              </a:solidFill>
              <a:latin typeface="Arial"/>
              <a:ea typeface="Arial"/>
              <a:cs typeface="Arial"/>
              <a:sym typeface="Arial"/>
            </a:endParaRPr>
          </a:p>
        </p:txBody>
      </p:sp>
      <p:sp>
        <p:nvSpPr>
          <p:cNvPr id="4371" name="Google Shape;4371;p276"/>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4372" name="Google Shape;4372;p276"/>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35" name="Google Shape;435;p26"/>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36" name="Google Shape;436;p2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37" name="Google Shape;437;p2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26</a:t>
            </a:fld>
            <a:endParaRPr sz="1000">
              <a:solidFill>
                <a:schemeClr val="dk1"/>
              </a:solidFill>
              <a:latin typeface="Arial"/>
              <a:ea typeface="Arial"/>
              <a:cs typeface="Arial"/>
              <a:sym typeface="Arial"/>
            </a:endParaRPr>
          </a:p>
        </p:txBody>
      </p:sp>
      <p:sp>
        <p:nvSpPr>
          <p:cNvPr id="438" name="Google Shape;438;p26"/>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Bedeutung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schreiben</a:t>
            </a:r>
            <a:r>
              <a:rPr lang="en-US" sz="1200" i="1" dirty="0">
                <a:solidFill>
                  <a:srgbClr val="0000FF"/>
                </a:solidFill>
                <a:latin typeface="Arial"/>
                <a:ea typeface="Arial"/>
                <a:cs typeface="Arial"/>
                <a:sym typeface="Arial"/>
              </a:rPr>
              <a:t> Sie </a:t>
            </a:r>
            <a:r>
              <a:rPr lang="en-US" sz="1200" i="1" dirty="0" err="1">
                <a:solidFill>
                  <a:srgbClr val="0000FF"/>
                </a:solidFill>
                <a:latin typeface="Arial"/>
                <a:ea typeface="Arial"/>
                <a:cs typeface="Arial"/>
                <a:sym typeface="Arial"/>
              </a:rPr>
              <a:t>sie</a:t>
            </a:r>
            <a:r>
              <a:rPr lang="en-US" sz="1200" i="1" dirty="0">
                <a:solidFill>
                  <a:srgbClr val="0000FF"/>
                </a:solidFill>
                <a:latin typeface="Arial"/>
                <a:ea typeface="Arial"/>
                <a:cs typeface="Arial"/>
                <a:sym typeface="Arial"/>
              </a:rPr>
              <a:t> auf)</a:t>
            </a:r>
            <a:endParaRPr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Shape 4376"/>
        <p:cNvGrpSpPr/>
        <p:nvPr/>
      </p:nvGrpSpPr>
      <p:grpSpPr>
        <a:xfrm>
          <a:off x="0" y="0"/>
          <a:ext cx="0" cy="0"/>
          <a:chOff x="0" y="0"/>
          <a:chExt cx="0" cy="0"/>
        </a:xfrm>
      </p:grpSpPr>
      <p:sp>
        <p:nvSpPr>
          <p:cNvPr id="4377" name="Google Shape;4377;p27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260</a:t>
            </a:fld>
            <a:endParaRPr/>
          </a:p>
        </p:txBody>
      </p:sp>
      <p:sp>
        <p:nvSpPr>
          <p:cNvPr id="4378" name="Google Shape;4378;p277"/>
          <p:cNvSpPr txBox="1"/>
          <p:nvPr/>
        </p:nvSpPr>
        <p:spPr>
          <a:xfrm>
            <a:off x="2466303" y="6019800"/>
            <a:ext cx="2185214" cy="36933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Neuralleistenzellen…</a:t>
            </a:r>
            <a:endParaRPr/>
          </a:p>
        </p:txBody>
      </p:sp>
      <p:pic>
        <p:nvPicPr>
          <p:cNvPr id="4379" name="Google Shape;4379;p277"/>
          <p:cNvPicPr preferRelativeResize="0"/>
          <p:nvPr/>
        </p:nvPicPr>
        <p:blipFill rotWithShape="1">
          <a:blip r:embed="rId3">
            <a:alphaModFix/>
          </a:blip>
          <a:srcRect/>
          <a:stretch/>
        </p:blipFill>
        <p:spPr>
          <a:xfrm>
            <a:off x="1380679" y="1147444"/>
            <a:ext cx="6382641" cy="4563112"/>
          </a:xfrm>
          <a:prstGeom prst="rect">
            <a:avLst/>
          </a:prstGeom>
          <a:noFill/>
          <a:ln>
            <a:noFill/>
          </a:ln>
        </p:spPr>
      </p:pic>
      <p:sp>
        <p:nvSpPr>
          <p:cNvPr id="4380" name="Google Shape;4380;p277"/>
          <p:cNvSpPr/>
          <p:nvPr/>
        </p:nvSpPr>
        <p:spPr>
          <a:xfrm>
            <a:off x="533400" y="4257545"/>
            <a:ext cx="8077200" cy="16764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1" name="Google Shape;4381;p277"/>
          <p:cNvSpPr/>
          <p:nvPr/>
        </p:nvSpPr>
        <p:spPr>
          <a:xfrm>
            <a:off x="6248400" y="3693478"/>
            <a:ext cx="2362199" cy="304800"/>
          </a:xfrm>
          <a:prstGeom prst="leftArrow">
            <a:avLst>
              <a:gd name="adj1" fmla="val 50000"/>
              <a:gd name="adj2" fmla="val 50000"/>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82" name="Google Shape;4382;p277"/>
          <p:cNvSpPr/>
          <p:nvPr/>
        </p:nvSpPr>
        <p:spPr>
          <a:xfrm>
            <a:off x="3200400" y="3998276"/>
            <a:ext cx="914400" cy="29958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3" name="Google Shape;4383;p277"/>
          <p:cNvSpPr/>
          <p:nvPr/>
        </p:nvSpPr>
        <p:spPr>
          <a:xfrm>
            <a:off x="5003340" y="3957956"/>
            <a:ext cx="1245060" cy="29958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4" name="Google Shape;4384;p277"/>
          <p:cNvSpPr/>
          <p:nvPr/>
        </p:nvSpPr>
        <p:spPr>
          <a:xfrm>
            <a:off x="4817379" y="4064822"/>
            <a:ext cx="220900" cy="192723"/>
          </a:xfrm>
          <a:prstGeom prst="ellipse">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5" name="Google Shape;4385;p277"/>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Shape 4389"/>
        <p:cNvGrpSpPr/>
        <p:nvPr/>
      </p:nvGrpSpPr>
      <p:grpSpPr>
        <a:xfrm>
          <a:off x="0" y="0"/>
          <a:ext cx="0" cy="0"/>
          <a:chOff x="0" y="0"/>
          <a:chExt cx="0" cy="0"/>
        </a:xfrm>
      </p:grpSpPr>
      <p:sp>
        <p:nvSpPr>
          <p:cNvPr id="4390" name="Google Shape;4390;p27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261</a:t>
            </a:fld>
            <a:endParaRPr/>
          </a:p>
        </p:txBody>
      </p:sp>
      <p:sp>
        <p:nvSpPr>
          <p:cNvPr id="4391" name="Google Shape;4391;p278"/>
          <p:cNvSpPr txBox="1"/>
          <p:nvPr/>
        </p:nvSpPr>
        <p:spPr>
          <a:xfrm>
            <a:off x="2466303" y="6019800"/>
            <a:ext cx="4211410" cy="36933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Neuralleistenzellen … und ihre Derivate</a:t>
            </a:r>
            <a:endParaRPr/>
          </a:p>
        </p:txBody>
      </p:sp>
      <p:pic>
        <p:nvPicPr>
          <p:cNvPr id="4392" name="Google Shape;4392;p278"/>
          <p:cNvPicPr preferRelativeResize="0"/>
          <p:nvPr/>
        </p:nvPicPr>
        <p:blipFill rotWithShape="1">
          <a:blip r:embed="rId3">
            <a:alphaModFix/>
          </a:blip>
          <a:srcRect/>
          <a:stretch/>
        </p:blipFill>
        <p:spPr>
          <a:xfrm>
            <a:off x="1380679" y="1147444"/>
            <a:ext cx="6382641" cy="4563112"/>
          </a:xfrm>
          <a:prstGeom prst="rect">
            <a:avLst/>
          </a:prstGeom>
          <a:noFill/>
          <a:ln>
            <a:noFill/>
          </a:ln>
        </p:spPr>
      </p:pic>
      <p:sp>
        <p:nvSpPr>
          <p:cNvPr id="4393" name="Google Shape;4393;p278"/>
          <p:cNvSpPr/>
          <p:nvPr/>
        </p:nvSpPr>
        <p:spPr>
          <a:xfrm>
            <a:off x="6248400" y="3693478"/>
            <a:ext cx="2362199" cy="304800"/>
          </a:xfrm>
          <a:prstGeom prst="leftArrow">
            <a:avLst>
              <a:gd name="adj1" fmla="val 50000"/>
              <a:gd name="adj2" fmla="val 50000"/>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94" name="Google Shape;4394;p278"/>
          <p:cNvSpPr/>
          <p:nvPr/>
        </p:nvSpPr>
        <p:spPr>
          <a:xfrm>
            <a:off x="4267200" y="5481956"/>
            <a:ext cx="228600" cy="457200"/>
          </a:xfrm>
          <a:prstGeom prst="upArrow">
            <a:avLst>
              <a:gd name="adj1" fmla="val 50000"/>
              <a:gd name="adj2" fmla="val 50000"/>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95" name="Google Shape;4395;p27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Shape 4399"/>
        <p:cNvGrpSpPr/>
        <p:nvPr/>
      </p:nvGrpSpPr>
      <p:grpSpPr>
        <a:xfrm>
          <a:off x="0" y="0"/>
          <a:ext cx="0" cy="0"/>
          <a:chOff x="0" y="0"/>
          <a:chExt cx="0" cy="0"/>
        </a:xfrm>
      </p:grpSpPr>
      <p:sp>
        <p:nvSpPr>
          <p:cNvPr id="4400" name="Google Shape;4400;p27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262</a:t>
            </a:fld>
            <a:endParaRPr/>
          </a:p>
        </p:txBody>
      </p:sp>
      <p:sp>
        <p:nvSpPr>
          <p:cNvPr id="4401" name="Google Shape;4401;p279"/>
          <p:cNvSpPr txBox="1"/>
          <p:nvPr/>
        </p:nvSpPr>
        <p:spPr>
          <a:xfrm>
            <a:off x="533400" y="1985665"/>
            <a:ext cx="8088797" cy="3785652"/>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Betrachten wir als Nächstes die </a:t>
            </a:r>
            <a:r>
              <a:rPr lang="en-US" sz="1200">
                <a:solidFill>
                  <a:schemeClr val="dk1"/>
                </a:solidFill>
                <a:latin typeface="Arial"/>
                <a:ea typeface="Arial"/>
                <a:cs typeface="Arial"/>
                <a:sym typeface="Arial"/>
              </a:rPr>
              <a:t>Funktion </a:t>
            </a:r>
            <a:r>
              <a:rPr lang="en-US" sz="1200" i="1">
                <a:solidFill>
                  <a:schemeClr val="dk1"/>
                </a:solidFill>
                <a:latin typeface="Arial"/>
                <a:ea typeface="Arial"/>
                <a:cs typeface="Arial"/>
                <a:sym typeface="Arial"/>
              </a:rPr>
              <a:t>der oberflächlichen Melanozyten. Was bewirken sie?</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Eine überraschend große Menge an Aufgaben, doch für unsere Zwecke besteht ihre Funktion in der Produktion von </a:t>
            </a:r>
            <a:r>
              <a:rPr lang="en-US" sz="1200" b="1">
                <a:solidFill>
                  <a:srgbClr val="C8C860"/>
                </a:solidFill>
                <a:latin typeface="Arial"/>
                <a:ea typeface="Arial"/>
                <a:cs typeface="Arial"/>
                <a:sym typeface="Arial"/>
              </a:rPr>
              <a:t> Melanin </a:t>
            </a:r>
            <a:r>
              <a:rPr lang="en-US" sz="1200">
                <a:solidFill>
                  <a:srgbClr val="C8C860"/>
                </a:solidFill>
                <a:latin typeface="Arial"/>
                <a:ea typeface="Arial"/>
                <a:cs typeface="Arial"/>
                <a:sym typeface="Arial"/>
              </a:rPr>
              <a:t>, dem Hauptpigment der Körperoberfläche</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Wie lautet der Name der membranumschlossenen Struktur, in der Melanin enthalten ist?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Ein Melanosom</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Halten Melanozyten an ihren Melanosomen fest?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 sobald es in Melanosomen verpackt ist, wird das Melanin an benachbarte Zellen weitergegeben (z. B. übertragen Hautmelanozyten ihr Melanin an nahegelegene Keratinozyten)</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Manche Menschen haben eine dunklere Haut als andere. (Danke, Captain Obvious.) Ist es so, dass Menschen mit dunklerer Hautfarbe mehr Melanozyten haben?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02" name="Google Shape;4402;p27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03" name="Google Shape;4403;p279"/>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a:t>
            </a:r>
            <a:endParaRP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Shape 4407"/>
        <p:cNvGrpSpPr/>
        <p:nvPr/>
      </p:nvGrpSpPr>
      <p:grpSpPr>
        <a:xfrm>
          <a:off x="0" y="0"/>
          <a:ext cx="0" cy="0"/>
          <a:chOff x="0" y="0"/>
          <a:chExt cx="0" cy="0"/>
        </a:xfrm>
      </p:grpSpPr>
      <p:sp>
        <p:nvSpPr>
          <p:cNvPr id="4408" name="Google Shape;4408;p28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263</a:t>
            </a:fld>
            <a:endParaRPr/>
          </a:p>
        </p:txBody>
      </p:sp>
      <p:sp>
        <p:nvSpPr>
          <p:cNvPr id="4409" name="Google Shape;4409;p280"/>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10" name="Google Shape;4410;p280"/>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Betrachten wir als Nächstes die </a:t>
            </a:r>
            <a:r>
              <a:rPr lang="en-US" sz="1200">
                <a:solidFill>
                  <a:schemeClr val="dk1"/>
                </a:solidFill>
                <a:latin typeface="Arial"/>
                <a:ea typeface="Arial"/>
                <a:cs typeface="Arial"/>
                <a:sym typeface="Arial"/>
              </a:rPr>
              <a:t>Funktion </a:t>
            </a:r>
            <a:r>
              <a:rPr lang="en-US" sz="1200" i="1">
                <a:solidFill>
                  <a:schemeClr val="dk1"/>
                </a:solidFill>
                <a:latin typeface="Arial"/>
                <a:ea typeface="Arial"/>
                <a:cs typeface="Arial"/>
                <a:sym typeface="Arial"/>
              </a:rPr>
              <a:t>der oberflächlichen Melanozyten. Was tun sie?</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Eine überraschend große Menge an Aufgaben, f</a:t>
            </a:r>
            <a:r>
              <a:rPr lang="en-US" sz="1200">
                <a:solidFill>
                  <a:schemeClr val="dk1"/>
                </a:solidFill>
              </a:rPr>
              <a:t>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sz="1600">
              <a:solidFill>
                <a:srgbClr val="C8C860"/>
              </a:solidFill>
              <a:latin typeface="Arial"/>
              <a:ea typeface="Arial"/>
              <a:cs typeface="Arial"/>
              <a:sym typeface="Arial"/>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Wie lautet der Name der membranumschlossenen Struktur, in der Melanin enthalten ist?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Ein Melanosom</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Halten Melanozyten an ihren Melanosomen fest?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 sobald es in Melanosomen verpackt ist, wird das Melanin an benachbarte Zellen weitergegeben (z. B. übertragen Hautmelanozyten ihr Melanin an nahegelegene Keratinozyten)</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Manche Menschen haben eine dunklere Haut als andere. (Danke, Captain Obvious.) Ist es so, dass Menschen mit dunklerer Hautfarbe mehr Melanozyten haben?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11" name="Google Shape;4411;p280"/>
          <p:cNvSpPr/>
          <p:nvPr/>
        </p:nvSpPr>
        <p:spPr>
          <a:xfrm>
            <a:off x="2636544" y="2366665"/>
            <a:ext cx="613432" cy="222299"/>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12" name="Google Shape;4412;p28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13" name="Google Shape;4413;p280"/>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Fragen und Antworten</a:t>
            </a:r>
            <a:endParaRP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Shape 4417"/>
        <p:cNvGrpSpPr/>
        <p:nvPr/>
      </p:nvGrpSpPr>
      <p:grpSpPr>
        <a:xfrm>
          <a:off x="0" y="0"/>
          <a:ext cx="0" cy="0"/>
          <a:chOff x="0" y="0"/>
          <a:chExt cx="0" cy="0"/>
        </a:xfrm>
      </p:grpSpPr>
      <p:sp>
        <p:nvSpPr>
          <p:cNvPr id="4418" name="Google Shape;4418;p28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264</a:t>
            </a:fld>
            <a:endParaRPr/>
          </a:p>
        </p:txBody>
      </p:sp>
      <p:sp>
        <p:nvSpPr>
          <p:cNvPr id="4419" name="Google Shape;4419;p281"/>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20" name="Google Shape;4420;p281"/>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Betrachten wir als Nächstes die </a:t>
            </a:r>
            <a:r>
              <a:rPr lang="en-US" sz="1200">
                <a:solidFill>
                  <a:schemeClr val="dk1"/>
                </a:solidFill>
                <a:latin typeface="Arial"/>
                <a:ea typeface="Arial"/>
                <a:cs typeface="Arial"/>
                <a:sym typeface="Arial"/>
              </a:rPr>
              <a:t>Funktion </a:t>
            </a:r>
            <a:r>
              <a:rPr lang="en-US" sz="1200" i="1">
                <a:solidFill>
                  <a:schemeClr val="dk1"/>
                </a:solidFill>
                <a:latin typeface="Arial"/>
                <a:ea typeface="Arial"/>
                <a:cs typeface="Arial"/>
                <a:sym typeface="Arial"/>
              </a:rPr>
              <a:t>der oberflächlichen Melanozyten. Was tun sie?</a:t>
            </a:r>
            <a:endParaRPr/>
          </a:p>
          <a:p>
            <a:pPr marL="0" lvl="0" indent="0" algn="l" rtl="0">
              <a:spcBef>
                <a:spcPts val="0"/>
              </a:spcBef>
              <a:spcAft>
                <a:spcPts val="0"/>
              </a:spcAft>
              <a:buClr>
                <a:schemeClr val="dk1"/>
              </a:buClr>
              <a:buFont typeface="Arial"/>
              <a:buNone/>
            </a:pPr>
            <a:r>
              <a:rPr lang="en-US" sz="1200">
                <a:solidFill>
                  <a:schemeClr val="dk1"/>
                </a:solidFill>
              </a:rPr>
              <a:t>Eine überraschend große Menge an Aufgaben, für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sz="1600">
              <a:solidFill>
                <a:srgbClr val="C8C860"/>
              </a:solidFill>
              <a:latin typeface="Arial"/>
              <a:ea typeface="Arial"/>
              <a:cs typeface="Arial"/>
              <a:sym typeface="Arial"/>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Wie lautet der Name der membranumschlossenen Struktur, in der Melanin enthalten ist?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Ein Melanosom</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Halten Melanozyten an ihren Melanosomen fest?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 sobald es in Melanosomen verpackt ist, wird das Melanin an benachbarte Zellen weitergegeben (z. B. übertragen Hautmelanozyten ihr Melanin an nahegelegene Keratinozyten)</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Manche Menschen haben eine dunklere Haut als andere. (Danke, Captain Obvious.) Ist es so, dass Menschen mit dunklerer Hautfarbe mehr Melanozyten haben?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21" name="Google Shape;4421;p28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22" name="Google Shape;4422;p281"/>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Shape 4426"/>
        <p:cNvGrpSpPr/>
        <p:nvPr/>
      </p:nvGrpSpPr>
      <p:grpSpPr>
        <a:xfrm>
          <a:off x="0" y="0"/>
          <a:ext cx="0" cy="0"/>
          <a:chOff x="0" y="0"/>
          <a:chExt cx="0" cy="0"/>
        </a:xfrm>
      </p:grpSpPr>
      <p:sp>
        <p:nvSpPr>
          <p:cNvPr id="4427" name="Google Shape;4427;p28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265</a:t>
            </a:fld>
            <a:endParaRPr/>
          </a:p>
        </p:txBody>
      </p:sp>
      <p:sp>
        <p:nvSpPr>
          <p:cNvPr id="4428" name="Google Shape;4428;p282"/>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29" name="Google Shape;4429;p282"/>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Betrachten wir als Nächstes die </a:t>
            </a:r>
            <a:r>
              <a:rPr lang="en-US" sz="1200">
                <a:solidFill>
                  <a:schemeClr val="dk1"/>
                </a:solidFill>
                <a:latin typeface="Arial"/>
                <a:ea typeface="Arial"/>
                <a:cs typeface="Arial"/>
                <a:sym typeface="Arial"/>
              </a:rPr>
              <a:t>Funktion </a:t>
            </a:r>
            <a:r>
              <a:rPr lang="en-US" sz="1200" i="1">
                <a:solidFill>
                  <a:schemeClr val="dk1"/>
                </a:solidFill>
                <a:latin typeface="Arial"/>
                <a:ea typeface="Arial"/>
                <a:cs typeface="Arial"/>
                <a:sym typeface="Arial"/>
              </a:rPr>
              <a:t>der oberflächlichen Melanozyten. Was tun sie?</a:t>
            </a:r>
            <a:endParaRPr/>
          </a:p>
          <a:p>
            <a:pPr marL="0" lvl="0" indent="0" algn="l" rtl="0">
              <a:spcBef>
                <a:spcPts val="0"/>
              </a:spcBef>
              <a:spcAft>
                <a:spcPts val="0"/>
              </a:spcAft>
              <a:buClr>
                <a:schemeClr val="dk1"/>
              </a:buClr>
              <a:buFont typeface="Arial"/>
              <a:buNone/>
            </a:pPr>
            <a:r>
              <a:rPr lang="en-US" sz="1200">
                <a:solidFill>
                  <a:schemeClr val="dk1"/>
                </a:solidFill>
              </a:rPr>
              <a:t>Eine überraschend große Menge an Aufgaben, für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Wie lautet der Name der membranumschlossenen Struktur, in der Melanin enthalten ist?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Ein Melanosom</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Halten Melanozyten an ihren Melanosomen fest?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 sobald es in Melanosomen verpackt ist, wird das Melanin an benachbarte Zellen weitergegeben (z. B. übertragen Hautmelanozyten ihr Melanin an nahegelegene Keratinozyten)</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Manche Menschen haben eine dunklere Haut als andere. (Danke, Captain Obvious.) Ist es so, dass Menschen mit dunklerer Hautfarbe mehr Melanozyten haben?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30" name="Google Shape;4430;p28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31" name="Google Shape;4431;p282"/>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a:t>
            </a:r>
            <a:endParaRP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Shape 4435"/>
        <p:cNvGrpSpPr/>
        <p:nvPr/>
      </p:nvGrpSpPr>
      <p:grpSpPr>
        <a:xfrm>
          <a:off x="0" y="0"/>
          <a:ext cx="0" cy="0"/>
          <a:chOff x="0" y="0"/>
          <a:chExt cx="0" cy="0"/>
        </a:xfrm>
      </p:grpSpPr>
      <p:sp>
        <p:nvSpPr>
          <p:cNvPr id="4436" name="Google Shape;4436;p28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266</a:t>
            </a:fld>
            <a:endParaRPr/>
          </a:p>
        </p:txBody>
      </p:sp>
      <p:sp>
        <p:nvSpPr>
          <p:cNvPr id="4437" name="Google Shape;4437;p283"/>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38" name="Google Shape;4438;p283"/>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Betrachten wir als Nächstes die </a:t>
            </a:r>
            <a:r>
              <a:rPr lang="en-US" sz="1200">
                <a:solidFill>
                  <a:schemeClr val="dk1"/>
                </a:solidFill>
              </a:rPr>
              <a:t>Funktion </a:t>
            </a:r>
            <a:r>
              <a:rPr lang="en-US" sz="1200" i="1">
                <a:solidFill>
                  <a:schemeClr val="dk1"/>
                </a:solidFill>
              </a:rPr>
              <a:t>der oberflächlichen Melanozyten. Was tun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Eine überraschend große Menge an Aufgaben, für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Wie lautet der Name der membranumschlossenen Struktur, in der Melanin enthalten ist?</a:t>
            </a:r>
            <a:endParaRPr sz="1200" i="1">
              <a:solidFill>
                <a:schemeClr val="dk1"/>
              </a:solidFill>
            </a:endParaRPr>
          </a:p>
          <a:p>
            <a:pPr marL="0" marR="0" lvl="0" indent="0" algn="l" rtl="0">
              <a:spcBef>
                <a:spcPts val="0"/>
              </a:spcBef>
              <a:spcAft>
                <a:spcPts val="0"/>
              </a:spcAft>
              <a:buNone/>
            </a:pPr>
            <a:r>
              <a:rPr lang="en-US" sz="1200">
                <a:solidFill>
                  <a:schemeClr val="dk1"/>
                </a:solidFill>
                <a:latin typeface="Arial"/>
                <a:ea typeface="Arial"/>
                <a:cs typeface="Arial"/>
                <a:sym typeface="Arial"/>
              </a:rPr>
              <a:t>Ein Melanosom</a:t>
            </a:r>
            <a:endParaRPr sz="1600">
              <a:solidFill>
                <a:srgbClr val="C8C860"/>
              </a:solidFill>
              <a:latin typeface="Arial"/>
              <a:ea typeface="Arial"/>
              <a:cs typeface="Arial"/>
              <a:sym typeface="Arial"/>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Halten Melanozyten an ihren Melanosomen fest?</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 sobald es in Melanosomen verpackt ist, wird das Melanin an benachbarte Zellen weitergegeben (z. B. übertragen Hautmelanozyten ihr Melanin an nahegelegene Keratinozyten)</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Manche Menschen haben eine dunklere Haut als andere. (Danke, Captain Obvious.) Ist es so, dass Menschen mit dunklerer Hautfarbe mehr Melanozyten haben?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39" name="Google Shape;4439;p28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40" name="Google Shape;4440;p283"/>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Shape 4444"/>
        <p:cNvGrpSpPr/>
        <p:nvPr/>
      </p:nvGrpSpPr>
      <p:grpSpPr>
        <a:xfrm>
          <a:off x="0" y="0"/>
          <a:ext cx="0" cy="0"/>
          <a:chOff x="0" y="0"/>
          <a:chExt cx="0" cy="0"/>
        </a:xfrm>
      </p:grpSpPr>
      <p:sp>
        <p:nvSpPr>
          <p:cNvPr id="4445" name="Google Shape;4445;p28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267</a:t>
            </a:fld>
            <a:endParaRPr/>
          </a:p>
        </p:txBody>
      </p:sp>
      <p:sp>
        <p:nvSpPr>
          <p:cNvPr id="4446" name="Google Shape;4446;p284"/>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47" name="Google Shape;4447;p284"/>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Betrachten wir als Nächstes die </a:t>
            </a:r>
            <a:r>
              <a:rPr lang="en-US" sz="1200">
                <a:solidFill>
                  <a:schemeClr val="dk1"/>
                </a:solidFill>
              </a:rPr>
              <a:t>Funktion </a:t>
            </a:r>
            <a:r>
              <a:rPr lang="en-US" sz="1200" i="1">
                <a:solidFill>
                  <a:schemeClr val="dk1"/>
                </a:solidFill>
              </a:rPr>
              <a:t>der oberflächlichen Melanozyten. Was tun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Eine überraschend große Menge an Aufgaben, für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Wie lautet der Name der membranumschlossenen Struktur, in der Melanin enthalten ist?</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 Melanosom</a:t>
            </a:r>
            <a:endParaRPr sz="1200" i="1">
              <a:solidFill>
                <a:schemeClr val="dk1"/>
              </a:solidFil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Halten Melanozyten an ihren Melanosomen fest?</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 sobald es in Melanosomen verpackt ist, wird das Melanin an benachbarte Zellen weitergegeben (z. B. übertragen Hautmelanozyten ihr Melanin an nahegelegene Keratinozyten)</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Manche Menschen haben eine dunklere Haut als andere. (Danke, Captain Obvious.) Ist es so, dass Menschen mit dunklerer Hautfarbe mehr Melanozyten haben?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48" name="Google Shape;4448;p28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49" name="Google Shape;4449;p284"/>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a:t>
            </a:r>
            <a:endParaRP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Shape 4453"/>
        <p:cNvGrpSpPr/>
        <p:nvPr/>
      </p:nvGrpSpPr>
      <p:grpSpPr>
        <a:xfrm>
          <a:off x="0" y="0"/>
          <a:ext cx="0" cy="0"/>
          <a:chOff x="0" y="0"/>
          <a:chExt cx="0" cy="0"/>
        </a:xfrm>
      </p:grpSpPr>
      <p:sp>
        <p:nvSpPr>
          <p:cNvPr id="4454" name="Google Shape;4454;p28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268</a:t>
            </a:fld>
            <a:endParaRPr/>
          </a:p>
        </p:txBody>
      </p:sp>
      <p:sp>
        <p:nvSpPr>
          <p:cNvPr id="4455" name="Google Shape;4455;p285"/>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56" name="Google Shape;4456;p285"/>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dk1"/>
                </a:solidFill>
              </a:rPr>
              <a:t>Betrachten</a:t>
            </a:r>
            <a:r>
              <a:rPr lang="en-US" sz="1200" i="1" dirty="0">
                <a:solidFill>
                  <a:schemeClr val="dk1"/>
                </a:solidFill>
              </a:rPr>
              <a:t> </a:t>
            </a:r>
            <a:r>
              <a:rPr lang="en-US" sz="1200" i="1" dirty="0" err="1">
                <a:solidFill>
                  <a:schemeClr val="dk1"/>
                </a:solidFill>
              </a:rPr>
              <a:t>wir</a:t>
            </a:r>
            <a:r>
              <a:rPr lang="en-US" sz="1200" i="1" dirty="0">
                <a:solidFill>
                  <a:schemeClr val="dk1"/>
                </a:solidFill>
              </a:rPr>
              <a:t> </a:t>
            </a:r>
            <a:r>
              <a:rPr lang="en-US" sz="1200" i="1" dirty="0" err="1">
                <a:solidFill>
                  <a:schemeClr val="dk1"/>
                </a:solidFill>
              </a:rPr>
              <a:t>als</a:t>
            </a:r>
            <a:r>
              <a:rPr lang="en-US" sz="1200" i="1" dirty="0">
                <a:solidFill>
                  <a:schemeClr val="dk1"/>
                </a:solidFill>
              </a:rPr>
              <a:t> </a:t>
            </a:r>
            <a:r>
              <a:rPr lang="en-US" sz="1200" i="1" dirty="0" err="1">
                <a:solidFill>
                  <a:schemeClr val="dk1"/>
                </a:solidFill>
              </a:rPr>
              <a:t>Nächstes</a:t>
            </a:r>
            <a:r>
              <a:rPr lang="en-US" sz="1200" i="1" dirty="0">
                <a:solidFill>
                  <a:schemeClr val="dk1"/>
                </a:solidFill>
              </a:rPr>
              <a:t> die </a:t>
            </a:r>
            <a:r>
              <a:rPr lang="en-US" sz="1200" dirty="0" err="1">
                <a:solidFill>
                  <a:schemeClr val="dk1"/>
                </a:solidFill>
              </a:rPr>
              <a:t>Funktion</a:t>
            </a:r>
            <a:r>
              <a:rPr lang="en-US" sz="1200" dirty="0">
                <a:solidFill>
                  <a:schemeClr val="dk1"/>
                </a:solidFill>
              </a:rPr>
              <a:t> </a:t>
            </a:r>
            <a:r>
              <a:rPr lang="en-US" sz="1200" i="1" dirty="0">
                <a:solidFill>
                  <a:schemeClr val="dk1"/>
                </a:solidFill>
              </a:rPr>
              <a:t>der </a:t>
            </a:r>
            <a:r>
              <a:rPr lang="en-US" sz="1200" i="1" dirty="0" err="1">
                <a:solidFill>
                  <a:schemeClr val="dk1"/>
                </a:solidFill>
              </a:rPr>
              <a:t>oberflächlichen</a:t>
            </a:r>
            <a:r>
              <a:rPr lang="en-US" sz="1200" i="1" dirty="0">
                <a:solidFill>
                  <a:schemeClr val="dk1"/>
                </a:solidFill>
              </a:rPr>
              <a:t> </a:t>
            </a:r>
            <a:r>
              <a:rPr lang="en-US" sz="1200" i="1" dirty="0" err="1">
                <a:solidFill>
                  <a:schemeClr val="dk1"/>
                </a:solidFill>
              </a:rPr>
              <a:t>Melanozyten</a:t>
            </a:r>
            <a:r>
              <a:rPr lang="en-US" sz="1200" i="1" dirty="0">
                <a:solidFill>
                  <a:schemeClr val="dk1"/>
                </a:solidFill>
              </a:rPr>
              <a:t>. Was tun </a:t>
            </a:r>
            <a:r>
              <a:rPr lang="en-US" sz="1200" i="1" dirty="0" err="1">
                <a:solidFill>
                  <a:schemeClr val="dk1"/>
                </a:solidFill>
              </a:rPr>
              <a:t>sie</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Eine </a:t>
            </a:r>
            <a:r>
              <a:rPr lang="en-US" sz="1200" dirty="0" err="1">
                <a:solidFill>
                  <a:schemeClr val="dk1"/>
                </a:solidFill>
              </a:rPr>
              <a:t>überraschend</a:t>
            </a:r>
            <a:r>
              <a:rPr lang="en-US" sz="1200" dirty="0">
                <a:solidFill>
                  <a:schemeClr val="dk1"/>
                </a:solidFill>
              </a:rPr>
              <a:t> </a:t>
            </a:r>
            <a:r>
              <a:rPr lang="en-US" sz="1200" dirty="0" err="1">
                <a:solidFill>
                  <a:schemeClr val="dk1"/>
                </a:solidFill>
              </a:rPr>
              <a:t>große</a:t>
            </a:r>
            <a:r>
              <a:rPr lang="en-US" sz="1200" dirty="0">
                <a:solidFill>
                  <a:schemeClr val="dk1"/>
                </a:solidFill>
              </a:rPr>
              <a:t> Menge an </a:t>
            </a:r>
            <a:r>
              <a:rPr lang="en-US" sz="1200" dirty="0" err="1">
                <a:solidFill>
                  <a:schemeClr val="dk1"/>
                </a:solidFill>
              </a:rPr>
              <a:t>Aufgaben</a:t>
            </a:r>
            <a:r>
              <a:rPr lang="en-US" sz="1200" dirty="0">
                <a:solidFill>
                  <a:schemeClr val="dk1"/>
                </a:solidFill>
              </a:rPr>
              <a:t>, für </a:t>
            </a:r>
            <a:r>
              <a:rPr lang="en-US" sz="1200" dirty="0" err="1">
                <a:solidFill>
                  <a:schemeClr val="dk1"/>
                </a:solidFill>
              </a:rPr>
              <a:t>unseren</a:t>
            </a:r>
            <a:r>
              <a:rPr lang="en-US" sz="1200" dirty="0">
                <a:solidFill>
                  <a:schemeClr val="dk1"/>
                </a:solidFill>
              </a:rPr>
              <a:t> </a:t>
            </a:r>
            <a:r>
              <a:rPr lang="en-US" sz="1200" dirty="0" err="1">
                <a:solidFill>
                  <a:schemeClr val="dk1"/>
                </a:solidFill>
              </a:rPr>
              <a:t>Zusammenhang</a:t>
            </a:r>
            <a:r>
              <a:rPr lang="en-US" sz="1200" dirty="0">
                <a:solidFill>
                  <a:schemeClr val="dk1"/>
                </a:solidFill>
              </a:rPr>
              <a:t> </a:t>
            </a:r>
            <a:r>
              <a:rPr lang="en-US" sz="1200" dirty="0" err="1">
                <a:solidFill>
                  <a:schemeClr val="dk1"/>
                </a:solidFill>
              </a:rPr>
              <a:t>ist</a:t>
            </a:r>
            <a:r>
              <a:rPr lang="en-US" sz="1200" dirty="0">
                <a:solidFill>
                  <a:schemeClr val="dk1"/>
                </a:solidFill>
              </a:rPr>
              <a:t> </a:t>
            </a:r>
            <a:r>
              <a:rPr lang="en-US" sz="1200" dirty="0" err="1">
                <a:solidFill>
                  <a:schemeClr val="dk1"/>
                </a:solidFill>
              </a:rPr>
              <a:t>jedoch</a:t>
            </a:r>
            <a:r>
              <a:rPr lang="en-US" sz="1200" dirty="0">
                <a:solidFill>
                  <a:schemeClr val="dk1"/>
                </a:solidFill>
              </a:rPr>
              <a:t> </a:t>
            </a:r>
            <a:r>
              <a:rPr lang="en-US" sz="1200" dirty="0" err="1">
                <a:solidFill>
                  <a:schemeClr val="dk1"/>
                </a:solidFill>
              </a:rPr>
              <a:t>entscheidend</a:t>
            </a:r>
            <a:r>
              <a:rPr lang="en-US" sz="1200" dirty="0">
                <a:solidFill>
                  <a:schemeClr val="dk1"/>
                </a:solidFill>
              </a:rPr>
              <a:t>, </a:t>
            </a:r>
            <a:r>
              <a:rPr lang="en-US" sz="1200" dirty="0" err="1">
                <a:solidFill>
                  <a:schemeClr val="dk1"/>
                </a:solidFill>
              </a:rPr>
              <a:t>dass</a:t>
            </a:r>
            <a:r>
              <a:rPr lang="en-US" sz="1200" dirty="0">
                <a:solidFill>
                  <a:schemeClr val="dk1"/>
                </a:solidFill>
              </a:rPr>
              <a:t> </a:t>
            </a:r>
            <a:r>
              <a:rPr lang="en-US" sz="1200" dirty="0" err="1">
                <a:solidFill>
                  <a:schemeClr val="dk1"/>
                </a:solidFill>
              </a:rPr>
              <a:t>ihre</a:t>
            </a:r>
            <a:r>
              <a:rPr lang="en-US" sz="1200" dirty="0">
                <a:solidFill>
                  <a:schemeClr val="dk1"/>
                </a:solidFill>
              </a:rPr>
              <a:t> </a:t>
            </a:r>
            <a:r>
              <a:rPr lang="en-US" sz="1200" dirty="0" err="1">
                <a:solidFill>
                  <a:schemeClr val="dk1"/>
                </a:solidFill>
              </a:rPr>
              <a:t>Funktion</a:t>
            </a:r>
            <a:r>
              <a:rPr lang="en-US" sz="1200" dirty="0">
                <a:solidFill>
                  <a:schemeClr val="dk1"/>
                </a:solidFill>
              </a:rPr>
              <a:t> in der Produktion von </a:t>
            </a:r>
            <a:r>
              <a:rPr lang="en-US" sz="1200" b="1" dirty="0">
                <a:solidFill>
                  <a:schemeClr val="dk1"/>
                </a:solidFill>
              </a:rPr>
              <a:t>Melanin</a:t>
            </a:r>
            <a:r>
              <a:rPr lang="en-US" sz="1200" dirty="0">
                <a:solidFill>
                  <a:schemeClr val="dk1"/>
                </a:solidFill>
              </a:rPr>
              <a:t> </a:t>
            </a:r>
            <a:r>
              <a:rPr lang="en-US" sz="1200" dirty="0" err="1">
                <a:solidFill>
                  <a:schemeClr val="dk1"/>
                </a:solidFill>
              </a:rPr>
              <a:t>besteht</a:t>
            </a:r>
            <a:r>
              <a:rPr lang="en-US" sz="1200" dirty="0">
                <a:solidFill>
                  <a:schemeClr val="dk1"/>
                </a:solidFill>
              </a:rPr>
              <a:t> – dem </a:t>
            </a:r>
            <a:r>
              <a:rPr lang="en-US" sz="1200" dirty="0" err="1">
                <a:solidFill>
                  <a:schemeClr val="dk1"/>
                </a:solidFill>
              </a:rPr>
              <a:t>wichtigsten</a:t>
            </a:r>
            <a:r>
              <a:rPr lang="en-US" sz="1200" dirty="0">
                <a:solidFill>
                  <a:schemeClr val="dk1"/>
                </a:solidFill>
              </a:rPr>
              <a:t> Pigment der </a:t>
            </a:r>
            <a:r>
              <a:rPr lang="en-US" sz="1200" dirty="0" err="1">
                <a:solidFill>
                  <a:schemeClr val="dk1"/>
                </a:solidFill>
              </a:rPr>
              <a:t>Körperoberfläche</a:t>
            </a:r>
            <a:r>
              <a:rPr lang="en-US" sz="1200"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endParaRPr sz="1600" dirty="0">
              <a:solidFill>
                <a:schemeClr val="dk1"/>
              </a:solidFill>
            </a:endParaRPr>
          </a:p>
          <a:p>
            <a:pPr marL="0" lvl="0" indent="0" algn="l" rtl="0">
              <a:spcBef>
                <a:spcPts val="0"/>
              </a:spcBef>
              <a:spcAft>
                <a:spcPts val="0"/>
              </a:spcAft>
              <a:buClr>
                <a:schemeClr val="dk1"/>
              </a:buClr>
              <a:buFont typeface="Arial"/>
              <a:buNone/>
            </a:pPr>
            <a:r>
              <a:rPr lang="en-US" sz="1200" i="1" dirty="0">
                <a:solidFill>
                  <a:schemeClr val="dk1"/>
                </a:solidFill>
              </a:rPr>
              <a:t>Wie </a:t>
            </a:r>
            <a:r>
              <a:rPr lang="en-US" sz="1200" i="1" dirty="0" err="1">
                <a:solidFill>
                  <a:schemeClr val="dk1"/>
                </a:solidFill>
              </a:rPr>
              <a:t>lautet</a:t>
            </a:r>
            <a:r>
              <a:rPr lang="en-US" sz="1200" i="1" dirty="0">
                <a:solidFill>
                  <a:schemeClr val="dk1"/>
                </a:solidFill>
              </a:rPr>
              <a:t> der Name der </a:t>
            </a:r>
            <a:r>
              <a:rPr lang="en-US" sz="1200" i="1" dirty="0" err="1">
                <a:solidFill>
                  <a:schemeClr val="dk1"/>
                </a:solidFill>
              </a:rPr>
              <a:t>membranumschlossenen</a:t>
            </a:r>
            <a:r>
              <a:rPr lang="en-US" sz="1200" i="1" dirty="0">
                <a:solidFill>
                  <a:schemeClr val="dk1"/>
                </a:solidFill>
              </a:rPr>
              <a:t> </a:t>
            </a:r>
            <a:r>
              <a:rPr lang="en-US" sz="1200" i="1" dirty="0" err="1">
                <a:solidFill>
                  <a:schemeClr val="dk1"/>
                </a:solidFill>
              </a:rPr>
              <a:t>Struktur</a:t>
            </a:r>
            <a:r>
              <a:rPr lang="en-US" sz="1200" i="1" dirty="0">
                <a:solidFill>
                  <a:schemeClr val="dk1"/>
                </a:solidFill>
              </a:rPr>
              <a:t>, in der Melanin </a:t>
            </a:r>
            <a:r>
              <a:rPr lang="en-US" sz="1200" i="1" dirty="0" err="1">
                <a:solidFill>
                  <a:schemeClr val="dk1"/>
                </a:solidFill>
              </a:rPr>
              <a:t>enthalten</a:t>
            </a:r>
            <a:r>
              <a:rPr lang="en-US" sz="1200" i="1" dirty="0">
                <a:solidFill>
                  <a:schemeClr val="dk1"/>
                </a:solidFill>
              </a:rPr>
              <a:t> </a:t>
            </a:r>
            <a:r>
              <a:rPr lang="en-US" sz="1200" i="1" dirty="0" err="1">
                <a:solidFill>
                  <a:schemeClr val="dk1"/>
                </a:solidFill>
              </a:rPr>
              <a:t>ist</a:t>
            </a:r>
            <a:r>
              <a:rPr lang="en-US" sz="1200" i="1" dirty="0">
                <a:solidFill>
                  <a:schemeClr val="dk1"/>
                </a:solidFill>
              </a:rPr>
              <a:t>?</a:t>
            </a:r>
            <a:endParaRPr sz="1200" i="1"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Ein </a:t>
            </a:r>
            <a:r>
              <a:rPr lang="en-US" sz="1200" dirty="0" err="1">
                <a:solidFill>
                  <a:schemeClr val="dk1"/>
                </a:solidFill>
              </a:rPr>
              <a:t>Melanosom</a:t>
            </a:r>
            <a:endParaRPr sz="1200" i="1" dirty="0">
              <a:solidFill>
                <a:schemeClr val="dk1"/>
              </a:solidFill>
            </a:endParaRPr>
          </a:p>
          <a:p>
            <a:pPr marL="0" marR="0" lvl="0" indent="0" algn="l" rtl="0">
              <a:spcBef>
                <a:spcPts val="0"/>
              </a:spcBef>
              <a:spcAft>
                <a:spcPts val="0"/>
              </a:spcAft>
              <a:buNone/>
            </a:pPr>
            <a:endParaRPr sz="1600" dirty="0">
              <a:solidFill>
                <a:schemeClr val="dk1"/>
              </a:solidFill>
              <a:latin typeface="Arial"/>
              <a:ea typeface="Arial"/>
              <a:cs typeface="Arial"/>
              <a:sym typeface="Arial"/>
            </a:endParaRPr>
          </a:p>
          <a:p>
            <a:pPr marL="0" marR="0" lvl="0" indent="0" algn="l" rtl="0">
              <a:spcBef>
                <a:spcPts val="0"/>
              </a:spcBef>
              <a:spcAft>
                <a:spcPts val="0"/>
              </a:spcAft>
              <a:buNone/>
            </a:pPr>
            <a:r>
              <a:rPr lang="en-US" sz="1200" i="1" dirty="0" err="1">
                <a:solidFill>
                  <a:schemeClr val="dk1"/>
                </a:solidFill>
                <a:latin typeface="Arial"/>
                <a:ea typeface="Arial"/>
                <a:cs typeface="Arial"/>
                <a:sym typeface="Arial"/>
              </a:rPr>
              <a:t>Halten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Melanozyten</a:t>
            </a:r>
            <a:r>
              <a:rPr lang="en-US" sz="1200" i="1" dirty="0">
                <a:solidFill>
                  <a:schemeClr val="dk1"/>
                </a:solidFill>
                <a:latin typeface="Arial"/>
                <a:ea typeface="Arial"/>
                <a:cs typeface="Arial"/>
                <a:sym typeface="Arial"/>
              </a:rPr>
              <a:t> an </a:t>
            </a:r>
            <a:r>
              <a:rPr lang="en-US" sz="1200" i="1" dirty="0" err="1">
                <a:solidFill>
                  <a:schemeClr val="dk1"/>
                </a:solidFill>
                <a:latin typeface="Arial"/>
                <a:ea typeface="Arial"/>
                <a:cs typeface="Arial"/>
                <a:sym typeface="Arial"/>
              </a:rPr>
              <a:t>ihren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Melanosomen</a:t>
            </a:r>
            <a:r>
              <a:rPr lang="en-US" sz="1200" i="1" dirty="0">
                <a:solidFill>
                  <a:schemeClr val="dk1"/>
                </a:solidFill>
                <a:latin typeface="Arial"/>
                <a:ea typeface="Arial"/>
                <a:cs typeface="Arial"/>
                <a:sym typeface="Arial"/>
              </a:rPr>
              <a:t> fest?</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Nein – </a:t>
            </a:r>
            <a:r>
              <a:rPr lang="en-US" sz="1200" dirty="0" err="1">
                <a:solidFill>
                  <a:schemeClr val="dk1"/>
                </a:solidFill>
                <a:latin typeface="Arial"/>
                <a:ea typeface="Arial"/>
                <a:cs typeface="Arial"/>
                <a:sym typeface="Arial"/>
              </a:rPr>
              <a:t>sobald</a:t>
            </a:r>
            <a:r>
              <a:rPr lang="en-US" sz="1200" dirty="0">
                <a:solidFill>
                  <a:schemeClr val="dk1"/>
                </a:solidFill>
                <a:latin typeface="Arial"/>
                <a:ea typeface="Arial"/>
                <a:cs typeface="Arial"/>
                <a:sym typeface="Arial"/>
              </a:rPr>
              <a:t> es in </a:t>
            </a:r>
            <a:r>
              <a:rPr lang="en-US" sz="1200" dirty="0" err="1">
                <a:solidFill>
                  <a:schemeClr val="dk1"/>
                </a:solidFill>
                <a:latin typeface="Arial"/>
                <a:ea typeface="Arial"/>
                <a:cs typeface="Arial"/>
                <a:sym typeface="Arial"/>
              </a:rPr>
              <a:t>Melanosomen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verpackt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ist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wird</a:t>
            </a:r>
            <a:r>
              <a:rPr lang="en-US" sz="1200" dirty="0">
                <a:solidFill>
                  <a:schemeClr val="dk1"/>
                </a:solidFill>
                <a:latin typeface="Arial"/>
                <a:ea typeface="Arial"/>
                <a:cs typeface="Arial"/>
                <a:sym typeface="Arial"/>
              </a:rPr>
              <a:t> das Melanin an </a:t>
            </a:r>
            <a:r>
              <a:rPr lang="en-US" sz="1200" dirty="0" err="1">
                <a:solidFill>
                  <a:schemeClr val="dk1"/>
                </a:solidFill>
                <a:latin typeface="Arial"/>
                <a:ea typeface="Arial"/>
                <a:cs typeface="Arial"/>
                <a:sym typeface="Arial"/>
              </a:rPr>
              <a:t>benachbarte</a:t>
            </a:r>
            <a:r>
              <a:rPr lang="en-US" sz="1200" dirty="0">
                <a:solidFill>
                  <a:schemeClr val="dk1"/>
                </a:solidFill>
                <a:latin typeface="Arial"/>
                <a:ea typeface="Arial"/>
                <a:cs typeface="Arial"/>
                <a:sym typeface="Arial"/>
              </a:rPr>
              <a:t> Zellen </a:t>
            </a:r>
            <a:r>
              <a:rPr lang="en-US" sz="1200" dirty="0" err="1">
                <a:solidFill>
                  <a:schemeClr val="dk1"/>
                </a:solidFill>
                <a:latin typeface="Arial"/>
                <a:ea typeface="Arial"/>
                <a:cs typeface="Arial"/>
                <a:sym typeface="Arial"/>
              </a:rPr>
              <a:t>weitergegeben</a:t>
            </a:r>
            <a:r>
              <a:rPr lang="en-US" sz="1200" dirty="0">
                <a:solidFill>
                  <a:schemeClr val="dk1"/>
                </a:solidFill>
                <a:latin typeface="Arial"/>
                <a:ea typeface="Arial"/>
                <a:cs typeface="Arial"/>
                <a:sym typeface="Arial"/>
              </a:rPr>
              <a:t> (z. B. </a:t>
            </a:r>
            <a:r>
              <a:rPr lang="en-US" sz="1200" dirty="0" err="1">
                <a:solidFill>
                  <a:schemeClr val="dk1"/>
                </a:solidFill>
                <a:latin typeface="Arial"/>
                <a:ea typeface="Arial"/>
                <a:cs typeface="Arial"/>
                <a:sym typeface="Arial"/>
              </a:rPr>
              <a:t>übertragen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Hautmelanozyten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a:t>
            </a:r>
            <a:r>
              <a:rPr lang="en-US" sz="1200" dirty="0">
                <a:solidFill>
                  <a:schemeClr val="dk1"/>
                </a:solidFill>
                <a:latin typeface="Arial"/>
                <a:ea typeface="Arial"/>
                <a:cs typeface="Arial"/>
                <a:sym typeface="Arial"/>
              </a:rPr>
              <a:t> Melanin an </a:t>
            </a:r>
            <a:r>
              <a:rPr lang="en-US" sz="1200" dirty="0" err="1">
                <a:solidFill>
                  <a:schemeClr val="dk1"/>
                </a:solidFill>
                <a:latin typeface="Arial"/>
                <a:ea typeface="Arial"/>
                <a:cs typeface="Arial"/>
                <a:sym typeface="Arial"/>
              </a:rPr>
              <a:t>nahegelegene</a:t>
            </a:r>
            <a:r>
              <a:rPr lang="en-US" sz="1200" dirty="0">
                <a:solidFill>
                  <a:schemeClr val="dk1"/>
                </a:solidFill>
                <a:latin typeface="Arial"/>
                <a:ea typeface="Arial"/>
                <a:cs typeface="Arial"/>
                <a:sym typeface="Arial"/>
              </a:rPr>
              <a:t> Keratinozyten).</a:t>
            </a:r>
            <a:endParaRPr sz="1600" dirty="0">
              <a:solidFill>
                <a:srgbClr val="C8C860"/>
              </a:solidFill>
              <a:latin typeface="Arial"/>
              <a:ea typeface="Arial"/>
              <a:cs typeface="Arial"/>
              <a:sym typeface="Arial"/>
            </a:endParaRPr>
          </a:p>
          <a:p>
            <a:pPr marL="0" marR="0" lvl="0" indent="0" algn="l" rtl="0">
              <a:spcBef>
                <a:spcPts val="0"/>
              </a:spcBef>
              <a:spcAft>
                <a:spcPts val="0"/>
              </a:spcAft>
              <a:buNone/>
            </a:pPr>
            <a:endParaRPr sz="16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Manche Menschen </a:t>
            </a:r>
            <a:r>
              <a:rPr lang="en-US" sz="1200" i="1" dirty="0" err="1">
                <a:solidFill>
                  <a:srgbClr val="C8C860"/>
                </a:solidFill>
                <a:latin typeface="Arial"/>
                <a:ea typeface="Arial"/>
                <a:cs typeface="Arial"/>
                <a:sym typeface="Arial"/>
              </a:rPr>
              <a:t>haben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eine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dunklere</a:t>
            </a:r>
            <a:r>
              <a:rPr lang="en-US" sz="1200" i="1" dirty="0">
                <a:solidFill>
                  <a:srgbClr val="C8C860"/>
                </a:solidFill>
                <a:latin typeface="Arial"/>
                <a:ea typeface="Arial"/>
                <a:cs typeface="Arial"/>
                <a:sym typeface="Arial"/>
              </a:rPr>
              <a:t> Haut </a:t>
            </a:r>
            <a:r>
              <a:rPr lang="en-US" sz="1200" i="1" dirty="0" err="1">
                <a:solidFill>
                  <a:srgbClr val="C8C860"/>
                </a:solidFill>
                <a:latin typeface="Arial"/>
                <a:ea typeface="Arial"/>
                <a:cs typeface="Arial"/>
                <a:sym typeface="Arial"/>
              </a:rPr>
              <a:t>als</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andere</a:t>
            </a:r>
            <a:r>
              <a:rPr lang="en-US" sz="1200" i="1" dirty="0">
                <a:solidFill>
                  <a:srgbClr val="C8C860"/>
                </a:solidFill>
                <a:latin typeface="Arial"/>
                <a:ea typeface="Arial"/>
                <a:cs typeface="Arial"/>
                <a:sym typeface="Arial"/>
              </a:rPr>
              <a:t>. (Danke, Captain Obvious.) </a:t>
            </a:r>
            <a:r>
              <a:rPr lang="en-US" sz="1200" i="1" dirty="0" err="1">
                <a:solidFill>
                  <a:srgbClr val="C8C860"/>
                </a:solidFill>
                <a:latin typeface="Arial"/>
                <a:ea typeface="Arial"/>
                <a:cs typeface="Arial"/>
                <a:sym typeface="Arial"/>
              </a:rPr>
              <a:t>Ist</a:t>
            </a:r>
            <a:r>
              <a:rPr lang="en-US" sz="1200" i="1" dirty="0">
                <a:solidFill>
                  <a:srgbClr val="C8C860"/>
                </a:solidFill>
                <a:latin typeface="Arial"/>
                <a:ea typeface="Arial"/>
                <a:cs typeface="Arial"/>
                <a:sym typeface="Arial"/>
              </a:rPr>
              <a:t> es so, </a:t>
            </a:r>
            <a:r>
              <a:rPr lang="en-US" sz="1200" i="1" dirty="0" err="1">
                <a:solidFill>
                  <a:srgbClr val="C8C860"/>
                </a:solidFill>
                <a:latin typeface="Arial"/>
                <a:ea typeface="Arial"/>
                <a:cs typeface="Arial"/>
                <a:sym typeface="Arial"/>
              </a:rPr>
              <a:t>dass</a:t>
            </a:r>
            <a:r>
              <a:rPr lang="en-US" sz="1200" i="1" dirty="0">
                <a:solidFill>
                  <a:srgbClr val="C8C860"/>
                </a:solidFill>
                <a:latin typeface="Arial"/>
                <a:ea typeface="Arial"/>
                <a:cs typeface="Arial"/>
                <a:sym typeface="Arial"/>
              </a:rPr>
              <a:t> Menschen </a:t>
            </a:r>
            <a:r>
              <a:rPr lang="en-US" sz="1200" i="1" dirty="0" err="1">
                <a:solidFill>
                  <a:srgbClr val="C8C860"/>
                </a:solidFill>
                <a:latin typeface="Arial"/>
                <a:ea typeface="Arial"/>
                <a:cs typeface="Arial"/>
                <a:sym typeface="Arial"/>
              </a:rPr>
              <a:t>mit</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dunklerer</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Hautfarbe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mehr</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Melanozyten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haben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Nein, die </a:t>
            </a:r>
            <a:r>
              <a:rPr lang="en-US" sz="1200" dirty="0" err="1">
                <a:solidFill>
                  <a:srgbClr val="C8C860"/>
                </a:solidFill>
                <a:latin typeface="Arial"/>
                <a:ea typeface="Arial"/>
                <a:cs typeface="Arial"/>
                <a:sym typeface="Arial"/>
              </a:rPr>
              <a:t>Anzahl</a:t>
            </a:r>
            <a:r>
              <a:rPr lang="en-US" sz="1200" dirty="0">
                <a:solidFill>
                  <a:srgbClr val="C8C860"/>
                </a:solidFill>
                <a:latin typeface="Arial"/>
                <a:ea typeface="Arial"/>
                <a:cs typeface="Arial"/>
                <a:sym typeface="Arial"/>
              </a:rPr>
              <a:t> der </a:t>
            </a:r>
            <a:r>
              <a:rPr lang="en-US" sz="1200" dirty="0" err="1">
                <a:solidFill>
                  <a:srgbClr val="C8C860"/>
                </a:solidFill>
                <a:latin typeface="Arial"/>
                <a:ea typeface="Arial"/>
                <a:cs typeface="Arial"/>
                <a:sym typeface="Arial"/>
              </a:rPr>
              <a:t>Melanozyten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variiert</a:t>
            </a:r>
            <a:r>
              <a:rPr lang="en-US" sz="1200" dirty="0">
                <a:solidFill>
                  <a:srgbClr val="C8C860"/>
                </a:solidFill>
                <a:latin typeface="Arial"/>
                <a:ea typeface="Arial"/>
                <a:cs typeface="Arial"/>
                <a:sym typeface="Arial"/>
              </a:rPr>
              <a:t> nicht </a:t>
            </a:r>
            <a:r>
              <a:rPr lang="en-US" sz="1200" dirty="0" err="1">
                <a:solidFill>
                  <a:srgbClr val="C8C860"/>
                </a:solidFill>
                <a:latin typeface="Arial"/>
                <a:ea typeface="Arial"/>
                <a:cs typeface="Arial"/>
                <a:sym typeface="Arial"/>
              </a:rPr>
              <a:t>mit</a:t>
            </a:r>
            <a:r>
              <a:rPr lang="en-US" sz="1200" dirty="0">
                <a:solidFill>
                  <a:srgbClr val="C8C860"/>
                </a:solidFill>
                <a:latin typeface="Arial"/>
                <a:ea typeface="Arial"/>
                <a:cs typeface="Arial"/>
                <a:sym typeface="Arial"/>
              </a:rPr>
              <a:t> dem Grad der </a:t>
            </a:r>
            <a:r>
              <a:rPr lang="en-US" sz="1200" dirty="0" err="1">
                <a:solidFill>
                  <a:srgbClr val="C8C860"/>
                </a:solidFill>
                <a:latin typeface="Arial"/>
                <a:ea typeface="Arial"/>
                <a:cs typeface="Arial"/>
                <a:sym typeface="Arial"/>
              </a:rPr>
              <a:t>Pigmentierung</a:t>
            </a:r>
            <a:r>
              <a:rPr lang="en-US" sz="1200" dirty="0">
                <a:solidFill>
                  <a:srgbClr val="C8C860"/>
                </a:solidFill>
                <a:latin typeface="Arial"/>
                <a:ea typeface="Arial"/>
                <a:cs typeface="Arial"/>
                <a:sym typeface="Arial"/>
              </a:rPr>
              <a:t>. Menschen </a:t>
            </a:r>
            <a:r>
              <a:rPr lang="en-US" sz="1200" dirty="0" err="1">
                <a:solidFill>
                  <a:srgbClr val="C8C860"/>
                </a:solidFill>
                <a:latin typeface="Arial"/>
                <a:ea typeface="Arial"/>
                <a:cs typeface="Arial"/>
                <a:sym typeface="Arial"/>
              </a:rPr>
              <a:t>mit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dunklerer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Hautfarbe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haben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mehr</a:t>
            </a:r>
            <a:r>
              <a:rPr lang="en-US" sz="1200" dirty="0">
                <a:solidFill>
                  <a:srgbClr val="C8C860"/>
                </a:solidFill>
                <a:latin typeface="Arial"/>
                <a:ea typeface="Arial"/>
                <a:cs typeface="Arial"/>
                <a:sym typeface="Arial"/>
              </a:rPr>
              <a:t> Melanin in </a:t>
            </a:r>
            <a:r>
              <a:rPr lang="en-US" sz="1200" dirty="0" err="1">
                <a:solidFill>
                  <a:srgbClr val="C8C860"/>
                </a:solidFill>
                <a:latin typeface="Arial"/>
                <a:ea typeface="Arial"/>
                <a:cs typeface="Arial"/>
                <a:sym typeface="Arial"/>
              </a:rPr>
              <a:t>ihren</a:t>
            </a:r>
            <a:r>
              <a:rPr lang="en-US" sz="1200" dirty="0">
                <a:solidFill>
                  <a:srgbClr val="C8C860"/>
                </a:solidFill>
                <a:latin typeface="Arial"/>
                <a:ea typeface="Arial"/>
                <a:cs typeface="Arial"/>
                <a:sym typeface="Arial"/>
              </a:rPr>
              <a:t> Keratinozyten.</a:t>
            </a:r>
            <a:endParaRPr dirty="0"/>
          </a:p>
        </p:txBody>
      </p:sp>
      <p:sp>
        <p:nvSpPr>
          <p:cNvPr id="4457" name="Google Shape;4457;p28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58" name="Google Shape;4458;p285"/>
          <p:cNvSpPr/>
          <p:nvPr/>
        </p:nvSpPr>
        <p:spPr>
          <a:xfrm>
            <a:off x="4556125" y="3814465"/>
            <a:ext cx="1307246"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err="1">
                <a:solidFill>
                  <a:schemeClr val="dk1"/>
                </a:solidFill>
                <a:latin typeface="Arial"/>
                <a:ea typeface="Arial"/>
                <a:cs typeface="Arial"/>
                <a:sym typeface="Arial"/>
              </a:rPr>
              <a:t>Zelltyp</a:t>
            </a:r>
            <a:endParaRPr dirty="0"/>
          </a:p>
        </p:txBody>
      </p:sp>
      <p:sp>
        <p:nvSpPr>
          <p:cNvPr id="4459" name="Google Shape;4459;p285"/>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Frage/Antwort</a:t>
            </a:r>
            <a:endParaRP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Shape 4463"/>
        <p:cNvGrpSpPr/>
        <p:nvPr/>
      </p:nvGrpSpPr>
      <p:grpSpPr>
        <a:xfrm>
          <a:off x="0" y="0"/>
          <a:ext cx="0" cy="0"/>
          <a:chOff x="0" y="0"/>
          <a:chExt cx="0" cy="0"/>
        </a:xfrm>
      </p:grpSpPr>
      <p:sp>
        <p:nvSpPr>
          <p:cNvPr id="4464" name="Google Shape;4464;p28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269</a:t>
            </a:fld>
            <a:endParaRPr/>
          </a:p>
        </p:txBody>
      </p:sp>
      <p:sp>
        <p:nvSpPr>
          <p:cNvPr id="4465" name="Google Shape;4465;p286"/>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66" name="Google Shape;4466;p286"/>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Betrachten wir als Nächstes die </a:t>
            </a:r>
            <a:r>
              <a:rPr lang="en-US" sz="1200">
                <a:solidFill>
                  <a:schemeClr val="dk1"/>
                </a:solidFill>
              </a:rPr>
              <a:t>Funktion </a:t>
            </a:r>
            <a:r>
              <a:rPr lang="en-US" sz="1200" i="1">
                <a:solidFill>
                  <a:schemeClr val="dk1"/>
                </a:solidFill>
              </a:rPr>
              <a:t>der oberflächlichen Melanozyten. Was tun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Eine überraschend große Menge an Aufgaben, für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Wie lautet der Name der membranumschlossenen Struktur, in der Melanin enthalten ist?</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 Melanosom</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Halten Melanozyten an ihren Melanosomen fest?</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Nein – sobald es in Melanosomen verpackt ist, wird das Melanin an benachbarte Zellen weitergegeben (z. B. übertragen Hautmelanozyten ihr Melanin an nahegelegene Keratinozyten).</a:t>
            </a:r>
            <a:endParaRPr sz="1200" i="1">
              <a:solidFill>
                <a:schemeClr val="dk1"/>
              </a:solidFill>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Manche Menschen haben eine dunklere Haut als andere. (Danke, Captain Obvious.) Ist es so, dass Menschen mit dunklerer Hautfarbe mehr Melanozyten haben?</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67" name="Google Shape;4467;p28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68" name="Google Shape;4468;p286"/>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27"/>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a:t>
            </a:fld>
            <a:endParaRPr sz="1000">
              <a:solidFill>
                <a:schemeClr val="dk1"/>
              </a:solidFill>
              <a:latin typeface="Arial"/>
              <a:ea typeface="Arial"/>
              <a:cs typeface="Arial"/>
              <a:sym typeface="Arial"/>
            </a:endParaRPr>
          </a:p>
        </p:txBody>
      </p:sp>
      <p:sp>
        <p:nvSpPr>
          <p:cNvPr id="448" name="Google Shape;448;p27"/>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lautet der Name der Gleichung, die die Faktoren beschreibt, die wiederum den Augeninnendruck bestimmen?</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Die Goldmann-Gleichung</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a:solidFill>
                  <a:srgbClr val="0000FF"/>
                </a:solidFill>
              </a:rPr>
              <a:t>Wie lautet die Goldmann-Gleichung?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Bedeutung</a:t>
            </a:r>
            <a:r>
              <a:rPr lang="en-US" sz="1200" i="1">
                <a:solidFill>
                  <a:srgbClr val="0000FF"/>
                </a:solidFill>
              </a:rPr>
              <a:t>, schreiben Sie sie auf)</a:t>
            </a:r>
            <a:endParaRPr/>
          </a:p>
        </p:txBody>
      </p:sp>
      <p:grpSp>
        <p:nvGrpSpPr>
          <p:cNvPr id="449" name="Google Shape;449;p27"/>
          <p:cNvGrpSpPr/>
          <p:nvPr/>
        </p:nvGrpSpPr>
        <p:grpSpPr>
          <a:xfrm>
            <a:off x="3163614" y="3029762"/>
            <a:ext cx="5746775" cy="1305842"/>
            <a:chOff x="3600658" y="5021144"/>
            <a:chExt cx="4282229" cy="589477"/>
          </a:xfrm>
        </p:grpSpPr>
        <p:grpSp>
          <p:nvGrpSpPr>
            <p:cNvPr id="450" name="Google Shape;450;p27"/>
            <p:cNvGrpSpPr/>
            <p:nvPr/>
          </p:nvGrpSpPr>
          <p:grpSpPr>
            <a:xfrm>
              <a:off x="4472070" y="5170167"/>
              <a:ext cx="2902625" cy="440454"/>
              <a:chOff x="4267200" y="4936487"/>
              <a:chExt cx="2902625" cy="440454"/>
            </a:xfrm>
          </p:grpSpPr>
          <p:sp>
            <p:nvSpPr>
              <p:cNvPr id="451" name="Google Shape;451;p27"/>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Shape 4472"/>
        <p:cNvGrpSpPr/>
        <p:nvPr/>
      </p:nvGrpSpPr>
      <p:grpSpPr>
        <a:xfrm>
          <a:off x="0" y="0"/>
          <a:ext cx="0" cy="0"/>
          <a:chOff x="0" y="0"/>
          <a:chExt cx="0" cy="0"/>
        </a:xfrm>
      </p:grpSpPr>
      <p:sp>
        <p:nvSpPr>
          <p:cNvPr id="4473" name="Google Shape;4473;p28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270</a:t>
            </a:fld>
            <a:endParaRPr/>
          </a:p>
        </p:txBody>
      </p:sp>
      <p:pic>
        <p:nvPicPr>
          <p:cNvPr id="4474" name="Google Shape;4474;p287"/>
          <p:cNvPicPr preferRelativeResize="0"/>
          <p:nvPr/>
        </p:nvPicPr>
        <p:blipFill rotWithShape="1">
          <a:blip r:embed="rId3">
            <a:alphaModFix/>
          </a:blip>
          <a:srcRect/>
          <a:stretch/>
        </p:blipFill>
        <p:spPr>
          <a:xfrm>
            <a:off x="1371600" y="838200"/>
            <a:ext cx="5443989" cy="4874735"/>
          </a:xfrm>
          <a:prstGeom prst="rect">
            <a:avLst/>
          </a:prstGeom>
          <a:noFill/>
          <a:ln>
            <a:noFill/>
          </a:ln>
        </p:spPr>
      </p:pic>
      <p:sp>
        <p:nvSpPr>
          <p:cNvPr id="4475" name="Google Shape;4475;p287"/>
          <p:cNvSpPr txBox="1"/>
          <p:nvPr/>
        </p:nvSpPr>
        <p:spPr>
          <a:xfrm>
            <a:off x="2806131" y="6019800"/>
            <a:ext cx="3531737"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Melanozyten und ihre Keratinozyten</a:t>
            </a:r>
            <a:endParaRPr/>
          </a:p>
        </p:txBody>
      </p:sp>
      <p:sp>
        <p:nvSpPr>
          <p:cNvPr id="4476" name="Google Shape;4476;p287"/>
          <p:cNvSpPr/>
          <p:nvPr/>
        </p:nvSpPr>
        <p:spPr>
          <a:xfrm>
            <a:off x="5791200" y="3810000"/>
            <a:ext cx="1087312" cy="28492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77" name="Google Shape;4477;p287"/>
          <p:cNvSpPr/>
          <p:nvPr/>
        </p:nvSpPr>
        <p:spPr>
          <a:xfrm>
            <a:off x="5759739" y="3472271"/>
            <a:ext cx="1087312" cy="284922"/>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78" name="Google Shape;4478;p287"/>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Shape 4482"/>
        <p:cNvGrpSpPr/>
        <p:nvPr/>
      </p:nvGrpSpPr>
      <p:grpSpPr>
        <a:xfrm>
          <a:off x="0" y="0"/>
          <a:ext cx="0" cy="0"/>
          <a:chOff x="0" y="0"/>
          <a:chExt cx="0" cy="0"/>
        </a:xfrm>
      </p:grpSpPr>
      <p:sp>
        <p:nvSpPr>
          <p:cNvPr id="4483" name="Google Shape;4483;p28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271</a:t>
            </a:fld>
            <a:endParaRPr/>
          </a:p>
        </p:txBody>
      </p:sp>
      <p:sp>
        <p:nvSpPr>
          <p:cNvPr id="4484" name="Google Shape;4484;p288"/>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85" name="Google Shape;4485;p288"/>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Betrachten wir als Nächstes die </a:t>
            </a:r>
            <a:r>
              <a:rPr lang="en-US" sz="1200">
                <a:solidFill>
                  <a:schemeClr val="dk1"/>
                </a:solidFill>
              </a:rPr>
              <a:t>Funktion </a:t>
            </a:r>
            <a:r>
              <a:rPr lang="en-US" sz="1200" i="1">
                <a:solidFill>
                  <a:schemeClr val="dk1"/>
                </a:solidFill>
              </a:rPr>
              <a:t>der oberflächlichen Melanozyten. Was tun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Eine überraschend große Menge an Aufgaben, für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Wie lautet der Name der membranumschlossenen Struktur, in der Melanin enthalten ist?</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 Melanosom</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Halten Melanozyten an ihren Melanosomen fest?</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Nein – sobald es in Melanosomen verpackt ist, wird das Melanin an benachbarte Zellen weitergegeben (z. B. übertragen Hautmelanozyten ihr Melanin an nahegelegene Keratinozyten).</a:t>
            </a:r>
            <a:endParaRPr sz="1200" i="1">
              <a:solidFill>
                <a:schemeClr val="dk1"/>
              </a:solidFil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Manche Menschen haben eine dunklere Haut als andere. (Danke, Captain Obvious.) </a:t>
            </a:r>
            <a:r>
              <a:rPr lang="en-US" sz="1200" i="1">
                <a:solidFill>
                  <a:schemeClr val="dk1"/>
                </a:solidFill>
              </a:rPr>
              <a:t>Haben</a:t>
            </a:r>
            <a:r>
              <a:rPr lang="en-US" sz="1200" i="1">
                <a:solidFill>
                  <a:schemeClr val="dk1"/>
                </a:solidFill>
                <a:latin typeface="Arial"/>
                <a:ea typeface="Arial"/>
                <a:cs typeface="Arial"/>
                <a:sym typeface="Arial"/>
              </a:rPr>
              <a:t> Menschen mit dunklerer Hautfarbe tatsächlich mehr Melanozyten?</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86" name="Google Shape;4486;p28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pic>
        <p:nvPicPr>
          <p:cNvPr id="4487" name="Google Shape;4487;p288" descr="Amazon.com: Franco American Novelty Company Men's Captain Obvious Costume :  Clothing, Shoes &amp; Jewelry"/>
          <p:cNvPicPr preferRelativeResize="0"/>
          <p:nvPr/>
        </p:nvPicPr>
        <p:blipFill rotWithShape="1">
          <a:blip r:embed="rId3">
            <a:alphaModFix/>
          </a:blip>
          <a:srcRect/>
          <a:stretch/>
        </p:blipFill>
        <p:spPr>
          <a:xfrm>
            <a:off x="6583251" y="5068128"/>
            <a:ext cx="1493949" cy="1504950"/>
          </a:xfrm>
          <a:prstGeom prst="rect">
            <a:avLst/>
          </a:prstGeom>
          <a:noFill/>
          <a:ln>
            <a:noFill/>
          </a:ln>
        </p:spPr>
      </p:pic>
      <p:sp>
        <p:nvSpPr>
          <p:cNvPr id="4488" name="Google Shape;4488;p288"/>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a:t>
            </a:r>
            <a:endParaRP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Shape 4492"/>
        <p:cNvGrpSpPr/>
        <p:nvPr/>
      </p:nvGrpSpPr>
      <p:grpSpPr>
        <a:xfrm>
          <a:off x="0" y="0"/>
          <a:ext cx="0" cy="0"/>
          <a:chOff x="0" y="0"/>
          <a:chExt cx="0" cy="0"/>
        </a:xfrm>
      </p:grpSpPr>
      <p:sp>
        <p:nvSpPr>
          <p:cNvPr id="4493" name="Google Shape;4493;p28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272</a:t>
            </a:fld>
            <a:endParaRPr/>
          </a:p>
        </p:txBody>
      </p:sp>
      <p:sp>
        <p:nvSpPr>
          <p:cNvPr id="4494" name="Google Shape;4494;p289"/>
          <p:cNvSpPr txBox="1"/>
          <p:nvPr/>
        </p:nvSpPr>
        <p:spPr>
          <a:xfrm>
            <a:off x="3691793" y="2433935"/>
            <a:ext cx="176041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Nävuszellen</a:t>
            </a:r>
            <a:endParaRPr/>
          </a:p>
        </p:txBody>
      </p:sp>
      <p:sp>
        <p:nvSpPr>
          <p:cNvPr id="4495" name="Google Shape;4495;p289"/>
          <p:cNvSpPr txBox="1"/>
          <p:nvPr/>
        </p:nvSpPr>
        <p:spPr>
          <a:xfrm>
            <a:off x="533400" y="1985665"/>
            <a:ext cx="8088900" cy="2981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Betrachten wir als Nächstes die </a:t>
            </a:r>
            <a:r>
              <a:rPr lang="en-US" sz="1200">
                <a:solidFill>
                  <a:schemeClr val="dk1"/>
                </a:solidFill>
              </a:rPr>
              <a:t>Funktion </a:t>
            </a:r>
            <a:r>
              <a:rPr lang="en-US" sz="1200" i="1">
                <a:solidFill>
                  <a:schemeClr val="dk1"/>
                </a:solidFill>
              </a:rPr>
              <a:t>der oberflächlichen Melanozyten. Was tun sie?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Eine überraschend große Menge an Aufgaben, für unseren Zusammenhang ist jedoch entscheidend, dass ihre Funktion in der Produktion von </a:t>
            </a:r>
            <a:r>
              <a:rPr lang="en-US" sz="1200" b="1">
                <a:solidFill>
                  <a:schemeClr val="dk1"/>
                </a:solidFill>
              </a:rPr>
              <a:t>Melanin</a:t>
            </a:r>
            <a:r>
              <a:rPr lang="en-US" sz="1200">
                <a:solidFill>
                  <a:schemeClr val="dk1"/>
                </a:solidFill>
              </a:rPr>
              <a:t> besteht – dem wichtigsten Pigment der Körperoberfläche.</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Wie lautet der Name der membranumschlossenen Struktur, in der Melanin enthalten ist?</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Ein Melanosom</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Halten Melanozyten an ihren Melanosomen fest?</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Nein – sobald es in Melanosomen verpackt ist, wird das Melanin an benachbarte Zellen weitergegeben (z. B. übertragen Hautmelanozyten ihr Melanin an nahegelegene Keratinozyten).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Manche Menschen haben eine dunklere Haut als andere. (Danke, Captain Obvious.) Haben Menschen mit dunklerer Hautfarbe tatsächlich mehr Melanozyten?</a:t>
            </a:r>
            <a:endParaRPr sz="1200" i="1">
              <a:solidFill>
                <a:schemeClr val="dk1"/>
              </a:solidFill>
            </a:endParaRPr>
          </a:p>
          <a:p>
            <a:pPr marL="0" marR="0" lvl="0" indent="0" algn="l" rtl="0">
              <a:spcBef>
                <a:spcPts val="0"/>
              </a:spcBef>
              <a:spcAft>
                <a:spcPts val="0"/>
              </a:spcAft>
              <a:buNone/>
            </a:pPr>
            <a:r>
              <a:rPr lang="en-US" sz="1200">
                <a:solidFill>
                  <a:schemeClr val="dk1"/>
                </a:solidFill>
                <a:latin typeface="Arial"/>
                <a:ea typeface="Arial"/>
                <a:cs typeface="Arial"/>
                <a:sym typeface="Arial"/>
              </a:rPr>
              <a:t>Nein, die Anzahl der Melanozyten variiert nicht mit dem Grad der Pigmentierung. Menschen mit dunklerer Hautfarbe haben mehr Melanin in ihren Keratinozyten.</a:t>
            </a:r>
            <a:endParaRPr/>
          </a:p>
        </p:txBody>
      </p:sp>
      <p:sp>
        <p:nvSpPr>
          <p:cNvPr id="4496" name="Google Shape;4496;p28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97" name="Google Shape;4497;p289"/>
          <p:cNvSpPr txBox="1"/>
          <p:nvPr/>
        </p:nvSpPr>
        <p:spPr>
          <a:xfrm>
            <a:off x="457200" y="122238"/>
            <a:ext cx="7543800" cy="7159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Shape 4501"/>
        <p:cNvGrpSpPr/>
        <p:nvPr/>
      </p:nvGrpSpPr>
      <p:grpSpPr>
        <a:xfrm>
          <a:off x="0" y="0"/>
          <a:ext cx="0" cy="0"/>
          <a:chOff x="0" y="0"/>
          <a:chExt cx="0" cy="0"/>
        </a:xfrm>
      </p:grpSpPr>
      <p:sp>
        <p:nvSpPr>
          <p:cNvPr id="4502" name="Google Shape;4502;p29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03" name="Google Shape;4503;p29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504" name="Google Shape;4504;p29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505" name="Google Shape;4505;p29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506" name="Google Shape;4506;p290"/>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9"/>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507" name="Google Shape;4507;p29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273</a:t>
            </a:fld>
            <a:endParaRPr sz="1000">
              <a:solidFill>
                <a:schemeClr val="dk1"/>
              </a:solidFill>
              <a:latin typeface="Arial"/>
              <a:ea typeface="Arial"/>
              <a:cs typeface="Arial"/>
              <a:sym typeface="Arial"/>
            </a:endParaRPr>
          </a:p>
        </p:txBody>
      </p:sp>
      <p:sp>
        <p:nvSpPr>
          <p:cNvPr id="4508" name="Google Shape;4508;p290"/>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0"/>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509" name="Google Shape;4509;p290"/>
          <p:cNvSpPr txBox="1"/>
          <p:nvPr/>
        </p:nvSpPr>
        <p:spPr>
          <a:xfrm>
            <a:off x="1447800" y="3028057"/>
            <a:ext cx="64638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Mit </a:t>
            </a:r>
            <a:r>
              <a:rPr lang="en-US" sz="1200" i="1" dirty="0" err="1">
                <a:solidFill>
                  <a:srgbClr val="BFBFBF"/>
                </a:solidFill>
              </a:rPr>
              <a:t>welchem</a:t>
            </a:r>
            <a:r>
              <a:rPr lang="en-US" sz="1200" i="1" dirty="0">
                <a:solidFill>
                  <a:srgbClr val="BFBFBF"/>
                </a:solidFill>
              </a:rPr>
              <a:t> </a:t>
            </a:r>
            <a:r>
              <a:rPr lang="en-US" sz="1200" i="1" dirty="0" err="1">
                <a:solidFill>
                  <a:srgbClr val="BFBFBF"/>
                </a:solidFill>
              </a:rPr>
              <a:t>Begriff</a:t>
            </a:r>
            <a:r>
              <a:rPr lang="en-US" sz="1200" i="1" dirty="0">
                <a:solidFill>
                  <a:srgbClr val="BFBFBF"/>
                </a:solidFill>
              </a:rPr>
              <a:t> </a:t>
            </a:r>
            <a:r>
              <a:rPr lang="en-US" sz="1200" i="1" dirty="0" err="1">
                <a:solidFill>
                  <a:srgbClr val="BFBFBF"/>
                </a:solidFill>
              </a:rPr>
              <a:t>lässt</a:t>
            </a:r>
            <a:r>
              <a:rPr lang="en-US" sz="1200" i="1" dirty="0">
                <a:solidFill>
                  <a:srgbClr val="BFBFBF"/>
                </a:solidFill>
              </a:rPr>
              <a:t> </a:t>
            </a:r>
            <a:r>
              <a:rPr lang="en-US" sz="1200" i="1" dirty="0" err="1">
                <a:solidFill>
                  <a:srgbClr val="BFBFBF"/>
                </a:solidFill>
              </a:rPr>
              <a:t>sich</a:t>
            </a:r>
            <a:r>
              <a:rPr lang="en-US" sz="1200" i="1" dirty="0">
                <a:solidFill>
                  <a:srgbClr val="BFBFBF"/>
                </a:solidFill>
              </a:rPr>
              <a:t> der </a:t>
            </a:r>
            <a:r>
              <a:rPr lang="en-US" sz="1200" i="1" dirty="0" err="1">
                <a:solidFill>
                  <a:srgbClr val="BFBFBF"/>
                </a:solidFill>
              </a:rPr>
              <a:t>Vorgang</a:t>
            </a:r>
            <a:r>
              <a:rPr lang="en-US" sz="1200" i="1" dirty="0">
                <a:solidFill>
                  <a:srgbClr val="BFBFBF"/>
                </a:solidFill>
              </a:rPr>
              <a:t> </a:t>
            </a:r>
            <a:r>
              <a:rPr lang="en-US" sz="1200" i="1" dirty="0" err="1">
                <a:solidFill>
                  <a:srgbClr val="BFBFBF"/>
                </a:solidFill>
              </a:rPr>
              <a:t>bezeichnen</a:t>
            </a:r>
            <a:r>
              <a:rPr lang="en-US" sz="1200" i="1" dirty="0">
                <a:solidFill>
                  <a:srgbClr val="BFBFBF"/>
                </a:solidFill>
              </a:rPr>
              <a:t>, der für die </a:t>
            </a:r>
            <a:r>
              <a:rPr lang="en-US" sz="1200" i="1" dirty="0" err="1">
                <a:solidFill>
                  <a:srgbClr val="BFBFBF"/>
                </a:solidFill>
              </a:rPr>
              <a:t>Verdunkelung</a:t>
            </a:r>
            <a:r>
              <a:rPr lang="en-US" sz="1200" i="1" dirty="0">
                <a:solidFill>
                  <a:srgbClr val="BFBFBF"/>
                </a:solidFill>
              </a:rPr>
              <a:t> der Iris und/</a:t>
            </a:r>
            <a:r>
              <a:rPr lang="en-US" sz="1200" i="1" dirty="0" err="1">
                <a:solidFill>
                  <a:srgbClr val="BFBFBF"/>
                </a:solidFill>
              </a:rPr>
              <a:t>oder</a:t>
            </a:r>
            <a:r>
              <a:rPr lang="en-US" sz="1200" i="1" dirty="0">
                <a:solidFill>
                  <a:srgbClr val="BFBFBF"/>
                </a:solidFill>
              </a:rPr>
              <a:t> der Haut um die Augen </a:t>
            </a:r>
            <a:r>
              <a:rPr lang="en-US" sz="1200" i="1" dirty="0" err="1">
                <a:solidFill>
                  <a:srgbClr val="BFBFBF"/>
                </a:solidFill>
              </a:rPr>
              <a:t>herum</a:t>
            </a:r>
            <a:r>
              <a:rPr lang="en-US" sz="1200" i="1" dirty="0">
                <a:solidFill>
                  <a:srgbClr val="BFBFBF"/>
                </a:solidFill>
              </a:rPr>
              <a:t> </a:t>
            </a:r>
            <a:r>
              <a:rPr lang="en-US" sz="1200" i="1" dirty="0" err="1">
                <a:solidFill>
                  <a:srgbClr val="BFBFBF"/>
                </a:solidFill>
              </a:rPr>
              <a:t>verantwortlich</a:t>
            </a:r>
            <a:r>
              <a:rPr lang="en-US" sz="1200" i="1" dirty="0">
                <a:solidFill>
                  <a:srgbClr val="BFBFBF"/>
                </a:solidFill>
              </a:rPr>
              <a:t> </a:t>
            </a:r>
            <a:r>
              <a:rPr lang="en-US" sz="1200" i="1" dirty="0" err="1">
                <a:solidFill>
                  <a:srgbClr val="BFBFBF"/>
                </a:solidFill>
              </a:rPr>
              <a:t>ist</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Es </a:t>
            </a:r>
            <a:r>
              <a:rPr lang="en-US" sz="1200" dirty="0" err="1">
                <a:solidFill>
                  <a:srgbClr val="BFBFBF"/>
                </a:solidFill>
              </a:rPr>
              <a:t>handelt</a:t>
            </a:r>
            <a:r>
              <a:rPr lang="en-US" sz="1200" dirty="0">
                <a:solidFill>
                  <a:srgbClr val="BFBFBF"/>
                </a:solidFill>
              </a:rPr>
              <a:t> </a:t>
            </a:r>
            <a:r>
              <a:rPr lang="en-US" sz="1200" dirty="0" err="1">
                <a:solidFill>
                  <a:srgbClr val="BFBFBF"/>
                </a:solidFill>
              </a:rPr>
              <a:t>sich</a:t>
            </a:r>
            <a:r>
              <a:rPr lang="en-US" sz="1200" dirty="0">
                <a:solidFill>
                  <a:srgbClr val="BFBFBF"/>
                </a:solidFill>
              </a:rPr>
              <a:t> um </a:t>
            </a:r>
            <a:r>
              <a:rPr lang="en-US" sz="1200" dirty="0" err="1">
                <a:solidFill>
                  <a:srgbClr val="BFBFBF"/>
                </a:solidFill>
              </a:rPr>
              <a:t>einen</a:t>
            </a:r>
            <a:r>
              <a:rPr lang="en-US" sz="1200" dirty="0">
                <a:solidFill>
                  <a:srgbClr val="BFBFBF"/>
                </a:solidFill>
              </a:rPr>
              <a:t> </a:t>
            </a:r>
            <a:r>
              <a:rPr lang="en-US" sz="1200" dirty="0" err="1">
                <a:solidFill>
                  <a:srgbClr val="BFBFBF"/>
                </a:solidFill>
              </a:rPr>
              <a:t>melanozytären</a:t>
            </a:r>
            <a:r>
              <a:rPr lang="en-US" sz="1200" dirty="0">
                <a:solidFill>
                  <a:srgbClr val="BFBFBF"/>
                </a:solidFill>
              </a:rPr>
              <a:t> </a:t>
            </a:r>
            <a:r>
              <a:rPr lang="en-US" sz="1200" dirty="0" err="1">
                <a:solidFill>
                  <a:srgbClr val="BFBFBF"/>
                </a:solidFill>
              </a:rPr>
              <a:t>Prozess</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endParaRPr sz="1600" i="1" dirty="0">
              <a:solidFill>
                <a:srgbClr val="BFBFBF"/>
              </a:solidFill>
            </a:endParaRPr>
          </a:p>
          <a:p>
            <a:pPr marL="0" lvl="0" indent="0" algn="l" rtl="0">
              <a:spcBef>
                <a:spcPts val="0"/>
              </a:spcBef>
              <a:spcAft>
                <a:spcPts val="0"/>
              </a:spcAft>
              <a:buClr>
                <a:schemeClr val="dk1"/>
              </a:buClr>
              <a:buFont typeface="Arial"/>
              <a:buNone/>
            </a:pPr>
            <a:r>
              <a:rPr lang="en-US" sz="1200" b="1" i="1" dirty="0">
                <a:solidFill>
                  <a:schemeClr val="lt1"/>
                </a:solidFill>
              </a:rPr>
              <a:t>Welcher </a:t>
            </a:r>
            <a:r>
              <a:rPr lang="en-US" sz="1200" b="1" i="1" dirty="0" err="1">
                <a:solidFill>
                  <a:schemeClr val="lt1"/>
                </a:solidFill>
              </a:rPr>
              <a:t>spezifische</a:t>
            </a:r>
            <a:r>
              <a:rPr lang="en-US" sz="1200" b="1" i="1" dirty="0">
                <a:solidFill>
                  <a:schemeClr val="lt1"/>
                </a:solidFill>
              </a:rPr>
              <a:t> </a:t>
            </a:r>
            <a:r>
              <a:rPr lang="en-US" sz="1200" b="1" i="1" dirty="0" err="1">
                <a:solidFill>
                  <a:schemeClr val="lt1"/>
                </a:solidFill>
              </a:rPr>
              <a:t>Aspekt</a:t>
            </a:r>
            <a:r>
              <a:rPr lang="en-US" sz="1200" b="1" i="1" dirty="0">
                <a:solidFill>
                  <a:schemeClr val="lt1"/>
                </a:solidFill>
              </a:rPr>
              <a:t> des </a:t>
            </a:r>
            <a:r>
              <a:rPr lang="en-US" sz="1200" b="1" i="1" dirty="0" err="1">
                <a:solidFill>
                  <a:schemeClr val="lt1"/>
                </a:solidFill>
              </a:rPr>
              <a:t>melanozytären</a:t>
            </a:r>
            <a:r>
              <a:rPr lang="en-US" sz="1200" b="1" i="1" dirty="0">
                <a:solidFill>
                  <a:schemeClr val="lt1"/>
                </a:solidFill>
              </a:rPr>
              <a:t> </a:t>
            </a:r>
            <a:r>
              <a:rPr lang="en-US" sz="1200" b="1" i="1" dirty="0" err="1">
                <a:solidFill>
                  <a:schemeClr val="lt1"/>
                </a:solidFill>
              </a:rPr>
              <a:t>Prozesses</a:t>
            </a:r>
            <a:r>
              <a:rPr lang="en-US" sz="1200" b="1" i="1" dirty="0">
                <a:solidFill>
                  <a:schemeClr val="lt1"/>
                </a:solidFill>
              </a:rPr>
              <a:t> </a:t>
            </a:r>
            <a:r>
              <a:rPr lang="en-US" sz="1200" b="1" i="1" dirty="0" err="1">
                <a:solidFill>
                  <a:schemeClr val="lt1"/>
                </a:solidFill>
              </a:rPr>
              <a:t>ist</a:t>
            </a:r>
            <a:r>
              <a:rPr lang="en-US" sz="1200" b="1" i="1" dirty="0">
                <a:solidFill>
                  <a:schemeClr val="lt1"/>
                </a:solidFill>
              </a:rPr>
              <a:t> </a:t>
            </a:r>
            <a:r>
              <a:rPr lang="en-US" sz="1200" b="1" i="1" dirty="0" err="1">
                <a:solidFill>
                  <a:schemeClr val="lt1"/>
                </a:solidFill>
              </a:rPr>
              <a:t>dafür</a:t>
            </a:r>
            <a:r>
              <a:rPr lang="en-US" sz="1200" b="1" i="1" dirty="0">
                <a:solidFill>
                  <a:schemeClr val="lt1"/>
                </a:solidFill>
              </a:rPr>
              <a:t> </a:t>
            </a:r>
            <a:r>
              <a:rPr lang="en-US" sz="1200" b="1" i="1" dirty="0" err="1">
                <a:solidFill>
                  <a:schemeClr val="lt1"/>
                </a:solidFill>
              </a:rPr>
              <a:t>verantwortlich</a:t>
            </a:r>
            <a:r>
              <a:rPr lang="en-US" sz="1200" b="1" i="1" dirty="0">
                <a:solidFill>
                  <a:schemeClr val="lt1"/>
                </a:solidFill>
              </a:rPr>
              <a:t>?</a:t>
            </a:r>
            <a:endParaRPr sz="1200" b="1" i="1" dirty="0">
              <a:solidFill>
                <a:schemeClr val="lt1"/>
              </a:solidFill>
            </a:endParaRPr>
          </a:p>
          <a:p>
            <a:pPr marL="0" lvl="0" indent="0" algn="l" rtl="0">
              <a:spcBef>
                <a:spcPts val="0"/>
              </a:spcBef>
              <a:spcAft>
                <a:spcPts val="0"/>
              </a:spcAft>
              <a:buNone/>
            </a:pPr>
            <a:r>
              <a:rPr lang="en-US" sz="1200" dirty="0">
                <a:solidFill>
                  <a:srgbClr val="BFBFBF"/>
                </a:solidFill>
              </a:rPr>
              <a:t>Bevor </a:t>
            </a:r>
            <a:r>
              <a:rPr lang="en-US" sz="1200" dirty="0" err="1">
                <a:solidFill>
                  <a:srgbClr val="BFBFBF"/>
                </a:solidFill>
              </a:rPr>
              <a:t>wir</a:t>
            </a:r>
            <a:r>
              <a:rPr lang="en-US" sz="1200" dirty="0">
                <a:solidFill>
                  <a:srgbClr val="BFBFBF"/>
                </a:solidFill>
              </a:rPr>
              <a:t> </a:t>
            </a:r>
            <a:r>
              <a:rPr lang="en-US" sz="1200" dirty="0" err="1">
                <a:solidFill>
                  <a:srgbClr val="BFBFBF"/>
                </a:solidFill>
              </a:rPr>
              <a:t>darauf</a:t>
            </a:r>
            <a:r>
              <a:rPr lang="en-US" sz="1200" dirty="0">
                <a:solidFill>
                  <a:srgbClr val="BFBFBF"/>
                </a:solidFill>
              </a:rPr>
              <a:t> </a:t>
            </a:r>
            <a:r>
              <a:rPr lang="en-US" sz="1200" dirty="0" err="1">
                <a:solidFill>
                  <a:srgbClr val="BFBFBF"/>
                </a:solidFill>
              </a:rPr>
              <a:t>eingehen</a:t>
            </a:r>
            <a:r>
              <a:rPr lang="en-US" sz="1200" dirty="0">
                <a:solidFill>
                  <a:srgbClr val="BFBFBF"/>
                </a:solidFill>
              </a:rPr>
              <a:t>, </a:t>
            </a:r>
            <a:r>
              <a:rPr lang="en-US" sz="1200" dirty="0" err="1">
                <a:solidFill>
                  <a:srgbClr val="BFBFBF"/>
                </a:solidFill>
              </a:rPr>
              <a:t>werfen</a:t>
            </a:r>
            <a:r>
              <a:rPr lang="en-US" sz="1200" dirty="0">
                <a:solidFill>
                  <a:srgbClr val="BFBFBF"/>
                </a:solidFill>
              </a:rPr>
              <a:t> </a:t>
            </a:r>
            <a:r>
              <a:rPr lang="en-US" sz="1200" dirty="0" err="1">
                <a:solidFill>
                  <a:srgbClr val="BFBFBF"/>
                </a:solidFill>
              </a:rPr>
              <a:t>wir</a:t>
            </a:r>
            <a:r>
              <a:rPr lang="en-US" sz="1200" dirty="0">
                <a:solidFill>
                  <a:srgbClr val="BFBFBF"/>
                </a:solidFill>
              </a:rPr>
              <a:t> </a:t>
            </a:r>
            <a:r>
              <a:rPr lang="en-US" sz="1200" dirty="0" err="1">
                <a:solidFill>
                  <a:srgbClr val="BFBFBF"/>
                </a:solidFill>
              </a:rPr>
              <a:t>kurz</a:t>
            </a:r>
            <a:r>
              <a:rPr lang="en-US" sz="1200" dirty="0">
                <a:solidFill>
                  <a:srgbClr val="BFBFBF"/>
                </a:solidFill>
              </a:rPr>
              <a:t> </a:t>
            </a:r>
            <a:r>
              <a:rPr lang="en-US" sz="1200" dirty="0" err="1">
                <a:solidFill>
                  <a:srgbClr val="BFBFBF"/>
                </a:solidFill>
              </a:rPr>
              <a:t>einen</a:t>
            </a:r>
            <a:r>
              <a:rPr lang="en-US" sz="1200" dirty="0">
                <a:solidFill>
                  <a:srgbClr val="BFBFBF"/>
                </a:solidFill>
              </a:rPr>
              <a:t> Blick auf </a:t>
            </a:r>
            <a:r>
              <a:rPr lang="en-US" sz="1200" dirty="0" err="1">
                <a:solidFill>
                  <a:srgbClr val="BFBFBF"/>
                </a:solidFill>
              </a:rPr>
              <a:t>diesen</a:t>
            </a:r>
            <a:r>
              <a:rPr lang="en-US" sz="1200" dirty="0">
                <a:solidFill>
                  <a:srgbClr val="BFBFBF"/>
                </a:solidFill>
              </a:rPr>
              <a:t> </a:t>
            </a:r>
            <a:r>
              <a:rPr lang="en-US" sz="1200" dirty="0" err="1">
                <a:solidFill>
                  <a:srgbClr val="BFBFBF"/>
                </a:solidFill>
              </a:rPr>
              <a:t>Vorgang</a:t>
            </a:r>
            <a:r>
              <a:rPr lang="en-US" sz="1200" dirty="0">
                <a:solidFill>
                  <a:srgbClr val="BFBFBF"/>
                </a:solidFill>
              </a:rPr>
              <a:t> …</a:t>
            </a:r>
            <a:endParaRPr sz="1200" i="1" dirty="0">
              <a:solidFill>
                <a:srgbClr val="7F7F7F"/>
              </a:solidFill>
            </a:endParaRPr>
          </a:p>
        </p:txBody>
      </p:sp>
      <p:sp>
        <p:nvSpPr>
          <p:cNvPr id="4510" name="Google Shape;4510;p290"/>
          <p:cNvSpPr/>
          <p:nvPr/>
        </p:nvSpPr>
        <p:spPr>
          <a:xfrm>
            <a:off x="1149626" y="3559791"/>
            <a:ext cx="6851374" cy="749995"/>
          </a:xfrm>
          <a:prstGeom prst="ellipse">
            <a:avLst/>
          </a:prstGeom>
          <a:noFill/>
          <a:ln w="349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11" name="Google Shape;4511;p290"/>
          <p:cNvSpPr txBox="1"/>
          <p:nvPr/>
        </p:nvSpPr>
        <p:spPr>
          <a:xfrm>
            <a:off x="994012" y="4719598"/>
            <a:ext cx="7543800" cy="949200"/>
          </a:xfrm>
          <a:prstGeom prst="rect">
            <a:avLst/>
          </a:prstGeom>
          <a:solidFill>
            <a:srgbClr val="FF0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Nachdem wir den Exkurs</a:t>
            </a:r>
            <a:r>
              <a:rPr lang="en-US" sz="1200">
                <a:solidFill>
                  <a:schemeClr val="dk1"/>
                </a:solidFill>
                <a:latin typeface="Arial"/>
                <a:ea typeface="Arial"/>
                <a:cs typeface="Arial"/>
                <a:sym typeface="Arial"/>
              </a:rPr>
              <a:t> zum melanozytären Prozess </a:t>
            </a:r>
            <a:r>
              <a:rPr lang="en-US" sz="1200" i="1">
                <a:solidFill>
                  <a:schemeClr val="dk1"/>
                </a:solidFill>
                <a:latin typeface="Arial"/>
                <a:ea typeface="Arial"/>
                <a:cs typeface="Arial"/>
                <a:sym typeface="Arial"/>
              </a:rPr>
              <a:t>abgeschlossen haben, beantworten wir nun diese Frage: </a:t>
            </a:r>
            <a:r>
              <a:rPr lang="en-US" sz="1200" i="1">
                <a:solidFill>
                  <a:schemeClr val="lt1"/>
                </a:solidFill>
                <a:latin typeface="Arial"/>
                <a:ea typeface="Arial"/>
                <a:cs typeface="Arial"/>
                <a:sym typeface="Arial"/>
              </a:rPr>
              <a:t>Welcher spezifische Aspekt des melanozytären Prozesses ist für die </a:t>
            </a:r>
            <a:r>
              <a:rPr lang="en-US" sz="1200" i="1">
                <a:solidFill>
                  <a:schemeClr val="lt1"/>
                </a:solidFill>
              </a:rPr>
              <a:t>Zunahme der Irispigmentierung</a:t>
            </a:r>
            <a:r>
              <a:rPr lang="en-US" sz="1200" i="1">
                <a:solidFill>
                  <a:schemeClr val="lt1"/>
                </a:solidFill>
                <a:latin typeface="Arial"/>
                <a:ea typeface="Arial"/>
                <a:cs typeface="Arial"/>
                <a:sym typeface="Arial"/>
              </a:rPr>
              <a:t> und der periokulären Haut infolge der Anwendung von PGA verantwortlich?</a:t>
            </a:r>
            <a:endParaRPr sz="1600" i="1">
              <a:solidFill>
                <a:srgbClr val="FF0000"/>
              </a:solidFill>
              <a:latin typeface="Arial"/>
              <a:ea typeface="Arial"/>
              <a:cs typeface="Arial"/>
              <a:sym typeface="Arial"/>
            </a:endParaRPr>
          </a:p>
          <a:p>
            <a:pPr marL="0" marR="0" lvl="0" indent="0" algn="l" rtl="0">
              <a:spcBef>
                <a:spcPts val="0"/>
              </a:spcBef>
              <a:spcAft>
                <a:spcPts val="0"/>
              </a:spcAft>
              <a:buNone/>
            </a:pPr>
            <a:r>
              <a:rPr lang="en-US" sz="1200">
                <a:solidFill>
                  <a:srgbClr val="FF0000"/>
                </a:solidFill>
                <a:latin typeface="Arial"/>
                <a:ea typeface="Arial"/>
                <a:cs typeface="Arial"/>
                <a:sym typeface="Arial"/>
              </a:rPr>
              <a:t>Eine erhöhte Anzahl von Melanosomen innerhalb der Melanozyten. Es ist wichtig zu betonen, was </a:t>
            </a:r>
            <a:r>
              <a:rPr lang="en-US" sz="1200" b="1">
                <a:solidFill>
                  <a:srgbClr val="FF0000"/>
                </a:solidFill>
                <a:latin typeface="Arial"/>
                <a:ea typeface="Arial"/>
                <a:cs typeface="Arial"/>
                <a:sym typeface="Arial"/>
              </a:rPr>
              <a:t>nicht </a:t>
            </a:r>
            <a:r>
              <a:rPr lang="en-US" sz="1200">
                <a:solidFill>
                  <a:srgbClr val="FF0000"/>
                </a:solidFill>
                <a:latin typeface="Arial"/>
                <a:ea typeface="Arial"/>
                <a:cs typeface="Arial"/>
                <a:sym typeface="Arial"/>
              </a:rPr>
              <a:t>die Ursache ist, nämlich die Proliferation der Melanozyten (die nicht auftritt).</a:t>
            </a:r>
            <a:endParaRP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Shape 4515"/>
        <p:cNvGrpSpPr/>
        <p:nvPr/>
      </p:nvGrpSpPr>
      <p:grpSpPr>
        <a:xfrm>
          <a:off x="0" y="0"/>
          <a:ext cx="0" cy="0"/>
          <a:chOff x="0" y="0"/>
          <a:chExt cx="0" cy="0"/>
        </a:xfrm>
      </p:grpSpPr>
      <p:sp>
        <p:nvSpPr>
          <p:cNvPr id="4516" name="Google Shape;4516;p29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17" name="Google Shape;4517;p29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518" name="Google Shape;4518;p29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519" name="Google Shape;4519;p29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520" name="Google Shape;4520;p291"/>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2"/>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521" name="Google Shape;4521;p29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274</a:t>
            </a:fld>
            <a:endParaRPr sz="1000">
              <a:solidFill>
                <a:schemeClr val="dk1"/>
              </a:solidFill>
              <a:latin typeface="Arial"/>
              <a:ea typeface="Arial"/>
              <a:cs typeface="Arial"/>
              <a:sym typeface="Arial"/>
            </a:endParaRPr>
          </a:p>
        </p:txBody>
      </p:sp>
      <p:sp>
        <p:nvSpPr>
          <p:cNvPr id="4522" name="Google Shape;4522;p291"/>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3"/>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523" name="Google Shape;4523;p291"/>
          <p:cNvSpPr txBox="1"/>
          <p:nvPr/>
        </p:nvSpPr>
        <p:spPr>
          <a:xfrm>
            <a:off x="1447800" y="3028057"/>
            <a:ext cx="64638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Mit welchem Begriff (der auf </a:t>
            </a:r>
            <a:r>
              <a:rPr lang="en-US" sz="1200">
                <a:solidFill>
                  <a:srgbClr val="BFBFBF"/>
                </a:solidFill>
              </a:rPr>
              <a:t>„-</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4"/>
                  </a:ext>
                </a:extLst>
              </a:rPr>
              <a:t>är</a:t>
            </a:r>
            <a:r>
              <a:rPr lang="en-US" sz="1200">
                <a:solidFill>
                  <a:srgbClr val="BFBFBF"/>
                </a:solidFill>
              </a:rPr>
              <a:t>“</a:t>
            </a:r>
            <a:r>
              <a:rPr lang="en-US" sz="1200" i="1">
                <a:solidFill>
                  <a:srgbClr val="BFBFBF"/>
                </a:solidFill>
              </a:rPr>
              <a:t> endet) lässt sich der Vorgang bezeichnen, der für die Verdunkelung der Iris und/oder der Haut um die Augen herum verantwortlich ist?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Es handelt sich um einen melanozytären Prozess.</a:t>
            </a:r>
            <a:endParaRPr sz="1200" i="1">
              <a:solidFill>
                <a:srgbClr val="BFBFBF"/>
              </a:solidFill>
            </a:endParaRPr>
          </a:p>
          <a:p>
            <a:pPr marL="0" lvl="0" indent="0" algn="l" rtl="0">
              <a:spcBef>
                <a:spcPts val="0"/>
              </a:spcBef>
              <a:spcAft>
                <a:spcPts val="0"/>
              </a:spcAft>
              <a:buClr>
                <a:schemeClr val="dk1"/>
              </a:buClr>
              <a:buFont typeface="Arial"/>
              <a:buNone/>
            </a:pPr>
            <a:endParaRPr sz="1600" i="1">
              <a:solidFill>
                <a:srgbClr val="BFBFBF"/>
              </a:solidFill>
            </a:endParaRPr>
          </a:p>
          <a:p>
            <a:pPr marL="0" lvl="0" indent="0" algn="l" rtl="0">
              <a:spcBef>
                <a:spcPts val="0"/>
              </a:spcBef>
              <a:spcAft>
                <a:spcPts val="0"/>
              </a:spcAft>
              <a:buClr>
                <a:schemeClr val="dk1"/>
              </a:buClr>
              <a:buFont typeface="Arial"/>
              <a:buNone/>
            </a:pPr>
            <a:r>
              <a:rPr lang="en-US" sz="1200" b="1" i="1">
                <a:solidFill>
                  <a:schemeClr val="lt1"/>
                </a:solidFill>
              </a:rPr>
              <a:t>Welcher spezifische Aspekt des melanozytären Prozesses ist dafür verantwortlich?</a:t>
            </a:r>
            <a:endParaRPr sz="1200" b="1" i="1">
              <a:solidFill>
                <a:schemeClr val="lt1"/>
              </a:solidFill>
            </a:endParaRPr>
          </a:p>
          <a:p>
            <a:pPr marL="0" lvl="0" indent="0" algn="l" rtl="0">
              <a:spcBef>
                <a:spcPts val="0"/>
              </a:spcBef>
              <a:spcAft>
                <a:spcPts val="0"/>
              </a:spcAft>
              <a:buNone/>
            </a:pPr>
            <a:r>
              <a:rPr lang="en-US" sz="1200">
                <a:solidFill>
                  <a:srgbClr val="BFBFBF"/>
                </a:solidFill>
              </a:rPr>
              <a:t>Bevor wir darauf eingehen, werfen wir kurz einen Blick auf diesen Vorgang …</a:t>
            </a:r>
            <a:endParaRPr sz="1200" i="1">
              <a:solidFill>
                <a:srgbClr val="7F7F7F"/>
              </a:solidFill>
            </a:endParaRPr>
          </a:p>
        </p:txBody>
      </p:sp>
      <p:sp>
        <p:nvSpPr>
          <p:cNvPr id="4524" name="Google Shape;4524;p291"/>
          <p:cNvSpPr/>
          <p:nvPr/>
        </p:nvSpPr>
        <p:spPr>
          <a:xfrm>
            <a:off x="1213126" y="3501760"/>
            <a:ext cx="6851374" cy="749995"/>
          </a:xfrm>
          <a:prstGeom prst="ellipse">
            <a:avLst/>
          </a:prstGeom>
          <a:noFill/>
          <a:ln w="349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25" name="Google Shape;4525;p291"/>
          <p:cNvSpPr txBox="1"/>
          <p:nvPr/>
        </p:nvSpPr>
        <p:spPr>
          <a:xfrm>
            <a:off x="994012" y="4719598"/>
            <a:ext cx="7543800" cy="949200"/>
          </a:xfrm>
          <a:prstGeom prst="rect">
            <a:avLst/>
          </a:prstGeom>
          <a:solidFill>
            <a:srgbClr val="FF00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Nachdem wir den Exkurs</a:t>
            </a:r>
            <a:r>
              <a:rPr lang="en-US" sz="1200">
                <a:solidFill>
                  <a:schemeClr val="dk1"/>
                </a:solidFill>
              </a:rPr>
              <a:t> zum melanozytären Prozess </a:t>
            </a:r>
            <a:r>
              <a:rPr lang="en-US" sz="1200" i="1">
                <a:solidFill>
                  <a:schemeClr val="dk1"/>
                </a:solidFill>
              </a:rPr>
              <a:t>abgeschlossen haben, beantworten wir nun diese Frage: </a:t>
            </a:r>
            <a:r>
              <a:rPr lang="en-US" sz="1200" i="1">
                <a:solidFill>
                  <a:schemeClr val="lt1"/>
                </a:solidFill>
              </a:rPr>
              <a:t>Welcher spezifische Aspekt des melanozytären Prozesses ist für die Zunahme der Irispigmentierung und der periokulären Haut infolge der Anwendung von PGA verantwortlich?</a:t>
            </a:r>
            <a:endParaRPr/>
          </a:p>
          <a:p>
            <a:pPr marL="0" marR="0" lvl="0" indent="0" algn="l" rtl="0">
              <a:spcBef>
                <a:spcPts val="0"/>
              </a:spcBef>
              <a:spcAft>
                <a:spcPts val="0"/>
              </a:spcAft>
              <a:buNone/>
            </a:pPr>
            <a:r>
              <a:rPr lang="en-US" sz="1200">
                <a:solidFill>
                  <a:schemeClr val="lt1"/>
                </a:solidFill>
              </a:rPr>
              <a:t>Eine vermehrte Anzahl an Melanosomen in den Melanozyten</a:t>
            </a:r>
            <a:r>
              <a:rPr lang="en-US" sz="1200">
                <a:solidFill>
                  <a:srgbClr val="FF0000"/>
                </a:solidFill>
                <a:latin typeface="Arial"/>
                <a:ea typeface="Arial"/>
                <a:cs typeface="Arial"/>
                <a:sym typeface="Arial"/>
              </a:rPr>
              <a:t>Es ist wichtig zu betonen, was </a:t>
            </a:r>
            <a:r>
              <a:rPr lang="en-US" sz="1200" b="1">
                <a:solidFill>
                  <a:srgbClr val="FF0000"/>
                </a:solidFill>
                <a:latin typeface="Arial"/>
                <a:ea typeface="Arial"/>
                <a:cs typeface="Arial"/>
                <a:sym typeface="Arial"/>
              </a:rPr>
              <a:t>nicht </a:t>
            </a:r>
            <a:r>
              <a:rPr lang="en-US" sz="1200">
                <a:solidFill>
                  <a:srgbClr val="FF0000"/>
                </a:solidFill>
                <a:latin typeface="Arial"/>
                <a:ea typeface="Arial"/>
                <a:cs typeface="Arial"/>
                <a:sym typeface="Arial"/>
              </a:rPr>
              <a:t>die Ursache ist, nämlich die Proliferation der Melanozyten (die nicht auftritt).</a:t>
            </a:r>
            <a:endParaRP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Shape 4529"/>
        <p:cNvGrpSpPr/>
        <p:nvPr/>
      </p:nvGrpSpPr>
      <p:grpSpPr>
        <a:xfrm>
          <a:off x="0" y="0"/>
          <a:ext cx="0" cy="0"/>
          <a:chOff x="0" y="0"/>
          <a:chExt cx="0" cy="0"/>
        </a:xfrm>
      </p:grpSpPr>
      <p:sp>
        <p:nvSpPr>
          <p:cNvPr id="4530" name="Google Shape;4530;p29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31" name="Google Shape;4531;p29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532" name="Google Shape;4532;p292"/>
          <p:cNvSpPr txBox="1">
            <a:spLocks noGrp="1"/>
          </p:cNvSpPr>
          <p:nvPr>
            <p:ph type="body" idx="1"/>
          </p:nvPr>
        </p:nvSpPr>
        <p:spPr>
          <a:xfrm>
            <a:off x="457200" y="773017"/>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533" name="Google Shape;4533;p29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534" name="Google Shape;4534;p292"/>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5"/>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535" name="Google Shape;4535;p29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275</a:t>
            </a:fld>
            <a:endParaRPr sz="1000">
              <a:solidFill>
                <a:schemeClr val="dk1"/>
              </a:solidFill>
              <a:latin typeface="Arial"/>
              <a:ea typeface="Arial"/>
              <a:cs typeface="Arial"/>
              <a:sym typeface="Arial"/>
            </a:endParaRPr>
          </a:p>
        </p:txBody>
      </p:sp>
      <p:sp>
        <p:nvSpPr>
          <p:cNvPr id="4536" name="Google Shape;4536;p292"/>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6"/>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537" name="Google Shape;4537;p292"/>
          <p:cNvSpPr txBox="1"/>
          <p:nvPr/>
        </p:nvSpPr>
        <p:spPr>
          <a:xfrm>
            <a:off x="1447800" y="3028057"/>
            <a:ext cx="64638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Mit welchem Begriff (der auf </a:t>
            </a:r>
            <a:r>
              <a:rPr lang="en-US" sz="1200">
                <a:solidFill>
                  <a:srgbClr val="BFBFBF"/>
                </a:solidFill>
              </a:rPr>
              <a:t>„-</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7"/>
                  </a:ext>
                </a:extLst>
              </a:rPr>
              <a:t>är</a:t>
            </a:r>
            <a:r>
              <a:rPr lang="en-US" sz="1200">
                <a:solidFill>
                  <a:srgbClr val="BFBFBF"/>
                </a:solidFill>
              </a:rPr>
              <a:t>“</a:t>
            </a:r>
            <a:r>
              <a:rPr lang="en-US" sz="1200" i="1">
                <a:solidFill>
                  <a:srgbClr val="BFBFBF"/>
                </a:solidFill>
              </a:rPr>
              <a:t> endet) lässt sich der Vorgang bezeichnen, der für die Verdunkelung der Iris und/oder der Haut um die Augen herum verantwortlich ist?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Es handelt sich um einen melanozytären Prozess.</a:t>
            </a:r>
            <a:endParaRPr sz="1200" i="1">
              <a:solidFill>
                <a:srgbClr val="BFBFBF"/>
              </a:solidFill>
            </a:endParaRPr>
          </a:p>
          <a:p>
            <a:pPr marL="0" lvl="0" indent="0" algn="l" rtl="0">
              <a:spcBef>
                <a:spcPts val="0"/>
              </a:spcBef>
              <a:spcAft>
                <a:spcPts val="0"/>
              </a:spcAft>
              <a:buClr>
                <a:schemeClr val="dk1"/>
              </a:buClr>
              <a:buFont typeface="Arial"/>
              <a:buNone/>
            </a:pPr>
            <a:endParaRPr sz="1600" i="1">
              <a:solidFill>
                <a:srgbClr val="BFBFBF"/>
              </a:solidFill>
            </a:endParaRPr>
          </a:p>
          <a:p>
            <a:pPr marL="0" lvl="0" indent="0" algn="l" rtl="0">
              <a:spcBef>
                <a:spcPts val="0"/>
              </a:spcBef>
              <a:spcAft>
                <a:spcPts val="0"/>
              </a:spcAft>
              <a:buClr>
                <a:schemeClr val="dk1"/>
              </a:buClr>
              <a:buFont typeface="Arial"/>
              <a:buNone/>
            </a:pPr>
            <a:r>
              <a:rPr lang="en-US" sz="1200" b="1" i="1">
                <a:solidFill>
                  <a:schemeClr val="lt1"/>
                </a:solidFill>
              </a:rPr>
              <a:t>Welcher spezifische Aspekt des melanozytären Prozesses ist dafür verantwortlich?</a:t>
            </a:r>
            <a:endParaRPr sz="1200" b="1" i="1">
              <a:solidFill>
                <a:schemeClr val="lt1"/>
              </a:solidFill>
            </a:endParaRPr>
          </a:p>
          <a:p>
            <a:pPr marL="0" lvl="0" indent="0" algn="l" rtl="0">
              <a:spcBef>
                <a:spcPts val="0"/>
              </a:spcBef>
              <a:spcAft>
                <a:spcPts val="0"/>
              </a:spcAft>
              <a:buClr>
                <a:schemeClr val="dk1"/>
              </a:buClr>
              <a:buFont typeface="Arial"/>
              <a:buNone/>
            </a:pPr>
            <a:r>
              <a:rPr lang="en-US" sz="1200">
                <a:solidFill>
                  <a:srgbClr val="BFBFBF"/>
                </a:solidFill>
              </a:rPr>
              <a:t>Bevor wir darauf eingehen, werfen wir kurz einen Blick auf diesen Vorgang …</a:t>
            </a:r>
            <a:endParaRPr sz="1200" i="1">
              <a:solidFill>
                <a:srgbClr val="7F7F7F"/>
              </a:solidFill>
            </a:endParaRPr>
          </a:p>
        </p:txBody>
      </p:sp>
      <p:sp>
        <p:nvSpPr>
          <p:cNvPr id="4538" name="Google Shape;4538;p292"/>
          <p:cNvSpPr/>
          <p:nvPr/>
        </p:nvSpPr>
        <p:spPr>
          <a:xfrm>
            <a:off x="1213126" y="3605641"/>
            <a:ext cx="6851374" cy="749995"/>
          </a:xfrm>
          <a:prstGeom prst="ellipse">
            <a:avLst/>
          </a:prstGeom>
          <a:noFill/>
          <a:ln w="349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39" name="Google Shape;4539;p292"/>
          <p:cNvSpPr txBox="1"/>
          <p:nvPr/>
        </p:nvSpPr>
        <p:spPr>
          <a:xfrm>
            <a:off x="994012" y="4719598"/>
            <a:ext cx="7543800" cy="949200"/>
          </a:xfrm>
          <a:prstGeom prst="rect">
            <a:avLst/>
          </a:prstGeom>
          <a:solidFill>
            <a:srgbClr val="FF00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Nachdem wir den Exkurs</a:t>
            </a:r>
            <a:r>
              <a:rPr lang="en-US" sz="1200">
                <a:solidFill>
                  <a:schemeClr val="dk1"/>
                </a:solidFill>
              </a:rPr>
              <a:t> zum melanozytären Prozess </a:t>
            </a:r>
            <a:r>
              <a:rPr lang="en-US" sz="1200" i="1">
                <a:solidFill>
                  <a:schemeClr val="dk1"/>
                </a:solidFill>
              </a:rPr>
              <a:t>abgeschlossen haben, beantworten wir nun diese Frage: </a:t>
            </a:r>
            <a:r>
              <a:rPr lang="en-US" sz="1200" i="1">
                <a:solidFill>
                  <a:schemeClr val="lt1"/>
                </a:solidFill>
              </a:rPr>
              <a:t>Welcher spezifische Aspekt des melanozytären Prozesses ist für die Zunahme der Irispigmentierung und der periokulären Haut infolge der Anwendung von PGA verantwortlich?</a:t>
            </a:r>
            <a:endParaRPr>
              <a:solidFill>
                <a:schemeClr val="dk1"/>
              </a:solidFill>
            </a:endParaRPr>
          </a:p>
          <a:p>
            <a:pPr marL="0" marR="0" lvl="0" indent="0" algn="l" rtl="0">
              <a:spcBef>
                <a:spcPts val="0"/>
              </a:spcBef>
              <a:spcAft>
                <a:spcPts val="0"/>
              </a:spcAft>
              <a:buNone/>
            </a:pPr>
            <a:r>
              <a:rPr lang="en-US" sz="1200">
                <a:solidFill>
                  <a:schemeClr val="lt1"/>
                </a:solidFill>
              </a:rPr>
              <a:t>Eine vermehrte Anzahl an Melanosomen in den Melanozyten. </a:t>
            </a:r>
            <a:r>
              <a:rPr lang="en-US" sz="1200">
                <a:solidFill>
                  <a:schemeClr val="dk1"/>
                </a:solidFill>
                <a:latin typeface="Arial"/>
                <a:ea typeface="Arial"/>
                <a:cs typeface="Arial"/>
                <a:sym typeface="Arial"/>
              </a:rPr>
              <a:t>Es ist wichtig zu betonen, was </a:t>
            </a:r>
            <a:r>
              <a:rPr lang="en-US" sz="1200" b="1">
                <a:solidFill>
                  <a:schemeClr val="dk1"/>
                </a:solidFill>
                <a:latin typeface="Arial"/>
                <a:ea typeface="Arial"/>
                <a:cs typeface="Arial"/>
                <a:sym typeface="Arial"/>
              </a:rPr>
              <a:t>nicht </a:t>
            </a:r>
            <a:r>
              <a:rPr lang="en-US" sz="1200">
                <a:solidFill>
                  <a:schemeClr val="dk1"/>
                </a:solidFill>
                <a:latin typeface="Arial"/>
                <a:ea typeface="Arial"/>
                <a:cs typeface="Arial"/>
                <a:sym typeface="Arial"/>
              </a:rPr>
              <a:t>die Ursache ist, nämlich </a:t>
            </a:r>
            <a:r>
              <a:rPr lang="en-US" sz="1200">
                <a:solidFill>
                  <a:schemeClr val="dk1"/>
                </a:solidFill>
              </a:rPr>
              <a:t>eine</a:t>
            </a:r>
            <a:r>
              <a:rPr lang="en-US" sz="1200">
                <a:solidFill>
                  <a:schemeClr val="dk1"/>
                </a:solidFill>
                <a:latin typeface="Arial"/>
                <a:ea typeface="Arial"/>
                <a:cs typeface="Arial"/>
                <a:sym typeface="Arial"/>
              </a:rPr>
              <a:t> Proliferation der Melanozyten (die nicht auftritt).</a:t>
            </a:r>
            <a:endParaRP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Shape 4543"/>
        <p:cNvGrpSpPr/>
        <p:nvPr/>
      </p:nvGrpSpPr>
      <p:grpSpPr>
        <a:xfrm>
          <a:off x="0" y="0"/>
          <a:ext cx="0" cy="0"/>
          <a:chOff x="0" y="0"/>
          <a:chExt cx="0" cy="0"/>
        </a:xfrm>
      </p:grpSpPr>
      <p:sp>
        <p:nvSpPr>
          <p:cNvPr id="4544" name="Google Shape;4544;p29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45" name="Google Shape;4545;p29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546" name="Google Shape;4546;p29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547" name="Google Shape;4547;p29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548" name="Google Shape;4548;p293"/>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8"/>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549" name="Google Shape;4549;p29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276</a:t>
            </a:fld>
            <a:endParaRPr sz="1000">
              <a:solidFill>
                <a:schemeClr val="dk1"/>
              </a:solidFill>
              <a:latin typeface="Arial"/>
              <a:ea typeface="Arial"/>
              <a:cs typeface="Arial"/>
              <a:sym typeface="Arial"/>
            </a:endParaRPr>
          </a:p>
        </p:txBody>
      </p:sp>
      <p:sp>
        <p:nvSpPr>
          <p:cNvPr id="4550" name="Google Shape;4550;p293"/>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9"/>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551" name="Google Shape;4551;p293"/>
          <p:cNvSpPr txBox="1"/>
          <p:nvPr/>
        </p:nvSpPr>
        <p:spPr>
          <a:xfrm>
            <a:off x="1447800" y="3028057"/>
            <a:ext cx="64638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Mit welchem Begriff (der auf </a:t>
            </a:r>
            <a:r>
              <a:rPr lang="en-US" sz="1200">
                <a:solidFill>
                  <a:srgbClr val="BFBFBF"/>
                </a:solidFill>
              </a:rPr>
              <a:t>„-</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0"/>
                  </a:ext>
                </a:extLst>
              </a:rPr>
              <a:t>är</a:t>
            </a:r>
            <a:r>
              <a:rPr lang="en-US" sz="1200">
                <a:solidFill>
                  <a:srgbClr val="BFBFBF"/>
                </a:solidFill>
              </a:rPr>
              <a:t>“</a:t>
            </a:r>
            <a:r>
              <a:rPr lang="en-US" sz="1200" i="1">
                <a:solidFill>
                  <a:srgbClr val="BFBFBF"/>
                </a:solidFill>
              </a:rPr>
              <a:t> endet) lässt sich der Vorgang bezeichnen, der für die Verdunkelung der Iris und/oder der Haut um die Augen herum verantwortlich ist?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Es handelt sich um einen melanozytären Prozess.</a:t>
            </a:r>
            <a:endParaRPr sz="1200" i="1">
              <a:solidFill>
                <a:srgbClr val="BFBFBF"/>
              </a:solidFill>
            </a:endParaRPr>
          </a:p>
          <a:p>
            <a:pPr marL="0" lvl="0" indent="0" algn="l" rtl="0">
              <a:spcBef>
                <a:spcPts val="0"/>
              </a:spcBef>
              <a:spcAft>
                <a:spcPts val="0"/>
              </a:spcAft>
              <a:buClr>
                <a:schemeClr val="dk1"/>
              </a:buClr>
              <a:buFont typeface="Arial"/>
              <a:buNone/>
            </a:pPr>
            <a:endParaRPr sz="1600" i="1">
              <a:solidFill>
                <a:srgbClr val="BFBFBF"/>
              </a:solidFill>
            </a:endParaRPr>
          </a:p>
          <a:p>
            <a:pPr marL="0" lvl="0" indent="0" algn="l" rtl="0">
              <a:spcBef>
                <a:spcPts val="0"/>
              </a:spcBef>
              <a:spcAft>
                <a:spcPts val="0"/>
              </a:spcAft>
              <a:buClr>
                <a:schemeClr val="dk1"/>
              </a:buClr>
              <a:buFont typeface="Arial"/>
              <a:buNone/>
            </a:pPr>
            <a:r>
              <a:rPr lang="en-US" sz="1200" b="1" i="1">
                <a:solidFill>
                  <a:srgbClr val="BFBFBF"/>
                </a:solidFill>
              </a:rPr>
              <a:t>Welcher spezifische Aspekt des melanozytären Prozesses ist dafür verantwortlich?</a:t>
            </a:r>
            <a:endParaRPr sz="1200" b="1" i="1">
              <a:solidFill>
                <a:srgbClr val="BFBFBF"/>
              </a:solidFill>
            </a:endParaRPr>
          </a:p>
          <a:p>
            <a:pPr marL="0" lvl="0" indent="0" algn="l" rtl="0">
              <a:spcBef>
                <a:spcPts val="0"/>
              </a:spcBef>
              <a:spcAft>
                <a:spcPts val="0"/>
              </a:spcAft>
              <a:buNone/>
            </a:pPr>
            <a:r>
              <a:rPr lang="en-US" sz="1200">
                <a:solidFill>
                  <a:srgbClr val="BFBFBF"/>
                </a:solidFill>
              </a:rPr>
              <a:t>Bevor wir darauf eingehen, werfen wir kurz einen Blick auf diesen Vorgang …</a:t>
            </a:r>
            <a:endParaRPr sz="1200" i="1">
              <a:solidFill>
                <a:srgbClr val="7F7F7F"/>
              </a:solidFill>
            </a:endParaRPr>
          </a:p>
        </p:txBody>
      </p:sp>
      <p:sp>
        <p:nvSpPr>
          <p:cNvPr id="4552" name="Google Shape;4552;p293"/>
          <p:cNvSpPr/>
          <p:nvPr/>
        </p:nvSpPr>
        <p:spPr>
          <a:xfrm>
            <a:off x="1213126" y="3625807"/>
            <a:ext cx="6851374" cy="749995"/>
          </a:xfrm>
          <a:prstGeom prst="ellipse">
            <a:avLst/>
          </a:prstGeom>
          <a:noFill/>
          <a:ln w="34925"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53" name="Google Shape;4553;p293"/>
          <p:cNvSpPr txBox="1"/>
          <p:nvPr/>
        </p:nvSpPr>
        <p:spPr>
          <a:xfrm>
            <a:off x="994012" y="4719598"/>
            <a:ext cx="7543800" cy="949200"/>
          </a:xfrm>
          <a:prstGeom prst="rect">
            <a:avLst/>
          </a:prstGeom>
          <a:solidFill>
            <a:srgbClr val="FF00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Nachdem wir den Exkurs</a:t>
            </a:r>
            <a:r>
              <a:rPr lang="en-US" sz="1200">
                <a:solidFill>
                  <a:srgbClr val="BFBFBF"/>
                </a:solidFill>
              </a:rPr>
              <a:t> zum melanozytären Prozess </a:t>
            </a:r>
            <a:r>
              <a:rPr lang="en-US" sz="1200" i="1">
                <a:solidFill>
                  <a:srgbClr val="BFBFBF"/>
                </a:solidFill>
              </a:rPr>
              <a:t>abgeschlossen haben, beantworten wir nun diese Frage: Welcher spezifische Aspekt des melanozytären Prozesses ist für die Zunahme der Irispigmentierung und der periokulären Haut infolge der Anwendung von PGA verantwortlich?</a:t>
            </a:r>
            <a:endParaRPr>
              <a:solidFill>
                <a:srgbClr val="BFBFBF"/>
              </a:solidFill>
            </a:endParaRPr>
          </a:p>
          <a:p>
            <a:pPr marL="0" lvl="0" indent="0" algn="l" rtl="0">
              <a:spcBef>
                <a:spcPts val="0"/>
              </a:spcBef>
              <a:spcAft>
                <a:spcPts val="0"/>
              </a:spcAft>
              <a:buNone/>
            </a:pPr>
            <a:r>
              <a:rPr lang="en-US" sz="1200">
                <a:solidFill>
                  <a:srgbClr val="BFBFBF"/>
                </a:solidFill>
              </a:rPr>
              <a:t>Eine vermehrte Anzahl an Melanosomen in den Melanozyten. Es ist wichtig zu betonen, was </a:t>
            </a:r>
            <a:r>
              <a:rPr lang="en-US" sz="1200" b="1">
                <a:solidFill>
                  <a:srgbClr val="BFBFBF"/>
                </a:solidFill>
              </a:rPr>
              <a:t>nicht </a:t>
            </a:r>
            <a:r>
              <a:rPr lang="en-US" sz="1200">
                <a:solidFill>
                  <a:srgbClr val="BFBFBF"/>
                </a:solidFill>
              </a:rPr>
              <a:t>die Ursache ist, nämlich eine Proliferation der Melanozyten (die nicht auftritt).</a:t>
            </a:r>
            <a:endParaRPr sz="1200" i="1">
              <a:solidFill>
                <a:srgbClr val="BFBFBF"/>
              </a:solidFill>
            </a:endParaRPr>
          </a:p>
        </p:txBody>
      </p:sp>
      <p:sp>
        <p:nvSpPr>
          <p:cNvPr id="4554" name="Google Shape;4554;p293"/>
          <p:cNvSpPr txBox="1"/>
          <p:nvPr/>
        </p:nvSpPr>
        <p:spPr>
          <a:xfrm>
            <a:off x="1634987" y="4629111"/>
            <a:ext cx="6019800" cy="954107"/>
          </a:xfrm>
          <a:prstGeom prst="rect">
            <a:avLst/>
          </a:prstGeom>
          <a:solidFill>
            <a:srgbClr val="9999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Führt all diese melanozytäre Aktivität dazu, dass PGA-Anwender einem erhöhten Risiko ausgesetzt sind, ein Melanom der Iris und/oder der periokulären Haut zu entwickeln?</a:t>
            </a:r>
            <a:endParaRPr sz="1400" i="1">
              <a:solidFill>
                <a:srgbClr val="999900"/>
              </a:solidFill>
              <a:latin typeface="Arial"/>
              <a:ea typeface="Arial"/>
              <a:cs typeface="Arial"/>
              <a:sym typeface="Arial"/>
            </a:endParaRPr>
          </a:p>
          <a:p>
            <a:pPr marL="0" marR="0" lvl="0" indent="0" algn="l" rtl="0">
              <a:spcBef>
                <a:spcPts val="0"/>
              </a:spcBef>
              <a:spcAft>
                <a:spcPts val="0"/>
              </a:spcAft>
              <a:buNone/>
            </a:pPr>
            <a:r>
              <a:rPr lang="en-US" sz="1200">
                <a:solidFill>
                  <a:srgbClr val="999900"/>
                </a:solidFill>
                <a:latin typeface="Arial"/>
                <a:ea typeface="Arial"/>
                <a:cs typeface="Arial"/>
                <a:sym typeface="Arial"/>
              </a:rPr>
              <a:t>Nein, das tut es nicht, und dies sollte keine Überraschung sein, da die Proliferation der Melanozyten kein Bestandteil der Verdunkelungsreaktion ist.</a:t>
            </a:r>
            <a:endParaRP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Shape 4558"/>
        <p:cNvGrpSpPr/>
        <p:nvPr/>
      </p:nvGrpSpPr>
      <p:grpSpPr>
        <a:xfrm>
          <a:off x="0" y="0"/>
          <a:ext cx="0" cy="0"/>
          <a:chOff x="0" y="0"/>
          <a:chExt cx="0" cy="0"/>
        </a:xfrm>
      </p:grpSpPr>
      <p:sp>
        <p:nvSpPr>
          <p:cNvPr id="4559" name="Google Shape;4559;p294"/>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60" name="Google Shape;4560;p29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561" name="Google Shape;4561;p29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562" name="Google Shape;4562;p29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563" name="Google Shape;4563;p294"/>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1"/>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564" name="Google Shape;4564;p29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277</a:t>
            </a:fld>
            <a:endParaRPr sz="1000">
              <a:solidFill>
                <a:schemeClr val="dk1"/>
              </a:solidFill>
              <a:latin typeface="Arial"/>
              <a:ea typeface="Arial"/>
              <a:cs typeface="Arial"/>
              <a:sym typeface="Arial"/>
            </a:endParaRPr>
          </a:p>
        </p:txBody>
      </p:sp>
      <p:sp>
        <p:nvSpPr>
          <p:cNvPr id="4565" name="Google Shape;4565;p294"/>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a:solidFill>
                  <a:srgbClr val="7F7F7F"/>
                </a:solidFill>
              </a:rPr>
              <a:t>Bei welchem Anteil der Patienten tritt nach 5-jähriger Anwendung von PGA eine Zunahme der Irispigmentierung auf?</a:t>
            </a:r>
            <a:endParaRPr>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Insgesamt kann bis zu ein Drittel der Patienten betroffen sein; bei manchen besteht jedoch ein wesentlich höheres Risiko (darauf wird noch eingegangen).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Kehrt die Irisfarbe nach Absetzen des Medikaments wieder zum Ausgangszustand zurück?</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b="1">
                <a:solidFill>
                  <a:srgbClr val="7F7F7F"/>
                </a:solidFill>
              </a:rPr>
              <a:t>Nein</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i="1">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Nun zum Thema des ‚höheren Risikos‘: Von den zahlreichen Farben, die die menschliche Iris annehmen kann, hebt die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2"/>
                  </a:ext>
                </a:extLst>
              </a:rPr>
              <a:t>BCSC</a:t>
            </a:r>
            <a:r>
              <a:rPr lang="en-US" sz="1200" i="1">
                <a:solidFill>
                  <a:srgbClr val="7F7F7F"/>
                </a:solidFill>
              </a:rPr>
              <a:t> </a:t>
            </a:r>
            <a:r>
              <a:rPr lang="en-US" sz="1200" b="1" i="1">
                <a:solidFill>
                  <a:srgbClr val="7F7F7F"/>
                </a:solidFill>
              </a:rPr>
              <a:t>zwei</a:t>
            </a:r>
            <a:r>
              <a:rPr lang="en-US" sz="1200" i="1">
                <a:solidFill>
                  <a:srgbClr val="7F7F7F"/>
                </a:solidFill>
              </a:rPr>
              <a:t> hervor, die bei der Anwendung von Prostaglandinanaloga besonders wahrscheinlich dunkler werden. Welche sind das?  </a:t>
            </a:r>
            <a:endParaRPr>
              <a:solidFill>
                <a:srgbClr val="7F7F7F"/>
              </a:solidFill>
            </a:endParaRPr>
          </a:p>
          <a:p>
            <a:pPr marL="0" lvl="0" indent="0" algn="l" rtl="0">
              <a:spcBef>
                <a:spcPts val="0"/>
              </a:spcBef>
              <a:spcAft>
                <a:spcPts val="0"/>
              </a:spcAft>
              <a:buClr>
                <a:srgbClr val="939332"/>
              </a:buClr>
              <a:buSzPts val="1200"/>
              <a:buFont typeface="Noto Sans Symbols"/>
              <a:buNone/>
            </a:pPr>
            <a:r>
              <a:rPr lang="en-US" sz="1200" b="1">
                <a:solidFill>
                  <a:srgbClr val="7F7F7F"/>
                </a:solidFill>
              </a:rPr>
              <a:t>Grünbraun </a:t>
            </a:r>
            <a:r>
              <a:rPr lang="en-US" sz="1200">
                <a:solidFill>
                  <a:srgbClr val="7F7F7F"/>
                </a:solidFill>
              </a:rPr>
              <a:t>und </a:t>
            </a:r>
            <a:r>
              <a:rPr lang="en-US" sz="1200" b="1">
                <a:solidFill>
                  <a:srgbClr val="7F7F7F"/>
                </a:solidFill>
              </a:rPr>
              <a:t>gelbbraun </a:t>
            </a:r>
            <a:r>
              <a:rPr lang="en-US" sz="1200">
                <a:solidFill>
                  <a:srgbClr val="7F7F7F"/>
                </a:solidFill>
              </a:rPr>
              <a:t>(auch als </a:t>
            </a:r>
            <a:r>
              <a:rPr lang="en-US" sz="1200" b="1" i="1">
                <a:solidFill>
                  <a:srgbClr val="7F7F7F"/>
                </a:solidFill>
              </a:rPr>
              <a:t>haselnussbraun</a:t>
            </a:r>
            <a:r>
              <a:rPr lang="en-US" sz="1200">
                <a:solidFill>
                  <a:srgbClr val="7F7F7F"/>
                </a:solidFill>
              </a:rPr>
              <a:t> bezeichnet)</a:t>
            </a:r>
            <a:endParaRPr sz="1200" i="1">
              <a:solidFill>
                <a:srgbClr val="7F7F7F"/>
              </a:solidFill>
            </a:endParaRPr>
          </a:p>
          <a:p>
            <a:pPr marL="0" lvl="0" indent="0" algn="l" rtl="0">
              <a:spcBef>
                <a:spcPts val="0"/>
              </a:spcBef>
              <a:spcAft>
                <a:spcPts val="0"/>
              </a:spcAft>
              <a:buClr>
                <a:schemeClr val="dk1"/>
              </a:buClr>
              <a:buSzPts val="1600"/>
              <a:buFont typeface="Noto Sans Symbols"/>
              <a:buNone/>
            </a:pPr>
            <a:endParaRPr sz="1600">
              <a:solidFill>
                <a:srgbClr val="7F7F7F"/>
              </a:solidFill>
            </a:endParaRPr>
          </a:p>
          <a:p>
            <a:pPr marL="0" lvl="0" indent="0" algn="l" rtl="0">
              <a:spcBef>
                <a:spcPts val="0"/>
              </a:spcBef>
              <a:spcAft>
                <a:spcPts val="0"/>
              </a:spcAft>
              <a:buClr>
                <a:schemeClr val="dk1"/>
              </a:buClr>
              <a:buSzPts val="1200"/>
              <a:buFont typeface="Noto Sans Symbols"/>
              <a:buNone/>
            </a:pPr>
            <a:r>
              <a:rPr lang="en-US" sz="1200" i="1">
                <a:solidFill>
                  <a:srgbClr val="7F7F7F"/>
                </a:solidFill>
              </a:rPr>
              <a:t>Neben der Iris kann sich durch die Anwendung von PGA noch eine weitere für die Augenheilkunde relevante Struktur verdunkeln – welche?</a:t>
            </a:r>
            <a:endParaRPr sz="1200" i="1">
              <a:solidFill>
                <a:srgbClr val="7F7F7F"/>
              </a:solidFill>
            </a:endParaRPr>
          </a:p>
          <a:p>
            <a:pPr marL="0" lvl="0" indent="0" algn="l" rtl="0">
              <a:spcBef>
                <a:spcPts val="0"/>
              </a:spcBef>
              <a:spcAft>
                <a:spcPts val="0"/>
              </a:spcAft>
              <a:buClr>
                <a:schemeClr val="dk1"/>
              </a:buClr>
              <a:buSzPts val="1200"/>
              <a:buFont typeface="Noto Sans Symbols"/>
              <a:buNone/>
            </a:pPr>
            <a:r>
              <a:rPr lang="en-US" sz="1200">
                <a:solidFill>
                  <a:srgbClr val="7F7F7F"/>
                </a:solidFill>
              </a:rPr>
              <a:t>Die periokuläre Haut</a:t>
            </a:r>
            <a:endParaRPr sz="1200" i="1">
              <a:solidFill>
                <a:srgbClr val="7F7F7F"/>
              </a:solidFill>
            </a:endParaRPr>
          </a:p>
        </p:txBody>
      </p:sp>
      <p:sp>
        <p:nvSpPr>
          <p:cNvPr id="4566" name="Google Shape;4566;p294"/>
          <p:cNvSpPr txBox="1"/>
          <p:nvPr/>
        </p:nvSpPr>
        <p:spPr>
          <a:xfrm>
            <a:off x="1447800" y="3028057"/>
            <a:ext cx="64638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Mit welchem Begriff (der auf </a:t>
            </a:r>
            <a:r>
              <a:rPr lang="en-US" sz="1200">
                <a:solidFill>
                  <a:srgbClr val="BFBFBF"/>
                </a:solidFill>
              </a:rPr>
              <a:t>„-</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3"/>
                  </a:ext>
                </a:extLst>
              </a:rPr>
              <a:t>är</a:t>
            </a:r>
            <a:r>
              <a:rPr lang="en-US" sz="1200">
                <a:solidFill>
                  <a:srgbClr val="BFBFBF"/>
                </a:solidFill>
              </a:rPr>
              <a:t>“</a:t>
            </a:r>
            <a:r>
              <a:rPr lang="en-US" sz="1200" i="1">
                <a:solidFill>
                  <a:srgbClr val="BFBFBF"/>
                </a:solidFill>
              </a:rPr>
              <a:t> endet) lässt sich der Vorgang bezeichnen, der für die Verdunkelung der Iris und/oder der Haut um die Augen herum verantwortlich ist?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Es handelt sich um einen melanozytären Prozess.</a:t>
            </a:r>
            <a:endParaRPr sz="1200" i="1">
              <a:solidFill>
                <a:srgbClr val="BFBFBF"/>
              </a:solidFill>
            </a:endParaRPr>
          </a:p>
          <a:p>
            <a:pPr marL="0" lvl="0" indent="0" algn="l" rtl="0">
              <a:spcBef>
                <a:spcPts val="0"/>
              </a:spcBef>
              <a:spcAft>
                <a:spcPts val="0"/>
              </a:spcAft>
              <a:buClr>
                <a:schemeClr val="dk1"/>
              </a:buClr>
              <a:buFont typeface="Arial"/>
              <a:buNone/>
            </a:pPr>
            <a:endParaRPr sz="1600" i="1">
              <a:solidFill>
                <a:srgbClr val="BFBFBF"/>
              </a:solidFill>
            </a:endParaRPr>
          </a:p>
          <a:p>
            <a:pPr marL="0" lvl="0" indent="0" algn="l" rtl="0">
              <a:spcBef>
                <a:spcPts val="0"/>
              </a:spcBef>
              <a:spcAft>
                <a:spcPts val="0"/>
              </a:spcAft>
              <a:buClr>
                <a:schemeClr val="dk1"/>
              </a:buClr>
              <a:buFont typeface="Arial"/>
              <a:buNone/>
            </a:pPr>
            <a:r>
              <a:rPr lang="en-US" sz="1200" b="1" i="1">
                <a:solidFill>
                  <a:srgbClr val="BFBFBF"/>
                </a:solidFill>
              </a:rPr>
              <a:t>Welcher spezifische Aspekt des melanozytären Prozesses ist dafür verantwortlich?</a:t>
            </a:r>
            <a:endParaRPr sz="1200" b="1" i="1">
              <a:solidFill>
                <a:srgbClr val="BFBFBF"/>
              </a:solidFill>
            </a:endParaRPr>
          </a:p>
          <a:p>
            <a:pPr marL="0" lvl="0" indent="0" algn="l" rtl="0">
              <a:spcBef>
                <a:spcPts val="0"/>
              </a:spcBef>
              <a:spcAft>
                <a:spcPts val="0"/>
              </a:spcAft>
              <a:buNone/>
            </a:pPr>
            <a:r>
              <a:rPr lang="en-US" sz="1200">
                <a:solidFill>
                  <a:srgbClr val="BFBFBF"/>
                </a:solidFill>
              </a:rPr>
              <a:t>Bevor wir darauf eingehen, werfen wir kurz einen Blick auf diesen Vorgang …</a:t>
            </a:r>
            <a:endParaRPr sz="1200" i="1">
              <a:solidFill>
                <a:srgbClr val="7F7F7F"/>
              </a:solidFill>
            </a:endParaRPr>
          </a:p>
        </p:txBody>
      </p:sp>
      <p:sp>
        <p:nvSpPr>
          <p:cNvPr id="4567" name="Google Shape;4567;p294"/>
          <p:cNvSpPr/>
          <p:nvPr/>
        </p:nvSpPr>
        <p:spPr>
          <a:xfrm>
            <a:off x="1213126" y="3676339"/>
            <a:ext cx="6851374" cy="749995"/>
          </a:xfrm>
          <a:prstGeom prst="ellipse">
            <a:avLst/>
          </a:prstGeom>
          <a:noFill/>
          <a:ln w="34925"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68" name="Google Shape;4568;p294"/>
          <p:cNvSpPr txBox="1"/>
          <p:nvPr/>
        </p:nvSpPr>
        <p:spPr>
          <a:xfrm>
            <a:off x="994012" y="4719598"/>
            <a:ext cx="7543800" cy="949200"/>
          </a:xfrm>
          <a:prstGeom prst="rect">
            <a:avLst/>
          </a:prstGeom>
          <a:solidFill>
            <a:srgbClr val="FF00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Nachdem wir den Exkurs</a:t>
            </a:r>
            <a:r>
              <a:rPr lang="en-US" sz="1200">
                <a:solidFill>
                  <a:srgbClr val="BFBFBF"/>
                </a:solidFill>
              </a:rPr>
              <a:t> zum melanozytären Prozess </a:t>
            </a:r>
            <a:r>
              <a:rPr lang="en-US" sz="1200" i="1">
                <a:solidFill>
                  <a:srgbClr val="BFBFBF"/>
                </a:solidFill>
              </a:rPr>
              <a:t>abgeschlossen haben, beantworten wir nun diese Frage: Welcher spezifische Aspekt des melanozytären Prozesses ist für die Zunahme der Irispigmentierung und der periokulären Haut infolge der Anwendung von PGA verantwortlich?</a:t>
            </a:r>
            <a:endParaRPr>
              <a:solidFill>
                <a:srgbClr val="BFBFBF"/>
              </a:solidFill>
            </a:endParaRPr>
          </a:p>
          <a:p>
            <a:pPr marL="0" lvl="0" indent="0" algn="l" rtl="0">
              <a:spcBef>
                <a:spcPts val="0"/>
              </a:spcBef>
              <a:spcAft>
                <a:spcPts val="0"/>
              </a:spcAft>
              <a:buNone/>
            </a:pPr>
            <a:r>
              <a:rPr lang="en-US" sz="1200">
                <a:solidFill>
                  <a:srgbClr val="BFBFBF"/>
                </a:solidFill>
              </a:rPr>
              <a:t>Eine vermehrte Anzahl an Melanosomen in den Melanozyten. Es ist wichtig zu betonen, was </a:t>
            </a:r>
            <a:r>
              <a:rPr lang="en-US" sz="1200" b="1">
                <a:solidFill>
                  <a:srgbClr val="BFBFBF"/>
                </a:solidFill>
              </a:rPr>
              <a:t>nicht </a:t>
            </a:r>
            <a:r>
              <a:rPr lang="en-US" sz="1200">
                <a:solidFill>
                  <a:srgbClr val="BFBFBF"/>
                </a:solidFill>
              </a:rPr>
              <a:t>die Ursache ist, nämlich eine Proliferation der Melanozyten (die nicht auftritt).</a:t>
            </a:r>
            <a:endParaRPr sz="1200" i="1">
              <a:solidFill>
                <a:srgbClr val="A5A5A5"/>
              </a:solidFill>
            </a:endParaRPr>
          </a:p>
        </p:txBody>
      </p:sp>
      <p:sp>
        <p:nvSpPr>
          <p:cNvPr id="4569" name="Google Shape;4569;p294"/>
          <p:cNvSpPr txBox="1"/>
          <p:nvPr/>
        </p:nvSpPr>
        <p:spPr>
          <a:xfrm>
            <a:off x="1634987" y="4629111"/>
            <a:ext cx="6019800" cy="764400"/>
          </a:xfrm>
          <a:prstGeom prst="rect">
            <a:avLst/>
          </a:prstGeom>
          <a:solidFill>
            <a:srgbClr val="9999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Führt all diese melanozytäre Aktivität dazu, dass PGA-Anwender einem erhöhten Risiko ausgesetzt sind, ein Melanom der Iris und/oder der periokulären Haut zu entwickeln?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Nein</a:t>
            </a:r>
            <a:r>
              <a:rPr lang="en-US" sz="1200">
                <a:solidFill>
                  <a:schemeClr val="lt1"/>
                </a:solidFill>
              </a:rPr>
              <a:t>, </a:t>
            </a:r>
            <a:r>
              <a:rPr lang="en-US" sz="1200">
                <a:solidFill>
                  <a:schemeClr val="lt1"/>
                </a:solidFill>
                <a:latin typeface="Arial"/>
                <a:ea typeface="Arial"/>
                <a:cs typeface="Arial"/>
                <a:sym typeface="Arial"/>
              </a:rPr>
              <a:t>das tut es nicht</a:t>
            </a:r>
            <a:r>
              <a:rPr lang="en-US" sz="1200">
                <a:solidFill>
                  <a:schemeClr val="lt1"/>
                </a:solidFill>
              </a:rPr>
              <a:t>.</a:t>
            </a:r>
            <a:r>
              <a:rPr lang="en-US" sz="1200">
                <a:solidFill>
                  <a:schemeClr val="lt1"/>
                </a:solidFill>
                <a:latin typeface="Arial"/>
                <a:ea typeface="Arial"/>
                <a:cs typeface="Arial"/>
                <a:sym typeface="Arial"/>
              </a:rPr>
              <a:t> </a:t>
            </a:r>
            <a:r>
              <a:rPr lang="en-US" sz="1200">
                <a:solidFill>
                  <a:srgbClr val="999900"/>
                </a:solidFill>
                <a:latin typeface="Arial"/>
                <a:ea typeface="Arial"/>
                <a:cs typeface="Arial"/>
                <a:sym typeface="Arial"/>
              </a:rPr>
              <a:t>und dies sollte keine Überraschung sein, da die Proliferation der Melanozyten kein Bestandteil der Verdunkelungsreaktion ist.</a:t>
            </a:r>
            <a:endParaRP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Shape 4573"/>
        <p:cNvGrpSpPr/>
        <p:nvPr/>
      </p:nvGrpSpPr>
      <p:grpSpPr>
        <a:xfrm>
          <a:off x="0" y="0"/>
          <a:ext cx="0" cy="0"/>
          <a:chOff x="0" y="0"/>
          <a:chExt cx="0" cy="0"/>
        </a:xfrm>
      </p:grpSpPr>
      <p:sp>
        <p:nvSpPr>
          <p:cNvPr id="4574" name="Google Shape;4574;p29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75" name="Google Shape;4575;p29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576" name="Google Shape;4576;p29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577" name="Google Shape;4577;p29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578" name="Google Shape;4578;p295"/>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Prostaglandin-</a:t>
            </a:r>
            <a:r>
              <a:rPr lang="en-US" sz="1200" i="1" dirty="0" err="1">
                <a:solidFill>
                  <a:schemeClr val="dk1"/>
                </a:solidFill>
              </a:rPr>
              <a:t>Analoga</a:t>
            </a:r>
            <a:r>
              <a:rPr lang="en-US" sz="1200" i="1" dirty="0">
                <a:solidFill>
                  <a:schemeClr val="dk1"/>
                </a:solidFill>
              </a:rPr>
              <a:t> </a:t>
            </a:r>
            <a:r>
              <a:rPr lang="en-US" sz="1200" i="1" dirty="0" err="1">
                <a:solidFill>
                  <a:schemeClr val="dk1"/>
                </a:solidFill>
              </a:rPr>
              <a:t>sind</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mehreren</a:t>
            </a:r>
            <a:r>
              <a:rPr lang="en-US" sz="1200" i="1" dirty="0">
                <a:solidFill>
                  <a:schemeClr val="dk1"/>
                </a:solidFill>
              </a:rPr>
              <a:t> </a:t>
            </a:r>
            <a:r>
              <a:rPr lang="en-US" sz="1200" i="1" dirty="0" err="1">
                <a:solidFill>
                  <a:schemeClr val="dk1"/>
                </a:solidFill>
              </a:rPr>
              <a:t>charakteristischen</a:t>
            </a:r>
            <a:r>
              <a:rPr lang="en-US" sz="1200" i="1" dirty="0">
                <a:solidFill>
                  <a:schemeClr val="dk1"/>
                </a:solidFill>
              </a:rPr>
              <a:t> </a:t>
            </a:r>
            <a:r>
              <a:rPr lang="en-US" sz="1200" i="1" dirty="0" err="1">
                <a:solidFill>
                  <a:schemeClr val="dk1"/>
                </a:solidFill>
              </a:rPr>
              <a:t>Nebenwirkungen</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4"/>
                  </a:ext>
                </a:extLst>
              </a:rPr>
              <a:t>assoziiert</a:t>
            </a:r>
            <a:r>
              <a:rPr lang="en-US" sz="1200" i="1" dirty="0">
                <a:solidFill>
                  <a:schemeClr val="dk1"/>
                </a:solidFill>
              </a:rPr>
              <a:t>. </a:t>
            </a:r>
            <a:r>
              <a:rPr lang="en-US" sz="1200" i="1" dirty="0" err="1">
                <a:solidFill>
                  <a:schemeClr val="dk1"/>
                </a:solidFill>
              </a:rPr>
              <a:t>Nennen</a:t>
            </a:r>
            <a:r>
              <a:rPr lang="en-US" sz="1200" i="1" dirty="0">
                <a:solidFill>
                  <a:schemeClr val="dk1"/>
                </a:solidFill>
              </a:rPr>
              <a:t> Sie 5 </a:t>
            </a:r>
            <a:r>
              <a:rPr lang="en-US" sz="1200" i="1" dirty="0" err="1">
                <a:solidFill>
                  <a:schemeClr val="dk1"/>
                </a:solidFill>
              </a:rPr>
              <a:t>davon</a:t>
            </a:r>
            <a:r>
              <a:rPr lang="en-US" sz="1200" i="1" dirty="0">
                <a:solidFill>
                  <a:schemeClr val="dk1"/>
                </a:solidFill>
              </a:rPr>
              <a:t>:</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1) </a:t>
            </a:r>
            <a:r>
              <a:rPr lang="en-US" sz="1200" i="1" dirty="0" err="1">
                <a:solidFill>
                  <a:srgbClr val="BFBFBF"/>
                </a:solidFill>
              </a:rPr>
              <a:t>Wimpernwachstum</a:t>
            </a:r>
            <a:endParaRPr dirty="0">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dirty="0">
                <a:solidFill>
                  <a:srgbClr val="BFBFBF"/>
                </a:solidFill>
              </a:rPr>
              <a:t>2) </a:t>
            </a:r>
            <a:r>
              <a:rPr lang="en-US" sz="1200" i="1" dirty="0" err="1">
                <a:solidFill>
                  <a:srgbClr val="BFBFBF"/>
                </a:solidFill>
              </a:rPr>
              <a:t>Bindehauthyperämie</a:t>
            </a:r>
            <a:endParaRPr sz="1800" i="1" dirty="0">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chemeClr val="dk1"/>
                </a:solidFill>
              </a:rPr>
              <a:t>3) </a:t>
            </a:r>
            <a:r>
              <a:rPr lang="en-US" sz="1200" b="1" i="1" dirty="0" err="1">
                <a:solidFill>
                  <a:srgbClr val="0000FF"/>
                </a:solidFill>
              </a:rPr>
              <a:t>Zunahme</a:t>
            </a:r>
            <a:r>
              <a:rPr lang="en-US" sz="1200" b="1" i="1" dirty="0">
                <a:solidFill>
                  <a:srgbClr val="0000FF"/>
                </a:solidFill>
              </a:rPr>
              <a:t> der </a:t>
            </a:r>
            <a:r>
              <a:rPr lang="en-US" sz="1200" b="1" i="1" dirty="0" err="1">
                <a:solidFill>
                  <a:srgbClr val="0000FF"/>
                </a:solidFill>
              </a:rPr>
              <a:t>Irispigmentierung</a:t>
            </a:r>
            <a:endParaRPr sz="1800" b="1" i="1" dirty="0">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4) </a:t>
            </a:r>
            <a:r>
              <a:rPr lang="en-US" sz="1200" i="1" dirty="0" err="1">
                <a:solidFill>
                  <a:srgbClr val="BFBFBF"/>
                </a:solidFill>
              </a:rPr>
              <a:t>Zystoides</a:t>
            </a:r>
            <a:r>
              <a:rPr lang="en-US" sz="1200" i="1" dirty="0">
                <a:solidFill>
                  <a:srgbClr val="BFBFBF"/>
                </a:solidFill>
              </a:rPr>
              <a:t> </a:t>
            </a:r>
            <a:r>
              <a:rPr lang="en-US" sz="1200" i="1" dirty="0" err="1">
                <a:solidFill>
                  <a:srgbClr val="BFBFBF"/>
                </a:solidFill>
              </a:rPr>
              <a:t>Makulaödem</a:t>
            </a:r>
            <a:r>
              <a:rPr lang="en-US" sz="1200" i="1" dirty="0">
                <a:solidFill>
                  <a:srgbClr val="BFBFBF"/>
                </a:solidFill>
              </a:rPr>
              <a:t> (CMÖ)</a:t>
            </a:r>
            <a:endParaRPr dirty="0">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dirty="0">
                <a:solidFill>
                  <a:srgbClr val="BFBFBF"/>
                </a:solidFill>
              </a:rPr>
              <a:t>5) </a:t>
            </a:r>
            <a:r>
              <a:rPr lang="en-US" sz="1200" i="1" dirty="0" err="1">
                <a:solidFill>
                  <a:srgbClr val="BFBFBF"/>
                </a:solidFill>
              </a:rPr>
              <a:t>Prostaglandinassoziierte-assoziierte</a:t>
            </a:r>
            <a:r>
              <a:rPr lang="en-US" sz="1200" i="1" dirty="0">
                <a:solidFill>
                  <a:srgbClr val="BFBFBF"/>
                </a:solidFill>
              </a:rPr>
              <a:t> </a:t>
            </a:r>
            <a:r>
              <a:rPr lang="en-US" sz="1200" i="1" dirty="0" err="1">
                <a:solidFill>
                  <a:srgbClr val="BFBFBF"/>
                </a:solidFill>
              </a:rPr>
              <a:t>Periorbitopathie</a:t>
            </a:r>
            <a:r>
              <a:rPr lang="en-US" sz="1200" i="1" dirty="0">
                <a:solidFill>
                  <a:srgbClr val="BFBFBF"/>
                </a:solidFill>
              </a:rPr>
              <a:t> (PAP)</a:t>
            </a:r>
            <a:endParaRPr sz="1200" i="1" dirty="0">
              <a:solidFill>
                <a:schemeClr val="dk1"/>
              </a:solidFill>
            </a:endParaRPr>
          </a:p>
        </p:txBody>
      </p:sp>
      <p:sp>
        <p:nvSpPr>
          <p:cNvPr id="4579" name="Google Shape;4579;p29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278</a:t>
            </a:fld>
            <a:endParaRPr sz="1000">
              <a:solidFill>
                <a:schemeClr val="dk1"/>
              </a:solidFill>
              <a:latin typeface="Arial"/>
              <a:ea typeface="Arial"/>
              <a:cs typeface="Arial"/>
              <a:sym typeface="Arial"/>
            </a:endParaRPr>
          </a:p>
        </p:txBody>
      </p:sp>
      <p:sp>
        <p:nvSpPr>
          <p:cNvPr id="4580" name="Google Shape;4580;p295"/>
          <p:cNvSpPr txBox="1"/>
          <p:nvPr/>
        </p:nvSpPr>
        <p:spPr>
          <a:xfrm>
            <a:off x="762000" y="2951857"/>
            <a:ext cx="8229600" cy="2981100"/>
          </a:xfrm>
          <a:prstGeom prst="rect">
            <a:avLst/>
          </a:prstGeom>
          <a:solidFill>
            <a:srgbClr val="BFBFB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dirty="0" err="1">
                <a:solidFill>
                  <a:srgbClr val="7F7F7F"/>
                </a:solidFill>
              </a:rPr>
              <a:t>ei</a:t>
            </a:r>
            <a:r>
              <a:rPr lang="en-US" sz="1200" i="1" dirty="0">
                <a:solidFill>
                  <a:srgbClr val="7F7F7F"/>
                </a:solidFill>
              </a:rPr>
              <a:t> </a:t>
            </a:r>
            <a:r>
              <a:rPr lang="en-US" sz="1200" i="1" dirty="0" err="1">
                <a:solidFill>
                  <a:srgbClr val="7F7F7F"/>
                </a:solidFill>
              </a:rPr>
              <a:t>welchem</a:t>
            </a:r>
            <a:r>
              <a:rPr lang="en-US" sz="1200" i="1" dirty="0">
                <a:solidFill>
                  <a:srgbClr val="7F7F7F"/>
                </a:solidFill>
              </a:rPr>
              <a:t> </a:t>
            </a:r>
            <a:r>
              <a:rPr lang="en-US" sz="1200" i="1" dirty="0" err="1">
                <a:solidFill>
                  <a:srgbClr val="7F7F7F"/>
                </a:solidFill>
              </a:rPr>
              <a:t>Anteil</a:t>
            </a:r>
            <a:r>
              <a:rPr lang="en-US" sz="1200" i="1" dirty="0">
                <a:solidFill>
                  <a:srgbClr val="7F7F7F"/>
                </a:solidFill>
              </a:rPr>
              <a:t> der </a:t>
            </a:r>
            <a:r>
              <a:rPr lang="en-US" sz="1200" i="1" dirty="0" err="1">
                <a:solidFill>
                  <a:srgbClr val="7F7F7F"/>
                </a:solidFill>
              </a:rPr>
              <a:t>Patienten</a:t>
            </a:r>
            <a:r>
              <a:rPr lang="en-US" sz="1200" i="1" dirty="0">
                <a:solidFill>
                  <a:srgbClr val="7F7F7F"/>
                </a:solidFill>
              </a:rPr>
              <a:t> </a:t>
            </a:r>
            <a:r>
              <a:rPr lang="en-US" sz="1200" i="1" dirty="0" err="1">
                <a:solidFill>
                  <a:srgbClr val="7F7F7F"/>
                </a:solidFill>
              </a:rPr>
              <a:t>tritt</a:t>
            </a:r>
            <a:r>
              <a:rPr lang="en-US" sz="1200" i="1" dirty="0">
                <a:solidFill>
                  <a:srgbClr val="7F7F7F"/>
                </a:solidFill>
              </a:rPr>
              <a:t> </a:t>
            </a:r>
            <a:r>
              <a:rPr lang="en-US" sz="1200" i="1" dirty="0" err="1">
                <a:solidFill>
                  <a:srgbClr val="7F7F7F"/>
                </a:solidFill>
              </a:rPr>
              <a:t>nach</a:t>
            </a:r>
            <a:r>
              <a:rPr lang="en-US" sz="1200" i="1" dirty="0">
                <a:solidFill>
                  <a:srgbClr val="7F7F7F"/>
                </a:solidFill>
              </a:rPr>
              <a:t> 5-jähriger </a:t>
            </a:r>
            <a:r>
              <a:rPr lang="en-US" sz="1200" i="1" dirty="0" err="1">
                <a:solidFill>
                  <a:srgbClr val="7F7F7F"/>
                </a:solidFill>
              </a:rPr>
              <a:t>Anwendung</a:t>
            </a:r>
            <a:r>
              <a:rPr lang="en-US" sz="1200" i="1" dirty="0">
                <a:solidFill>
                  <a:srgbClr val="7F7F7F"/>
                </a:solidFill>
              </a:rPr>
              <a:t> von PGA </a:t>
            </a:r>
            <a:r>
              <a:rPr lang="en-US" sz="1200" i="1" dirty="0" err="1">
                <a:solidFill>
                  <a:srgbClr val="7F7F7F"/>
                </a:solidFill>
              </a:rPr>
              <a:t>eine</a:t>
            </a:r>
            <a:r>
              <a:rPr lang="en-US" sz="1200" i="1" dirty="0">
                <a:solidFill>
                  <a:srgbClr val="7F7F7F"/>
                </a:solidFill>
              </a:rPr>
              <a:t> </a:t>
            </a:r>
            <a:r>
              <a:rPr lang="en-US" sz="1200" i="1" dirty="0" err="1">
                <a:solidFill>
                  <a:srgbClr val="7F7F7F"/>
                </a:solidFill>
              </a:rPr>
              <a:t>Zunahme</a:t>
            </a:r>
            <a:r>
              <a:rPr lang="en-US" sz="1200" i="1" dirty="0">
                <a:solidFill>
                  <a:srgbClr val="7F7F7F"/>
                </a:solidFill>
              </a:rPr>
              <a:t> der </a:t>
            </a:r>
            <a:r>
              <a:rPr lang="en-US" sz="1200" i="1" dirty="0" err="1">
                <a:solidFill>
                  <a:srgbClr val="7F7F7F"/>
                </a:solidFill>
              </a:rPr>
              <a:t>Irispigmentierung</a:t>
            </a:r>
            <a:r>
              <a:rPr lang="en-US" sz="1200" i="1" dirty="0">
                <a:solidFill>
                  <a:srgbClr val="7F7F7F"/>
                </a:solidFill>
              </a:rPr>
              <a:t> auf?</a:t>
            </a:r>
            <a:endParaRPr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dirty="0" err="1">
                <a:solidFill>
                  <a:srgbClr val="7F7F7F"/>
                </a:solidFill>
              </a:rPr>
              <a:t>Insgesamt</a:t>
            </a:r>
            <a:r>
              <a:rPr lang="en-US" sz="1200" dirty="0">
                <a:solidFill>
                  <a:srgbClr val="7F7F7F"/>
                </a:solidFill>
              </a:rPr>
              <a:t> </a:t>
            </a:r>
            <a:r>
              <a:rPr lang="en-US" sz="1200" dirty="0" err="1">
                <a:solidFill>
                  <a:srgbClr val="7F7F7F"/>
                </a:solidFill>
              </a:rPr>
              <a:t>kann</a:t>
            </a:r>
            <a:r>
              <a:rPr lang="en-US" sz="1200" dirty="0">
                <a:solidFill>
                  <a:srgbClr val="7F7F7F"/>
                </a:solidFill>
              </a:rPr>
              <a:t> bis </a:t>
            </a:r>
            <a:r>
              <a:rPr lang="en-US" sz="1200" dirty="0" err="1">
                <a:solidFill>
                  <a:srgbClr val="7F7F7F"/>
                </a:solidFill>
              </a:rPr>
              <a:t>zu</a:t>
            </a:r>
            <a:r>
              <a:rPr lang="en-US" sz="1200" dirty="0">
                <a:solidFill>
                  <a:srgbClr val="7F7F7F"/>
                </a:solidFill>
              </a:rPr>
              <a:t> </a:t>
            </a:r>
            <a:r>
              <a:rPr lang="en-US" sz="1200" dirty="0" err="1">
                <a:solidFill>
                  <a:srgbClr val="7F7F7F"/>
                </a:solidFill>
              </a:rPr>
              <a:t>ein</a:t>
            </a:r>
            <a:r>
              <a:rPr lang="en-US" sz="1200" dirty="0">
                <a:solidFill>
                  <a:srgbClr val="7F7F7F"/>
                </a:solidFill>
              </a:rPr>
              <a:t> </a:t>
            </a:r>
            <a:r>
              <a:rPr lang="en-US" sz="1200" dirty="0" err="1">
                <a:solidFill>
                  <a:srgbClr val="7F7F7F"/>
                </a:solidFill>
              </a:rPr>
              <a:t>Drittel</a:t>
            </a:r>
            <a:r>
              <a:rPr lang="en-US" sz="1200" dirty="0">
                <a:solidFill>
                  <a:srgbClr val="7F7F7F"/>
                </a:solidFill>
              </a:rPr>
              <a:t> der </a:t>
            </a:r>
            <a:r>
              <a:rPr lang="en-US" sz="1200" dirty="0" err="1">
                <a:solidFill>
                  <a:srgbClr val="7F7F7F"/>
                </a:solidFill>
              </a:rPr>
              <a:t>Patienten</a:t>
            </a:r>
            <a:r>
              <a:rPr lang="en-US" sz="1200" dirty="0">
                <a:solidFill>
                  <a:srgbClr val="7F7F7F"/>
                </a:solidFill>
              </a:rPr>
              <a:t> </a:t>
            </a:r>
            <a:r>
              <a:rPr lang="en-US" sz="1200" dirty="0" err="1">
                <a:solidFill>
                  <a:srgbClr val="7F7F7F"/>
                </a:solidFill>
              </a:rPr>
              <a:t>betroffen</a:t>
            </a:r>
            <a:r>
              <a:rPr lang="en-US" sz="1200" dirty="0">
                <a:solidFill>
                  <a:srgbClr val="7F7F7F"/>
                </a:solidFill>
              </a:rPr>
              <a:t> sein; </a:t>
            </a:r>
            <a:r>
              <a:rPr lang="en-US" sz="1200" dirty="0" err="1">
                <a:solidFill>
                  <a:srgbClr val="7F7F7F"/>
                </a:solidFill>
              </a:rPr>
              <a:t>bei</a:t>
            </a:r>
            <a:r>
              <a:rPr lang="en-US" sz="1200" dirty="0">
                <a:solidFill>
                  <a:srgbClr val="7F7F7F"/>
                </a:solidFill>
              </a:rPr>
              <a:t> </a:t>
            </a:r>
            <a:r>
              <a:rPr lang="en-US" sz="1200" dirty="0" err="1">
                <a:solidFill>
                  <a:srgbClr val="7F7F7F"/>
                </a:solidFill>
              </a:rPr>
              <a:t>manchen</a:t>
            </a:r>
            <a:r>
              <a:rPr lang="en-US" sz="1200" dirty="0">
                <a:solidFill>
                  <a:srgbClr val="7F7F7F"/>
                </a:solidFill>
              </a:rPr>
              <a:t> </a:t>
            </a:r>
            <a:r>
              <a:rPr lang="en-US" sz="1200" dirty="0" err="1">
                <a:solidFill>
                  <a:srgbClr val="7F7F7F"/>
                </a:solidFill>
              </a:rPr>
              <a:t>besteht</a:t>
            </a:r>
            <a:r>
              <a:rPr lang="en-US" sz="1200" dirty="0">
                <a:solidFill>
                  <a:srgbClr val="7F7F7F"/>
                </a:solidFill>
              </a:rPr>
              <a:t> </a:t>
            </a:r>
            <a:r>
              <a:rPr lang="en-US" sz="1200" dirty="0" err="1">
                <a:solidFill>
                  <a:srgbClr val="7F7F7F"/>
                </a:solidFill>
              </a:rPr>
              <a:t>jedoch</a:t>
            </a:r>
            <a:r>
              <a:rPr lang="en-US" sz="1200" dirty="0">
                <a:solidFill>
                  <a:srgbClr val="7F7F7F"/>
                </a:solidFill>
              </a:rPr>
              <a:t> </a:t>
            </a:r>
            <a:r>
              <a:rPr lang="en-US" sz="1200" dirty="0" err="1">
                <a:solidFill>
                  <a:srgbClr val="7F7F7F"/>
                </a:solidFill>
              </a:rPr>
              <a:t>ein</a:t>
            </a:r>
            <a:r>
              <a:rPr lang="en-US" sz="1200" dirty="0">
                <a:solidFill>
                  <a:srgbClr val="7F7F7F"/>
                </a:solidFill>
              </a:rPr>
              <a:t> </a:t>
            </a:r>
            <a:r>
              <a:rPr lang="en-US" sz="1200" dirty="0" err="1">
                <a:solidFill>
                  <a:srgbClr val="7F7F7F"/>
                </a:solidFill>
              </a:rPr>
              <a:t>wesentlich</a:t>
            </a:r>
            <a:r>
              <a:rPr lang="en-US" sz="1200" dirty="0">
                <a:solidFill>
                  <a:srgbClr val="7F7F7F"/>
                </a:solidFill>
              </a:rPr>
              <a:t> </a:t>
            </a:r>
            <a:r>
              <a:rPr lang="en-US" sz="1200" dirty="0" err="1">
                <a:solidFill>
                  <a:srgbClr val="7F7F7F"/>
                </a:solidFill>
              </a:rPr>
              <a:t>höheres</a:t>
            </a:r>
            <a:r>
              <a:rPr lang="en-US" sz="1200" dirty="0">
                <a:solidFill>
                  <a:srgbClr val="7F7F7F"/>
                </a:solidFill>
              </a:rPr>
              <a:t> Risiko (</a:t>
            </a:r>
            <a:r>
              <a:rPr lang="en-US" sz="1200" dirty="0" err="1">
                <a:solidFill>
                  <a:srgbClr val="7F7F7F"/>
                </a:solidFill>
              </a:rPr>
              <a:t>darauf</a:t>
            </a:r>
            <a:r>
              <a:rPr lang="en-US" sz="1200" dirty="0">
                <a:solidFill>
                  <a:srgbClr val="7F7F7F"/>
                </a:solidFill>
              </a:rPr>
              <a:t> </a:t>
            </a:r>
            <a:r>
              <a:rPr lang="en-US" sz="1200" dirty="0" err="1">
                <a:solidFill>
                  <a:srgbClr val="7F7F7F"/>
                </a:solidFill>
              </a:rPr>
              <a:t>wird</a:t>
            </a:r>
            <a:r>
              <a:rPr lang="en-US" sz="1200" dirty="0">
                <a:solidFill>
                  <a:srgbClr val="7F7F7F"/>
                </a:solidFill>
              </a:rPr>
              <a:t> </a:t>
            </a:r>
            <a:r>
              <a:rPr lang="en-US" sz="1200" dirty="0" err="1">
                <a:solidFill>
                  <a:srgbClr val="7F7F7F"/>
                </a:solidFill>
              </a:rPr>
              <a:t>noch</a:t>
            </a:r>
            <a:r>
              <a:rPr lang="en-US" sz="1200" dirty="0">
                <a:solidFill>
                  <a:srgbClr val="7F7F7F"/>
                </a:solidFill>
              </a:rPr>
              <a:t> </a:t>
            </a:r>
            <a:r>
              <a:rPr lang="en-US" sz="1200" dirty="0" err="1">
                <a:solidFill>
                  <a:srgbClr val="7F7F7F"/>
                </a:solidFill>
              </a:rPr>
              <a:t>eingegangen</a:t>
            </a:r>
            <a:r>
              <a:rPr lang="en-US" sz="1200" dirty="0">
                <a:solidFill>
                  <a:srgbClr val="7F7F7F"/>
                </a:solidFill>
              </a:rPr>
              <a:t>).</a:t>
            </a:r>
            <a:endParaRPr sz="1200" i="1" dirty="0">
              <a:solidFill>
                <a:srgbClr val="7F7F7F"/>
              </a:solidFill>
            </a:endParaRPr>
          </a:p>
          <a:p>
            <a:pPr marL="0" lvl="0" indent="0" algn="l" rtl="0">
              <a:spcBef>
                <a:spcPts val="0"/>
              </a:spcBef>
              <a:spcAft>
                <a:spcPts val="0"/>
              </a:spcAft>
              <a:buClr>
                <a:schemeClr val="dk1"/>
              </a:buClr>
              <a:buSzPts val="1600"/>
              <a:buFont typeface="Noto Sans Symbols"/>
              <a:buNone/>
            </a:pPr>
            <a:endParaRPr sz="1600" i="1"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i="1" dirty="0">
                <a:solidFill>
                  <a:srgbClr val="7F7F7F"/>
                </a:solidFill>
              </a:rPr>
              <a:t>Kehrt die </a:t>
            </a:r>
            <a:r>
              <a:rPr lang="en-US" sz="1200" i="1" dirty="0" err="1">
                <a:solidFill>
                  <a:srgbClr val="7F7F7F"/>
                </a:solidFill>
              </a:rPr>
              <a:t>Irisfarbe</a:t>
            </a:r>
            <a:r>
              <a:rPr lang="en-US" sz="1200" i="1" dirty="0">
                <a:solidFill>
                  <a:srgbClr val="7F7F7F"/>
                </a:solidFill>
              </a:rPr>
              <a:t> </a:t>
            </a:r>
            <a:r>
              <a:rPr lang="en-US" sz="1200" i="1" dirty="0" err="1">
                <a:solidFill>
                  <a:srgbClr val="7F7F7F"/>
                </a:solidFill>
              </a:rPr>
              <a:t>nach</a:t>
            </a:r>
            <a:r>
              <a:rPr lang="en-US" sz="1200" i="1" dirty="0">
                <a:solidFill>
                  <a:srgbClr val="7F7F7F"/>
                </a:solidFill>
              </a:rPr>
              <a:t> </a:t>
            </a:r>
            <a:r>
              <a:rPr lang="en-US" sz="1200" i="1" dirty="0" err="1">
                <a:solidFill>
                  <a:srgbClr val="7F7F7F"/>
                </a:solidFill>
              </a:rPr>
              <a:t>Absetzen</a:t>
            </a:r>
            <a:r>
              <a:rPr lang="en-US" sz="1200" i="1" dirty="0">
                <a:solidFill>
                  <a:srgbClr val="7F7F7F"/>
                </a:solidFill>
              </a:rPr>
              <a:t> des </a:t>
            </a:r>
            <a:r>
              <a:rPr lang="en-US" sz="1200" i="1" dirty="0" err="1">
                <a:solidFill>
                  <a:srgbClr val="7F7F7F"/>
                </a:solidFill>
              </a:rPr>
              <a:t>Medikaments</a:t>
            </a:r>
            <a:r>
              <a:rPr lang="en-US" sz="1200" i="1" dirty="0">
                <a:solidFill>
                  <a:srgbClr val="7F7F7F"/>
                </a:solidFill>
              </a:rPr>
              <a:t> </a:t>
            </a:r>
            <a:r>
              <a:rPr lang="en-US" sz="1200" i="1" dirty="0" err="1">
                <a:solidFill>
                  <a:srgbClr val="7F7F7F"/>
                </a:solidFill>
              </a:rPr>
              <a:t>wieder</a:t>
            </a:r>
            <a:r>
              <a:rPr lang="en-US" sz="1200" i="1" dirty="0">
                <a:solidFill>
                  <a:srgbClr val="7F7F7F"/>
                </a:solidFill>
              </a:rPr>
              <a:t> </a:t>
            </a:r>
            <a:r>
              <a:rPr lang="en-US" sz="1200" i="1" dirty="0" err="1">
                <a:solidFill>
                  <a:srgbClr val="7F7F7F"/>
                </a:solidFill>
              </a:rPr>
              <a:t>zum</a:t>
            </a:r>
            <a:r>
              <a:rPr lang="en-US" sz="1200" i="1" dirty="0">
                <a:solidFill>
                  <a:srgbClr val="7F7F7F"/>
                </a:solidFill>
              </a:rPr>
              <a:t> </a:t>
            </a:r>
            <a:r>
              <a:rPr lang="en-US" sz="1200" i="1" dirty="0" err="1">
                <a:solidFill>
                  <a:srgbClr val="7F7F7F"/>
                </a:solidFill>
              </a:rPr>
              <a:t>Ausgangszustand</a:t>
            </a:r>
            <a:r>
              <a:rPr lang="en-US" sz="1200" i="1" dirty="0">
                <a:solidFill>
                  <a:srgbClr val="7F7F7F"/>
                </a:solidFill>
              </a:rPr>
              <a:t> </a:t>
            </a:r>
            <a:r>
              <a:rPr lang="en-US" sz="1200" i="1" dirty="0" err="1">
                <a:solidFill>
                  <a:srgbClr val="7F7F7F"/>
                </a:solidFill>
              </a:rPr>
              <a:t>zurück</a:t>
            </a:r>
            <a:r>
              <a:rPr lang="en-US" sz="1200" i="1" dirty="0">
                <a:solidFill>
                  <a:srgbClr val="7F7F7F"/>
                </a:solidFill>
              </a:rPr>
              <a:t>?</a:t>
            </a:r>
            <a:endParaRPr sz="1200" i="1"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b="1" dirty="0">
                <a:solidFill>
                  <a:srgbClr val="7F7F7F"/>
                </a:solidFill>
              </a:rPr>
              <a:t>Nein</a:t>
            </a:r>
            <a:endParaRPr sz="1200" i="1" dirty="0">
              <a:solidFill>
                <a:srgbClr val="7F7F7F"/>
              </a:solidFill>
            </a:endParaRPr>
          </a:p>
          <a:p>
            <a:pPr marL="0" lvl="0" indent="0" algn="l" rtl="0">
              <a:spcBef>
                <a:spcPts val="0"/>
              </a:spcBef>
              <a:spcAft>
                <a:spcPts val="0"/>
              </a:spcAft>
              <a:buClr>
                <a:schemeClr val="dk1"/>
              </a:buClr>
              <a:buSzPts val="1600"/>
              <a:buFont typeface="Noto Sans Symbols"/>
              <a:buNone/>
            </a:pPr>
            <a:endParaRPr sz="1600" i="1"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i="1" dirty="0">
                <a:solidFill>
                  <a:srgbClr val="7F7F7F"/>
                </a:solidFill>
              </a:rPr>
              <a:t>Nun </a:t>
            </a:r>
            <a:r>
              <a:rPr lang="en-US" sz="1200" i="1" dirty="0" err="1">
                <a:solidFill>
                  <a:srgbClr val="7F7F7F"/>
                </a:solidFill>
              </a:rPr>
              <a:t>zum</a:t>
            </a:r>
            <a:r>
              <a:rPr lang="en-US" sz="1200" i="1" dirty="0">
                <a:solidFill>
                  <a:srgbClr val="7F7F7F"/>
                </a:solidFill>
              </a:rPr>
              <a:t> Thema des ‚</a:t>
            </a:r>
            <a:r>
              <a:rPr lang="en-US" sz="1200" i="1" dirty="0" err="1">
                <a:solidFill>
                  <a:srgbClr val="7F7F7F"/>
                </a:solidFill>
              </a:rPr>
              <a:t>höheren</a:t>
            </a:r>
            <a:r>
              <a:rPr lang="en-US" sz="1200" i="1" dirty="0">
                <a:solidFill>
                  <a:srgbClr val="7F7F7F"/>
                </a:solidFill>
              </a:rPr>
              <a:t> </a:t>
            </a:r>
            <a:r>
              <a:rPr lang="en-US" sz="1200" i="1" dirty="0" err="1">
                <a:solidFill>
                  <a:srgbClr val="7F7F7F"/>
                </a:solidFill>
              </a:rPr>
              <a:t>Risikos</a:t>
            </a:r>
            <a:r>
              <a:rPr lang="en-US" sz="1200" i="1" dirty="0">
                <a:solidFill>
                  <a:srgbClr val="7F7F7F"/>
                </a:solidFill>
              </a:rPr>
              <a:t>‘: Von den </a:t>
            </a:r>
            <a:r>
              <a:rPr lang="en-US" sz="1200" i="1" dirty="0" err="1">
                <a:solidFill>
                  <a:srgbClr val="7F7F7F"/>
                </a:solidFill>
              </a:rPr>
              <a:t>zahlreichen</a:t>
            </a:r>
            <a:r>
              <a:rPr lang="en-US" sz="1200" i="1" dirty="0">
                <a:solidFill>
                  <a:srgbClr val="7F7F7F"/>
                </a:solidFill>
              </a:rPr>
              <a:t> Farben, die die </a:t>
            </a:r>
            <a:r>
              <a:rPr lang="en-US" sz="1200" i="1" dirty="0" err="1">
                <a:solidFill>
                  <a:srgbClr val="7F7F7F"/>
                </a:solidFill>
              </a:rPr>
              <a:t>menschliche</a:t>
            </a:r>
            <a:r>
              <a:rPr lang="en-US" sz="1200" i="1" dirty="0">
                <a:solidFill>
                  <a:srgbClr val="7F7F7F"/>
                </a:solidFill>
              </a:rPr>
              <a:t> Iris </a:t>
            </a:r>
            <a:r>
              <a:rPr lang="en-US" sz="1200" i="1" dirty="0" err="1">
                <a:solidFill>
                  <a:srgbClr val="7F7F7F"/>
                </a:solidFill>
              </a:rPr>
              <a:t>annehmen</a:t>
            </a:r>
            <a:r>
              <a:rPr lang="en-US" sz="1200" i="1" dirty="0">
                <a:solidFill>
                  <a:srgbClr val="7F7F7F"/>
                </a:solidFill>
              </a:rPr>
              <a:t> </a:t>
            </a:r>
            <a:r>
              <a:rPr lang="en-US" sz="1200" i="1" dirty="0" err="1">
                <a:solidFill>
                  <a:srgbClr val="7F7F7F"/>
                </a:solidFill>
              </a:rPr>
              <a:t>kann</a:t>
            </a:r>
            <a:r>
              <a:rPr lang="en-US" sz="1200" i="1" dirty="0">
                <a:solidFill>
                  <a:srgbClr val="7F7F7F"/>
                </a:solidFill>
              </a:rPr>
              <a:t>, </a:t>
            </a:r>
            <a:r>
              <a:rPr lang="en-US" sz="1200" i="1" dirty="0" err="1">
                <a:solidFill>
                  <a:srgbClr val="7F7F7F"/>
                </a:solidFill>
              </a:rPr>
              <a:t>hebt</a:t>
            </a:r>
            <a:r>
              <a:rPr lang="en-US" sz="1200" i="1" dirty="0">
                <a:solidFill>
                  <a:srgbClr val="7F7F7F"/>
                </a:solidFill>
              </a:rPr>
              <a:t> die </a:t>
            </a:r>
            <a:r>
              <a:rPr lang="en-US" sz="1200" i="1" dirty="0">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5"/>
                  </a:ext>
                </a:extLst>
              </a:rPr>
              <a:t>BCSC</a:t>
            </a:r>
            <a:r>
              <a:rPr lang="en-US" sz="1200" i="1" dirty="0">
                <a:solidFill>
                  <a:srgbClr val="7F7F7F"/>
                </a:solidFill>
              </a:rPr>
              <a:t> </a:t>
            </a:r>
            <a:r>
              <a:rPr lang="en-US" sz="1200" b="1" i="1" dirty="0" err="1">
                <a:solidFill>
                  <a:srgbClr val="7F7F7F"/>
                </a:solidFill>
              </a:rPr>
              <a:t>zwei</a:t>
            </a:r>
            <a:r>
              <a:rPr lang="en-US" sz="1200" i="1" dirty="0">
                <a:solidFill>
                  <a:srgbClr val="7F7F7F"/>
                </a:solidFill>
              </a:rPr>
              <a:t> </a:t>
            </a:r>
            <a:r>
              <a:rPr lang="en-US" sz="1200" i="1" dirty="0" err="1">
                <a:solidFill>
                  <a:srgbClr val="7F7F7F"/>
                </a:solidFill>
              </a:rPr>
              <a:t>hervor</a:t>
            </a:r>
            <a:r>
              <a:rPr lang="en-US" sz="1200" i="1" dirty="0">
                <a:solidFill>
                  <a:srgbClr val="7F7F7F"/>
                </a:solidFill>
              </a:rPr>
              <a:t>, die </a:t>
            </a:r>
            <a:r>
              <a:rPr lang="en-US" sz="1200" i="1" dirty="0" err="1">
                <a:solidFill>
                  <a:srgbClr val="7F7F7F"/>
                </a:solidFill>
              </a:rPr>
              <a:t>bei</a:t>
            </a:r>
            <a:r>
              <a:rPr lang="en-US" sz="1200" i="1" dirty="0">
                <a:solidFill>
                  <a:srgbClr val="7F7F7F"/>
                </a:solidFill>
              </a:rPr>
              <a:t> der </a:t>
            </a:r>
            <a:r>
              <a:rPr lang="en-US" sz="1200" i="1" dirty="0" err="1">
                <a:solidFill>
                  <a:srgbClr val="7F7F7F"/>
                </a:solidFill>
              </a:rPr>
              <a:t>Anwendung</a:t>
            </a:r>
            <a:r>
              <a:rPr lang="en-US" sz="1200" i="1" dirty="0">
                <a:solidFill>
                  <a:srgbClr val="7F7F7F"/>
                </a:solidFill>
              </a:rPr>
              <a:t> von </a:t>
            </a:r>
            <a:r>
              <a:rPr lang="en-US" sz="1200" i="1" dirty="0" err="1">
                <a:solidFill>
                  <a:srgbClr val="7F7F7F"/>
                </a:solidFill>
              </a:rPr>
              <a:t>Prostaglandinanaloga</a:t>
            </a:r>
            <a:r>
              <a:rPr lang="en-US" sz="1200" i="1" dirty="0">
                <a:solidFill>
                  <a:srgbClr val="7F7F7F"/>
                </a:solidFill>
              </a:rPr>
              <a:t> </a:t>
            </a:r>
            <a:r>
              <a:rPr lang="en-US" sz="1200" i="1" dirty="0" err="1">
                <a:solidFill>
                  <a:srgbClr val="7F7F7F"/>
                </a:solidFill>
              </a:rPr>
              <a:t>besonders</a:t>
            </a:r>
            <a:r>
              <a:rPr lang="en-US" sz="1200" i="1" dirty="0">
                <a:solidFill>
                  <a:srgbClr val="7F7F7F"/>
                </a:solidFill>
              </a:rPr>
              <a:t> </a:t>
            </a:r>
            <a:r>
              <a:rPr lang="en-US" sz="1200" i="1" dirty="0" err="1">
                <a:solidFill>
                  <a:srgbClr val="7F7F7F"/>
                </a:solidFill>
              </a:rPr>
              <a:t>wahrscheinlich</a:t>
            </a:r>
            <a:r>
              <a:rPr lang="en-US" sz="1200" i="1" dirty="0">
                <a:solidFill>
                  <a:srgbClr val="7F7F7F"/>
                </a:solidFill>
              </a:rPr>
              <a:t> </a:t>
            </a:r>
            <a:r>
              <a:rPr lang="en-US" sz="1200" i="1" dirty="0" err="1">
                <a:solidFill>
                  <a:srgbClr val="7F7F7F"/>
                </a:solidFill>
              </a:rPr>
              <a:t>dunkler</a:t>
            </a:r>
            <a:r>
              <a:rPr lang="en-US" sz="1200" i="1" dirty="0">
                <a:solidFill>
                  <a:srgbClr val="7F7F7F"/>
                </a:solidFill>
              </a:rPr>
              <a:t> </a:t>
            </a:r>
            <a:r>
              <a:rPr lang="en-US" sz="1200" i="1" dirty="0" err="1">
                <a:solidFill>
                  <a:srgbClr val="7F7F7F"/>
                </a:solidFill>
              </a:rPr>
              <a:t>werden</a:t>
            </a:r>
            <a:r>
              <a:rPr lang="en-US" sz="1200" i="1" dirty="0">
                <a:solidFill>
                  <a:srgbClr val="7F7F7F"/>
                </a:solidFill>
              </a:rPr>
              <a:t>. </a:t>
            </a:r>
            <a:r>
              <a:rPr lang="en-US" sz="1200" i="1" dirty="0" err="1">
                <a:solidFill>
                  <a:srgbClr val="7F7F7F"/>
                </a:solidFill>
              </a:rPr>
              <a:t>Welche</a:t>
            </a:r>
            <a:r>
              <a:rPr lang="en-US" sz="1200" i="1" dirty="0">
                <a:solidFill>
                  <a:srgbClr val="7F7F7F"/>
                </a:solidFill>
              </a:rPr>
              <a:t> </a:t>
            </a:r>
            <a:r>
              <a:rPr lang="en-US" sz="1200" i="1" dirty="0" err="1">
                <a:solidFill>
                  <a:srgbClr val="7F7F7F"/>
                </a:solidFill>
              </a:rPr>
              <a:t>sind</a:t>
            </a:r>
            <a:r>
              <a:rPr lang="en-US" sz="1200" i="1" dirty="0">
                <a:solidFill>
                  <a:srgbClr val="7F7F7F"/>
                </a:solidFill>
              </a:rPr>
              <a:t> das?  </a:t>
            </a:r>
            <a:endParaRPr dirty="0">
              <a:solidFill>
                <a:srgbClr val="7F7F7F"/>
              </a:solidFill>
            </a:endParaRPr>
          </a:p>
          <a:p>
            <a:pPr marL="0" lvl="0" indent="0" algn="l" rtl="0">
              <a:spcBef>
                <a:spcPts val="0"/>
              </a:spcBef>
              <a:spcAft>
                <a:spcPts val="0"/>
              </a:spcAft>
              <a:buClr>
                <a:srgbClr val="939332"/>
              </a:buClr>
              <a:buSzPts val="1200"/>
              <a:buFont typeface="Noto Sans Symbols"/>
              <a:buNone/>
            </a:pPr>
            <a:r>
              <a:rPr lang="en-US" sz="1200" b="1" dirty="0" err="1">
                <a:solidFill>
                  <a:srgbClr val="7F7F7F"/>
                </a:solidFill>
              </a:rPr>
              <a:t>Grünbraun</a:t>
            </a:r>
            <a:r>
              <a:rPr lang="en-US" sz="1200" b="1" dirty="0">
                <a:solidFill>
                  <a:srgbClr val="7F7F7F"/>
                </a:solidFill>
              </a:rPr>
              <a:t> </a:t>
            </a:r>
            <a:r>
              <a:rPr lang="en-US" sz="1200" dirty="0">
                <a:solidFill>
                  <a:srgbClr val="7F7F7F"/>
                </a:solidFill>
              </a:rPr>
              <a:t>und </a:t>
            </a:r>
            <a:r>
              <a:rPr lang="en-US" sz="1200" b="1" dirty="0" err="1">
                <a:solidFill>
                  <a:srgbClr val="7F7F7F"/>
                </a:solidFill>
              </a:rPr>
              <a:t>gelbbraun</a:t>
            </a:r>
            <a:r>
              <a:rPr lang="en-US" sz="1200" b="1" dirty="0">
                <a:solidFill>
                  <a:srgbClr val="7F7F7F"/>
                </a:solidFill>
              </a:rPr>
              <a:t> </a:t>
            </a:r>
            <a:r>
              <a:rPr lang="en-US" sz="1200" dirty="0">
                <a:solidFill>
                  <a:srgbClr val="7F7F7F"/>
                </a:solidFill>
              </a:rPr>
              <a:t>(</a:t>
            </a:r>
            <a:r>
              <a:rPr lang="en-US" sz="1200" dirty="0" err="1">
                <a:solidFill>
                  <a:srgbClr val="7F7F7F"/>
                </a:solidFill>
              </a:rPr>
              <a:t>auch</a:t>
            </a:r>
            <a:r>
              <a:rPr lang="en-US" sz="1200" dirty="0">
                <a:solidFill>
                  <a:srgbClr val="7F7F7F"/>
                </a:solidFill>
              </a:rPr>
              <a:t> </a:t>
            </a:r>
            <a:r>
              <a:rPr lang="en-US" sz="1200" dirty="0" err="1">
                <a:solidFill>
                  <a:srgbClr val="7F7F7F"/>
                </a:solidFill>
              </a:rPr>
              <a:t>als</a:t>
            </a:r>
            <a:r>
              <a:rPr lang="en-US" sz="1200" dirty="0">
                <a:solidFill>
                  <a:srgbClr val="7F7F7F"/>
                </a:solidFill>
              </a:rPr>
              <a:t> </a:t>
            </a:r>
            <a:r>
              <a:rPr lang="en-US" sz="1200" b="1" i="1" dirty="0" err="1">
                <a:solidFill>
                  <a:srgbClr val="7F7F7F"/>
                </a:solidFill>
              </a:rPr>
              <a:t>haselnussbraun</a:t>
            </a:r>
            <a:r>
              <a:rPr lang="en-US" sz="1200" dirty="0">
                <a:solidFill>
                  <a:srgbClr val="7F7F7F"/>
                </a:solidFill>
              </a:rPr>
              <a:t> </a:t>
            </a:r>
            <a:r>
              <a:rPr lang="en-US" sz="1200" dirty="0" err="1">
                <a:solidFill>
                  <a:srgbClr val="7F7F7F"/>
                </a:solidFill>
              </a:rPr>
              <a:t>bezeichnet</a:t>
            </a:r>
            <a:r>
              <a:rPr lang="en-US" sz="1200" dirty="0">
                <a:solidFill>
                  <a:srgbClr val="7F7F7F"/>
                </a:solidFill>
              </a:rPr>
              <a:t>)</a:t>
            </a:r>
            <a:endParaRPr sz="1200" i="1" dirty="0">
              <a:solidFill>
                <a:srgbClr val="7F7F7F"/>
              </a:solidFill>
            </a:endParaRPr>
          </a:p>
          <a:p>
            <a:pPr marL="0" lvl="0" indent="0" algn="l" rtl="0">
              <a:spcBef>
                <a:spcPts val="0"/>
              </a:spcBef>
              <a:spcAft>
                <a:spcPts val="0"/>
              </a:spcAft>
              <a:buClr>
                <a:schemeClr val="dk1"/>
              </a:buClr>
              <a:buSzPts val="1600"/>
              <a:buFont typeface="Noto Sans Symbols"/>
              <a:buNone/>
            </a:pPr>
            <a:endParaRPr sz="1600"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i="1" dirty="0">
                <a:solidFill>
                  <a:srgbClr val="7F7F7F"/>
                </a:solidFill>
              </a:rPr>
              <a:t>Neben der Iris </a:t>
            </a:r>
            <a:r>
              <a:rPr lang="en-US" sz="1200" i="1" dirty="0" err="1">
                <a:solidFill>
                  <a:srgbClr val="7F7F7F"/>
                </a:solidFill>
              </a:rPr>
              <a:t>kann</a:t>
            </a:r>
            <a:r>
              <a:rPr lang="en-US" sz="1200" i="1" dirty="0">
                <a:solidFill>
                  <a:srgbClr val="7F7F7F"/>
                </a:solidFill>
              </a:rPr>
              <a:t> </a:t>
            </a:r>
            <a:r>
              <a:rPr lang="en-US" sz="1200" i="1" dirty="0" err="1">
                <a:solidFill>
                  <a:srgbClr val="7F7F7F"/>
                </a:solidFill>
              </a:rPr>
              <a:t>sich</a:t>
            </a:r>
            <a:r>
              <a:rPr lang="en-US" sz="1200" i="1" dirty="0">
                <a:solidFill>
                  <a:srgbClr val="7F7F7F"/>
                </a:solidFill>
              </a:rPr>
              <a:t> </a:t>
            </a:r>
            <a:r>
              <a:rPr lang="en-US" sz="1200" i="1" dirty="0" err="1">
                <a:solidFill>
                  <a:srgbClr val="7F7F7F"/>
                </a:solidFill>
              </a:rPr>
              <a:t>durch</a:t>
            </a:r>
            <a:r>
              <a:rPr lang="en-US" sz="1200" i="1" dirty="0">
                <a:solidFill>
                  <a:srgbClr val="7F7F7F"/>
                </a:solidFill>
              </a:rPr>
              <a:t> die </a:t>
            </a:r>
            <a:r>
              <a:rPr lang="en-US" sz="1200" i="1" dirty="0" err="1">
                <a:solidFill>
                  <a:srgbClr val="7F7F7F"/>
                </a:solidFill>
              </a:rPr>
              <a:t>Anwendung</a:t>
            </a:r>
            <a:r>
              <a:rPr lang="en-US" sz="1200" i="1" dirty="0">
                <a:solidFill>
                  <a:srgbClr val="7F7F7F"/>
                </a:solidFill>
              </a:rPr>
              <a:t> von PGA </a:t>
            </a:r>
            <a:r>
              <a:rPr lang="en-US" sz="1200" i="1" dirty="0" err="1">
                <a:solidFill>
                  <a:srgbClr val="7F7F7F"/>
                </a:solidFill>
              </a:rPr>
              <a:t>noch</a:t>
            </a:r>
            <a:r>
              <a:rPr lang="en-US" sz="1200" i="1" dirty="0">
                <a:solidFill>
                  <a:srgbClr val="7F7F7F"/>
                </a:solidFill>
              </a:rPr>
              <a:t> </a:t>
            </a:r>
            <a:r>
              <a:rPr lang="en-US" sz="1200" i="1" dirty="0" err="1">
                <a:solidFill>
                  <a:srgbClr val="7F7F7F"/>
                </a:solidFill>
              </a:rPr>
              <a:t>eine</a:t>
            </a:r>
            <a:r>
              <a:rPr lang="en-US" sz="1200" i="1" dirty="0">
                <a:solidFill>
                  <a:srgbClr val="7F7F7F"/>
                </a:solidFill>
              </a:rPr>
              <a:t> </a:t>
            </a:r>
            <a:r>
              <a:rPr lang="en-US" sz="1200" i="1" dirty="0" err="1">
                <a:solidFill>
                  <a:srgbClr val="7F7F7F"/>
                </a:solidFill>
              </a:rPr>
              <a:t>weitere</a:t>
            </a:r>
            <a:r>
              <a:rPr lang="en-US" sz="1200" i="1" dirty="0">
                <a:solidFill>
                  <a:srgbClr val="7F7F7F"/>
                </a:solidFill>
              </a:rPr>
              <a:t> für die </a:t>
            </a:r>
            <a:r>
              <a:rPr lang="en-US" sz="1200" i="1" dirty="0" err="1">
                <a:solidFill>
                  <a:srgbClr val="7F7F7F"/>
                </a:solidFill>
              </a:rPr>
              <a:t>Augenheilkunde</a:t>
            </a:r>
            <a:r>
              <a:rPr lang="en-US" sz="1200" i="1" dirty="0">
                <a:solidFill>
                  <a:srgbClr val="7F7F7F"/>
                </a:solidFill>
              </a:rPr>
              <a:t> </a:t>
            </a:r>
            <a:r>
              <a:rPr lang="en-US" sz="1200" i="1" dirty="0" err="1">
                <a:solidFill>
                  <a:srgbClr val="7F7F7F"/>
                </a:solidFill>
              </a:rPr>
              <a:t>relevante</a:t>
            </a:r>
            <a:r>
              <a:rPr lang="en-US" sz="1200" i="1" dirty="0">
                <a:solidFill>
                  <a:srgbClr val="7F7F7F"/>
                </a:solidFill>
              </a:rPr>
              <a:t> </a:t>
            </a:r>
            <a:r>
              <a:rPr lang="en-US" sz="1200" i="1" dirty="0" err="1">
                <a:solidFill>
                  <a:srgbClr val="7F7F7F"/>
                </a:solidFill>
              </a:rPr>
              <a:t>Struktur</a:t>
            </a:r>
            <a:r>
              <a:rPr lang="en-US" sz="1200" i="1" dirty="0">
                <a:solidFill>
                  <a:srgbClr val="7F7F7F"/>
                </a:solidFill>
              </a:rPr>
              <a:t> </a:t>
            </a:r>
            <a:r>
              <a:rPr lang="en-US" sz="1200" i="1" dirty="0" err="1">
                <a:solidFill>
                  <a:srgbClr val="7F7F7F"/>
                </a:solidFill>
              </a:rPr>
              <a:t>verdunkeln</a:t>
            </a:r>
            <a:r>
              <a:rPr lang="en-US" sz="1200" i="1" dirty="0">
                <a:solidFill>
                  <a:srgbClr val="7F7F7F"/>
                </a:solidFill>
              </a:rPr>
              <a:t> – </a:t>
            </a:r>
            <a:r>
              <a:rPr lang="en-US" sz="1200" i="1" dirty="0" err="1">
                <a:solidFill>
                  <a:srgbClr val="7F7F7F"/>
                </a:solidFill>
              </a:rPr>
              <a:t>welche</a:t>
            </a:r>
            <a:r>
              <a:rPr lang="en-US" sz="1200" i="1" dirty="0">
                <a:solidFill>
                  <a:srgbClr val="7F7F7F"/>
                </a:solidFill>
              </a:rPr>
              <a:t>?</a:t>
            </a:r>
            <a:endParaRPr sz="1200" i="1" dirty="0">
              <a:solidFill>
                <a:srgbClr val="7F7F7F"/>
              </a:solidFill>
            </a:endParaRPr>
          </a:p>
          <a:p>
            <a:pPr marL="0" lvl="0" indent="0" algn="l" rtl="0">
              <a:spcBef>
                <a:spcPts val="0"/>
              </a:spcBef>
              <a:spcAft>
                <a:spcPts val="0"/>
              </a:spcAft>
              <a:buClr>
                <a:schemeClr val="dk1"/>
              </a:buClr>
              <a:buSzPts val="1200"/>
              <a:buFont typeface="Noto Sans Symbols"/>
              <a:buNone/>
            </a:pPr>
            <a:r>
              <a:rPr lang="en-US" sz="1200" dirty="0">
                <a:solidFill>
                  <a:srgbClr val="7F7F7F"/>
                </a:solidFill>
              </a:rPr>
              <a:t>Die </a:t>
            </a:r>
            <a:r>
              <a:rPr lang="en-US" sz="1200" dirty="0" err="1">
                <a:solidFill>
                  <a:srgbClr val="7F7F7F"/>
                </a:solidFill>
              </a:rPr>
              <a:t>periokuläre</a:t>
            </a:r>
            <a:r>
              <a:rPr lang="en-US" sz="1200" dirty="0">
                <a:solidFill>
                  <a:srgbClr val="7F7F7F"/>
                </a:solidFill>
              </a:rPr>
              <a:t> Haut</a:t>
            </a:r>
            <a:endParaRPr sz="1200" i="1" dirty="0">
              <a:solidFill>
                <a:srgbClr val="7F7F7F"/>
              </a:solidFill>
            </a:endParaRPr>
          </a:p>
        </p:txBody>
      </p:sp>
      <p:sp>
        <p:nvSpPr>
          <p:cNvPr id="4581" name="Google Shape;4581;p295"/>
          <p:cNvSpPr txBox="1"/>
          <p:nvPr/>
        </p:nvSpPr>
        <p:spPr>
          <a:xfrm>
            <a:off x="1447800" y="3028057"/>
            <a:ext cx="64638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Mit welchem Begriff (der auf </a:t>
            </a:r>
            <a:r>
              <a:rPr lang="en-US" sz="1200">
                <a:solidFill>
                  <a:srgbClr val="BFBFBF"/>
                </a:solidFill>
              </a:rPr>
              <a:t>„-</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6"/>
                  </a:ext>
                </a:extLst>
              </a:rPr>
              <a:t>är</a:t>
            </a:r>
            <a:r>
              <a:rPr lang="en-US" sz="1200">
                <a:solidFill>
                  <a:srgbClr val="BFBFBF"/>
                </a:solidFill>
              </a:rPr>
              <a:t>“</a:t>
            </a:r>
            <a:r>
              <a:rPr lang="en-US" sz="1200" i="1">
                <a:solidFill>
                  <a:srgbClr val="BFBFBF"/>
                </a:solidFill>
              </a:rPr>
              <a:t> endet) lässt sich der Vorgang bezeichnen, der für die Verdunkelung der Iris und/oder der Haut um die Augen herum verantwortlich ist?</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Es handelt sich um einen melanozytären Prozess.</a:t>
            </a:r>
            <a:endParaRPr sz="1200" i="1">
              <a:solidFill>
                <a:srgbClr val="BFBFBF"/>
              </a:solidFill>
            </a:endParaRPr>
          </a:p>
          <a:p>
            <a:pPr marL="0" lvl="0" indent="0" algn="l" rtl="0">
              <a:spcBef>
                <a:spcPts val="0"/>
              </a:spcBef>
              <a:spcAft>
                <a:spcPts val="0"/>
              </a:spcAft>
              <a:buClr>
                <a:schemeClr val="dk1"/>
              </a:buClr>
              <a:buFont typeface="Arial"/>
              <a:buNone/>
            </a:pPr>
            <a:endParaRPr sz="1600" i="1">
              <a:solidFill>
                <a:srgbClr val="BFBFBF"/>
              </a:solidFill>
            </a:endParaRPr>
          </a:p>
          <a:p>
            <a:pPr marL="0" lvl="0" indent="0" algn="l" rtl="0">
              <a:spcBef>
                <a:spcPts val="0"/>
              </a:spcBef>
              <a:spcAft>
                <a:spcPts val="0"/>
              </a:spcAft>
              <a:buClr>
                <a:schemeClr val="dk1"/>
              </a:buClr>
              <a:buFont typeface="Arial"/>
              <a:buNone/>
            </a:pPr>
            <a:r>
              <a:rPr lang="en-US" sz="1200" b="1" i="1">
                <a:solidFill>
                  <a:srgbClr val="BFBFBF"/>
                </a:solidFill>
              </a:rPr>
              <a:t>Welcher spezifische Aspekt des melanozytären Prozesses ist dafür verantwortlich?</a:t>
            </a:r>
            <a:endParaRPr sz="1200" b="1" i="1">
              <a:solidFill>
                <a:srgbClr val="BFBFBF"/>
              </a:solidFill>
            </a:endParaRPr>
          </a:p>
          <a:p>
            <a:pPr marL="0" lvl="0" indent="0" algn="l" rtl="0">
              <a:spcBef>
                <a:spcPts val="0"/>
              </a:spcBef>
              <a:spcAft>
                <a:spcPts val="0"/>
              </a:spcAft>
              <a:buNone/>
            </a:pPr>
            <a:r>
              <a:rPr lang="en-US" sz="1200">
                <a:solidFill>
                  <a:srgbClr val="BFBFBF"/>
                </a:solidFill>
              </a:rPr>
              <a:t>Bevor wir darauf eingehen, werfen wir kurz einen Blick auf diesen Vorgang …</a:t>
            </a:r>
            <a:endParaRPr sz="1200" i="1">
              <a:solidFill>
                <a:srgbClr val="7F7F7F"/>
              </a:solidFill>
            </a:endParaRPr>
          </a:p>
        </p:txBody>
      </p:sp>
      <p:sp>
        <p:nvSpPr>
          <p:cNvPr id="4582" name="Google Shape;4582;p295"/>
          <p:cNvSpPr/>
          <p:nvPr/>
        </p:nvSpPr>
        <p:spPr>
          <a:xfrm>
            <a:off x="1187726" y="3613969"/>
            <a:ext cx="6851374" cy="749995"/>
          </a:xfrm>
          <a:prstGeom prst="ellipse">
            <a:avLst/>
          </a:prstGeom>
          <a:noFill/>
          <a:ln w="34925"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83" name="Google Shape;4583;p295"/>
          <p:cNvSpPr txBox="1"/>
          <p:nvPr/>
        </p:nvSpPr>
        <p:spPr>
          <a:xfrm>
            <a:off x="994012" y="4719598"/>
            <a:ext cx="7543800" cy="949200"/>
          </a:xfrm>
          <a:prstGeom prst="rect">
            <a:avLst/>
          </a:prstGeom>
          <a:solidFill>
            <a:srgbClr val="FF0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rPr>
              <a:t>Nachdem wir den Exkurs</a:t>
            </a:r>
            <a:r>
              <a:rPr lang="en-US" sz="1200">
                <a:solidFill>
                  <a:srgbClr val="BFBFBF"/>
                </a:solidFill>
              </a:rPr>
              <a:t> zum melanozytären Prozess </a:t>
            </a:r>
            <a:r>
              <a:rPr lang="en-US" sz="1200" i="1">
                <a:solidFill>
                  <a:srgbClr val="BFBFBF"/>
                </a:solidFill>
              </a:rPr>
              <a:t>abgeschlossen haben, beantworten wir nun diese Frage: Welcher spezifische Aspekt des melanozytären Prozesses ist für die Zunahme der Irispigmentierung und der periokulären Haut infolge der Anwendung von PGA verantwortlich?</a:t>
            </a:r>
            <a:endParaRPr>
              <a:solidFill>
                <a:srgbClr val="BFBFBF"/>
              </a:solidFill>
            </a:endParaRPr>
          </a:p>
          <a:p>
            <a:pPr marL="0" lvl="0" indent="0" algn="l" rtl="0">
              <a:spcBef>
                <a:spcPts val="0"/>
              </a:spcBef>
              <a:spcAft>
                <a:spcPts val="0"/>
              </a:spcAft>
              <a:buNone/>
            </a:pPr>
            <a:r>
              <a:rPr lang="en-US" sz="1200">
                <a:solidFill>
                  <a:srgbClr val="BFBFBF"/>
                </a:solidFill>
              </a:rPr>
              <a:t>Eine vermehrte Anzahl an Melanosomen in den Melanozyten. Es ist wichtig zu betonen, was </a:t>
            </a:r>
            <a:r>
              <a:rPr lang="en-US" sz="1200" b="1">
                <a:solidFill>
                  <a:srgbClr val="BFBFBF"/>
                </a:solidFill>
              </a:rPr>
              <a:t>nicht </a:t>
            </a:r>
            <a:r>
              <a:rPr lang="en-US" sz="1200">
                <a:solidFill>
                  <a:srgbClr val="BFBFBF"/>
                </a:solidFill>
              </a:rPr>
              <a:t>die Ursache ist, nämlich eine Proliferation der Melanozyten </a:t>
            </a:r>
            <a:r>
              <a:rPr lang="en-US" sz="1200">
                <a:solidFill>
                  <a:schemeClr val="dk1"/>
                </a:solidFill>
              </a:rPr>
              <a:t>(die nicht auftritt).</a:t>
            </a:r>
            <a:endParaRPr sz="1200" i="1">
              <a:solidFill>
                <a:schemeClr val="dk1"/>
              </a:solidFill>
            </a:endParaRPr>
          </a:p>
        </p:txBody>
      </p:sp>
      <p:sp>
        <p:nvSpPr>
          <p:cNvPr id="4584" name="Google Shape;4584;p295"/>
          <p:cNvSpPr txBox="1"/>
          <p:nvPr/>
        </p:nvSpPr>
        <p:spPr>
          <a:xfrm>
            <a:off x="1634987" y="4629111"/>
            <a:ext cx="6019800" cy="764400"/>
          </a:xfrm>
          <a:prstGeom prst="rect">
            <a:avLst/>
          </a:prstGeom>
          <a:solidFill>
            <a:srgbClr val="9999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Führt all diese melanozytäre Aktivität dazu, dass PGA-Anwender einem erhöhten Risiko ausgesetzt sind, ein Melanom der Iris und/oder der periokulären Haut zu entwickeln?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Nein, das tut es nicht, </a:t>
            </a:r>
            <a:r>
              <a:rPr lang="en-US" sz="1200">
                <a:solidFill>
                  <a:schemeClr val="dk1"/>
                </a:solidFill>
                <a:latin typeface="Arial"/>
                <a:ea typeface="Arial"/>
                <a:cs typeface="Arial"/>
                <a:sym typeface="Arial"/>
              </a:rPr>
              <a:t>und dies sollte keine Überraschung sein, da die Proliferation der Melanozyten </a:t>
            </a:r>
            <a:r>
              <a:rPr lang="en-US" sz="1200" b="1">
                <a:solidFill>
                  <a:schemeClr val="dk1"/>
                </a:solidFill>
                <a:latin typeface="Arial"/>
                <a:ea typeface="Arial"/>
                <a:cs typeface="Arial"/>
                <a:sym typeface="Arial"/>
              </a:rPr>
              <a:t>kein </a:t>
            </a:r>
            <a:r>
              <a:rPr lang="en-US" sz="1200">
                <a:solidFill>
                  <a:schemeClr val="dk1"/>
                </a:solidFill>
                <a:latin typeface="Arial"/>
                <a:ea typeface="Arial"/>
                <a:cs typeface="Arial"/>
                <a:sym typeface="Arial"/>
              </a:rPr>
              <a:t>Bestandteil der </a:t>
            </a:r>
            <a:r>
              <a:rPr lang="en-US" sz="1200">
                <a:solidFill>
                  <a:schemeClr val="dk1"/>
                </a:solidFill>
              </a:rPr>
              <a:t>vermehrten </a:t>
            </a:r>
            <a:r>
              <a:rPr lang="en-US" sz="12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7"/>
                  </a:ext>
                </a:extLst>
              </a:rPr>
              <a:t>Pigmentierung</a:t>
            </a:r>
            <a:r>
              <a:rPr lang="en-US" sz="1200">
                <a:solidFill>
                  <a:schemeClr val="dk1"/>
                </a:solidFill>
                <a:latin typeface="Arial"/>
                <a:ea typeface="Arial"/>
                <a:cs typeface="Arial"/>
                <a:sym typeface="Arial"/>
              </a:rPr>
              <a:t> ist.</a:t>
            </a:r>
            <a:endParaRPr sz="1400">
              <a:solidFill>
                <a:schemeClr val="lt1"/>
              </a:solidFill>
              <a:latin typeface="Arial"/>
              <a:ea typeface="Arial"/>
              <a:cs typeface="Arial"/>
              <a:sym typeface="Arial"/>
            </a:endParaRP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Shape 4589"/>
        <p:cNvGrpSpPr/>
        <p:nvPr/>
      </p:nvGrpSpPr>
      <p:grpSpPr>
        <a:xfrm>
          <a:off x="0" y="0"/>
          <a:ext cx="0" cy="0"/>
          <a:chOff x="0" y="0"/>
          <a:chExt cx="0" cy="0"/>
        </a:xfrm>
      </p:grpSpPr>
      <p:sp>
        <p:nvSpPr>
          <p:cNvPr id="4590" name="Google Shape;4590;p29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91" name="Google Shape;4591;p29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592" name="Google Shape;4592;p29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593" name="Google Shape;4593;p29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594" name="Google Shape;4594;p296"/>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8"/>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4) </a:t>
            </a:r>
            <a:r>
              <a:rPr lang="en-US" sz="1200" b="1" i="1">
                <a:solidFill>
                  <a:srgbClr val="0000FF"/>
                </a:solidFill>
              </a:rPr>
              <a:t>Zystoides Makulaödem (</a:t>
            </a:r>
            <a:r>
              <a:rPr lang="en-US" sz="1200" b="1"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9"/>
                  </a:ext>
                </a:extLst>
              </a:rPr>
              <a:t>CMÖ</a:t>
            </a:r>
            <a:r>
              <a:rPr lang="en-US" sz="1200" b="1" i="1">
                <a:solidFill>
                  <a:srgbClr val="0000FF"/>
                </a:solidFill>
              </a:rPr>
              <a:t>)</a:t>
            </a:r>
            <a:endParaRPr b="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5) Prostaglandinassoziierte-assoziierte Periorbitopathie (PAP)</a:t>
            </a:r>
            <a:endParaRPr sz="1200" i="1">
              <a:solidFill>
                <a:schemeClr val="dk1"/>
              </a:solidFill>
            </a:endParaRPr>
          </a:p>
        </p:txBody>
      </p:sp>
      <p:sp>
        <p:nvSpPr>
          <p:cNvPr id="4595" name="Google Shape;4595;p29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279</a:t>
            </a:fld>
            <a:endParaRPr sz="1000">
              <a:solidFill>
                <a:schemeClr val="dk1"/>
              </a:solidFill>
              <a:latin typeface="Arial"/>
              <a:ea typeface="Arial"/>
              <a:cs typeface="Arial"/>
              <a:sym typeface="Arial"/>
            </a:endParaRPr>
          </a:p>
        </p:txBody>
      </p:sp>
      <p:sp>
        <p:nvSpPr>
          <p:cNvPr id="4596" name="Google Shape;4596;p296"/>
          <p:cNvSpPr txBox="1"/>
          <p:nvPr/>
        </p:nvSpPr>
        <p:spPr>
          <a:xfrm>
            <a:off x="1143000" y="3276600"/>
            <a:ext cx="7788300" cy="162660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Was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wahrscheinlicher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a:t>
            </a:r>
            <a:r>
              <a:rPr lang="en-US" sz="1200" i="1" dirty="0">
                <a:solidFill>
                  <a:srgbClr val="0000FF"/>
                </a:solidFill>
                <a:latin typeface="Arial"/>
                <a:ea typeface="Arial"/>
                <a:cs typeface="Arial"/>
                <a:sym typeface="Arial"/>
              </a:rPr>
              <a:t> PGA-</a:t>
            </a:r>
            <a:r>
              <a:rPr lang="en-US" sz="1200" i="1" dirty="0" err="1">
                <a:solidFill>
                  <a:srgbClr val="0000FF"/>
                </a:solidFill>
                <a:latin typeface="Arial"/>
                <a:ea typeface="Arial"/>
                <a:cs typeface="Arial"/>
                <a:sym typeface="Arial"/>
              </a:rPr>
              <a:t>assoziiertes</a:t>
            </a:r>
            <a:r>
              <a:rPr lang="en-US" sz="1200" i="1" dirty="0">
                <a:solidFill>
                  <a:srgbClr val="0000FF"/>
                </a:solidFill>
                <a:latin typeface="Arial"/>
                <a:ea typeface="Arial"/>
                <a:cs typeface="Arial"/>
                <a:sym typeface="Arial"/>
              </a:rPr>
              <a:t> CM</a:t>
            </a:r>
            <a:r>
              <a:rPr lang="en-US" sz="1200" i="1" dirty="0">
                <a:solidFill>
                  <a:srgbClr val="0000FF"/>
                </a:solidFill>
              </a:rPr>
              <a:t>Ö</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phaken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pseudophaken</a:t>
            </a:r>
            <a:r>
              <a:rPr lang="en-US" sz="1200" i="1" dirty="0">
                <a:solidFill>
                  <a:srgbClr val="0000FF"/>
                </a:solidFill>
                <a:latin typeface="Arial"/>
                <a:ea typeface="Arial"/>
                <a:cs typeface="Arial"/>
                <a:sym typeface="Arial"/>
              </a:rPr>
              <a:t> Augen?</a:t>
            </a:r>
            <a:endParaRPr dirty="0"/>
          </a:p>
          <a:p>
            <a:pPr marL="0" marR="0" lvl="0" indent="0" algn="l" rtl="0">
              <a:spcBef>
                <a:spcPts val="0"/>
              </a:spcBef>
              <a:spcAft>
                <a:spcPts val="0"/>
              </a:spcAft>
              <a:buClr>
                <a:srgbClr val="00FF99"/>
              </a:buClr>
              <a:buSzPts val="1200"/>
              <a:buFont typeface="Noto Sans Symbols"/>
              <a:buNone/>
            </a:pPr>
            <a:r>
              <a:rPr lang="en-US" sz="1200" dirty="0" err="1">
                <a:solidFill>
                  <a:srgbClr val="00FF99"/>
                </a:solidFill>
                <a:latin typeface="Arial"/>
                <a:ea typeface="Arial"/>
                <a:cs typeface="Arial"/>
                <a:sym typeface="Arial"/>
              </a:rPr>
              <a:t>Pseudophake</a:t>
            </a:r>
            <a:endParaRPr dirty="0"/>
          </a:p>
          <a:p>
            <a:pPr marL="0" marR="0" lvl="0" indent="0" algn="l" rtl="0">
              <a:spcBef>
                <a:spcPts val="0"/>
              </a:spcBef>
              <a:spcAft>
                <a:spcPts val="0"/>
              </a:spcAft>
              <a:buClr>
                <a:schemeClr val="dk1"/>
              </a:buClr>
              <a:buSzPts val="1600"/>
              <a:buFont typeface="Noto Sans Symbols"/>
              <a:buNone/>
            </a:pPr>
            <a:endParaRPr sz="1600" dirty="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dirty="0">
                <a:solidFill>
                  <a:srgbClr val="00FF99"/>
                </a:solidFill>
                <a:latin typeface="Arial"/>
                <a:ea typeface="Arial"/>
                <a:cs typeface="Arial"/>
                <a:sym typeface="Arial"/>
              </a:rPr>
              <a:t>Was </a:t>
            </a:r>
            <a:r>
              <a:rPr lang="en-US" sz="1200" i="1" dirty="0" err="1">
                <a:solidFill>
                  <a:srgbClr val="00FF99"/>
                </a:solidFill>
                <a:latin typeface="Arial"/>
                <a:ea typeface="Arial"/>
                <a:cs typeface="Arial"/>
                <a:sym typeface="Arial"/>
              </a:rPr>
              <a:t>erhöht</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bei</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einem</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pseudophaken</a:t>
            </a:r>
            <a:r>
              <a:rPr lang="en-US" sz="1200" i="1" dirty="0">
                <a:solidFill>
                  <a:srgbClr val="00FF99"/>
                </a:solidFill>
                <a:latin typeface="Arial"/>
                <a:ea typeface="Arial"/>
                <a:cs typeface="Arial"/>
                <a:sym typeface="Arial"/>
              </a:rPr>
              <a:t> Auge die </a:t>
            </a:r>
            <a:r>
              <a:rPr lang="en-US" sz="1200" i="1" dirty="0" err="1">
                <a:solidFill>
                  <a:srgbClr val="00FF99"/>
                </a:solidFill>
                <a:latin typeface="Arial"/>
                <a:ea typeface="Arial"/>
                <a:cs typeface="Arial"/>
                <a:sym typeface="Arial"/>
              </a:rPr>
              <a:t>Wahrscheinlichkeit</a:t>
            </a:r>
            <a:r>
              <a:rPr lang="en-US" sz="1200" i="1" dirty="0">
                <a:solidFill>
                  <a:srgbClr val="00FF99"/>
                </a:solidFill>
                <a:latin typeface="Arial"/>
                <a:ea typeface="Arial"/>
                <a:cs typeface="Arial"/>
                <a:sym typeface="Arial"/>
              </a:rPr>
              <a:t> für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PGA-</a:t>
            </a:r>
            <a:r>
              <a:rPr lang="en-US" sz="1200" i="1" dirty="0" err="1">
                <a:solidFill>
                  <a:srgbClr val="00FF99"/>
                </a:solidFill>
                <a:latin typeface="Arial"/>
                <a:ea typeface="Arial"/>
                <a:cs typeface="Arial"/>
                <a:sym typeface="Arial"/>
              </a:rPr>
              <a:t>assoziiertes</a:t>
            </a:r>
            <a:r>
              <a:rPr lang="en-US" sz="1200" i="1" dirty="0">
                <a:solidFill>
                  <a:srgbClr val="00FF99"/>
                </a:solidFill>
                <a:latin typeface="Arial"/>
                <a:ea typeface="Arial"/>
                <a:cs typeface="Arial"/>
                <a:sym typeface="Arial"/>
              </a:rPr>
              <a:t> CMÖ </a:t>
            </a:r>
            <a:r>
              <a:rPr lang="en-US" sz="1200" i="1" dirty="0" err="1">
                <a:solidFill>
                  <a:srgbClr val="00FF99"/>
                </a:solidFill>
                <a:latin typeface="Arial"/>
                <a:ea typeface="Arial"/>
                <a:cs typeface="Arial"/>
                <a:sym typeface="Arial"/>
              </a:rPr>
              <a:t>noch</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weiter</a:t>
            </a:r>
            <a:r>
              <a:rPr lang="en-US" sz="1200" i="1" dirty="0">
                <a:solidFill>
                  <a:srgbClr val="00FF99"/>
                </a:solidFill>
                <a:latin typeface="Arial"/>
                <a:ea typeface="Arial"/>
                <a:cs typeface="Arial"/>
                <a:sym typeface="Arial"/>
              </a:rPr>
              <a:t>?</a:t>
            </a:r>
            <a:endParaRPr dirty="0"/>
          </a:p>
          <a:p>
            <a:pPr marL="0" marR="0" lvl="0" indent="0" algn="l" rtl="0">
              <a:spcBef>
                <a:spcPts val="0"/>
              </a:spcBef>
              <a:spcAft>
                <a:spcPts val="0"/>
              </a:spcAft>
              <a:buClr>
                <a:srgbClr val="00FF99"/>
              </a:buClr>
              <a:buSzPts val="1200"/>
              <a:buFont typeface="Noto Sans Symbols"/>
              <a:buNone/>
            </a:pPr>
            <a:r>
              <a:rPr lang="en-US" sz="1200" dirty="0">
                <a:solidFill>
                  <a:srgbClr val="00FF99"/>
                </a:solidFill>
                <a:latin typeface="Arial"/>
                <a:ea typeface="Arial"/>
                <a:cs typeface="Arial"/>
                <a:sym typeface="Arial"/>
              </a:rPr>
              <a:t>Eine </a:t>
            </a:r>
            <a:r>
              <a:rPr lang="en-US" sz="1200" dirty="0" err="1">
                <a:solidFill>
                  <a:srgbClr val="00FF99"/>
                </a:solidFill>
                <a:latin typeface="Arial"/>
                <a:ea typeface="Arial"/>
                <a:cs typeface="Arial"/>
                <a:sym typeface="Arial"/>
              </a:rPr>
              <a:t>offene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hintere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Kapsel</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entweder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infolge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intraoperativen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Ruptur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oder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YAG-</a:t>
            </a:r>
            <a:r>
              <a:rPr lang="en-US" sz="1200" dirty="0" err="1">
                <a:solidFill>
                  <a:srgbClr val="00FF99"/>
                </a:solidFill>
                <a:latin typeface="Arial"/>
                <a:ea typeface="Arial"/>
                <a:cs typeface="Arial"/>
                <a:sym typeface="Arial"/>
              </a:rPr>
              <a:t>Behandlung</a:t>
            </a:r>
            <a:r>
              <a:rPr lang="en-US" sz="1200" dirty="0">
                <a:solidFill>
                  <a:srgbClr val="00FF99"/>
                </a:solidFill>
                <a:latin typeface="Arial"/>
                <a:ea typeface="Arial"/>
                <a:cs typeface="Arial"/>
                <a:sym typeface="Arial"/>
              </a:rPr>
              <a:t>)</a:t>
            </a:r>
            <a:endParaRPr dirty="0"/>
          </a:p>
          <a:p>
            <a:pPr marL="0" marR="0" lvl="0" indent="0" algn="l" rtl="0">
              <a:spcBef>
                <a:spcPts val="0"/>
              </a:spcBef>
              <a:spcAft>
                <a:spcPts val="0"/>
              </a:spcAft>
              <a:buClr>
                <a:schemeClr val="dk1"/>
              </a:buClr>
              <a:buSzPts val="1600"/>
              <a:buFont typeface="Noto Sans Symbols"/>
              <a:buNone/>
            </a:pPr>
            <a:endParaRPr sz="1600" i="1" dirty="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dirty="0" err="1">
                <a:solidFill>
                  <a:srgbClr val="00FF99"/>
                </a:solidFill>
                <a:latin typeface="Arial"/>
                <a:ea typeface="Arial"/>
                <a:cs typeface="Arial"/>
                <a:sym typeface="Arial"/>
              </a:rPr>
              <a:t>Bedeutet</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aphaker</a:t>
            </a:r>
            <a:r>
              <a:rPr lang="en-US" sz="1200" i="1" dirty="0">
                <a:solidFill>
                  <a:srgbClr val="00FF99"/>
                </a:solidFill>
                <a:latin typeface="Arial"/>
                <a:ea typeface="Arial"/>
                <a:cs typeface="Arial"/>
                <a:sym typeface="Arial"/>
              </a:rPr>
              <a:t> Status </a:t>
            </a:r>
            <a:r>
              <a:rPr lang="en-US" sz="1200" i="1" dirty="0" err="1">
                <a:solidFill>
                  <a:srgbClr val="00FF99"/>
                </a:solidFill>
                <a:latin typeface="Arial"/>
                <a:ea typeface="Arial"/>
                <a:cs typeface="Arial"/>
                <a:sym typeface="Arial"/>
              </a:rPr>
              <a:t>ebenfalls</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erhöhtes</a:t>
            </a:r>
            <a:r>
              <a:rPr lang="en-US" sz="1200" i="1" dirty="0">
                <a:solidFill>
                  <a:srgbClr val="00FF99"/>
                </a:solidFill>
                <a:latin typeface="Arial"/>
                <a:ea typeface="Arial"/>
                <a:cs typeface="Arial"/>
                <a:sym typeface="Arial"/>
              </a:rPr>
              <a:t> Risiko für </a:t>
            </a:r>
            <a:r>
              <a:rPr lang="en-US" sz="1200" i="1" dirty="0" err="1">
                <a:solidFill>
                  <a:srgbClr val="00FF99"/>
                </a:solidFill>
                <a:latin typeface="Arial"/>
                <a:ea typeface="Arial"/>
                <a:cs typeface="Arial"/>
                <a:sym typeface="Arial"/>
              </a:rPr>
              <a:t>eine</a:t>
            </a:r>
            <a:r>
              <a:rPr lang="en-US" sz="1200" i="1" dirty="0">
                <a:solidFill>
                  <a:srgbClr val="00FF99"/>
                </a:solidFill>
                <a:latin typeface="Arial"/>
                <a:ea typeface="Arial"/>
                <a:cs typeface="Arial"/>
                <a:sym typeface="Arial"/>
              </a:rPr>
              <a:t> CMÖ?</a:t>
            </a:r>
            <a:endParaRPr dirty="0"/>
          </a:p>
          <a:p>
            <a:pPr marL="0" marR="0" lvl="0" indent="0" algn="l" rtl="0">
              <a:spcBef>
                <a:spcPts val="0"/>
              </a:spcBef>
              <a:spcAft>
                <a:spcPts val="0"/>
              </a:spcAft>
              <a:buClr>
                <a:srgbClr val="00FF99"/>
              </a:buClr>
              <a:buSzPts val="1200"/>
              <a:buFont typeface="Noto Sans Symbols"/>
              <a:buNone/>
            </a:pPr>
            <a:r>
              <a:rPr lang="en-US" sz="1200" dirty="0">
                <a:solidFill>
                  <a:srgbClr val="00FF99"/>
                </a:solidFill>
                <a:latin typeface="Arial"/>
                <a:ea typeface="Arial"/>
                <a:cs typeface="Arial"/>
                <a:sym typeface="Arial"/>
              </a:rPr>
              <a:t>Ja, das tut er</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5B2153E2-4A29-1669-406E-375785A26DAF}"/>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7D49E42F-C64D-29A0-5B89-D028D5658E75}"/>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7F416937-69AD-4AC3-378A-9457B6F55C60}"/>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3859A8EE-11A8-9070-7BA8-946DE3D38BC0}"/>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25E0FCD5-E655-52EF-2881-4B6A475EFDE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E64BCAAE-9436-C337-FE18-C48AD9341721}"/>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A7F6581E-A5B3-5EB8-84D0-8FB791727731}"/>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lautet der Name der Gleichung, die die Faktoren beschreibt, die wiederum den Augeninnendruck bestimmen?</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Die Goldmann-Gleichung</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a:solidFill>
                  <a:srgbClr val="0000FF"/>
                </a:solidFill>
              </a:rPr>
              <a:t>Wie lautet die Goldmann-Gleichung? (</a:t>
            </a:r>
            <a:r>
              <a:rPr lang="en-US" sz="1200" i="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Bedeutung</a:t>
            </a:r>
            <a:r>
              <a:rPr lang="en-US" sz="1200" i="1">
                <a:solidFill>
                  <a:srgbClr val="0000FF"/>
                </a:solidFill>
              </a:rPr>
              <a:t>, schreiben Sie sie auf)</a:t>
            </a:r>
            <a:endParaRPr/>
          </a:p>
        </p:txBody>
      </p:sp>
      <p:grpSp>
        <p:nvGrpSpPr>
          <p:cNvPr id="449" name="Google Shape;449;p27">
            <a:extLst>
              <a:ext uri="{FF2B5EF4-FFF2-40B4-BE49-F238E27FC236}">
                <a16:creationId xmlns:a16="http://schemas.microsoft.com/office/drawing/2014/main" id="{16D35F39-B709-06EE-74A6-EFDECAF246F7}"/>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A9DE955B-41E3-EE95-C42E-AFE642183289}"/>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8E00C326-89A7-5F21-D991-56C96AD7F221}"/>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DD37A010-385C-5937-A277-23415B2633A0}"/>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588B72C-1343-FAB8-DFB7-40E8515FB248}"/>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72141A21-EF8F-9A97-3009-BEFC565B3289}"/>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4258FBD8-6752-6B3B-97E9-FC68A9AC7532}"/>
              </a:ext>
            </a:extLst>
          </p:cNvPr>
          <p:cNvSpPr txBox="1"/>
          <p:nvPr/>
        </p:nvSpPr>
        <p:spPr>
          <a:xfrm>
            <a:off x="3802468" y="4491891"/>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472;p28">
            <a:extLst>
              <a:ext uri="{FF2B5EF4-FFF2-40B4-BE49-F238E27FC236}">
                <a16:creationId xmlns:a16="http://schemas.microsoft.com/office/drawing/2014/main" id="{9AA6F0BC-956B-A84B-D5F6-2A1FB3295CF8}"/>
              </a:ext>
            </a:extLst>
          </p:cNvPr>
          <p:cNvSpPr/>
          <p:nvPr/>
        </p:nvSpPr>
        <p:spPr>
          <a:xfrm>
            <a:off x="4572000" y="4904873"/>
            <a:ext cx="1954924" cy="24109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err="1">
                <a:solidFill>
                  <a:schemeClr val="dk1"/>
                </a:solidFill>
                <a:latin typeface="Arial"/>
                <a:ea typeface="Arial"/>
                <a:cs typeface="Arial"/>
                <a:sym typeface="Arial"/>
              </a:rPr>
              <a:t>Schreiben</a:t>
            </a:r>
            <a:r>
              <a:rPr lang="en-US" sz="1200" dirty="0">
                <a:solidFill>
                  <a:schemeClr val="dk1"/>
                </a:solidFill>
                <a:latin typeface="Arial"/>
                <a:ea typeface="Arial"/>
                <a:cs typeface="Arial"/>
                <a:sym typeface="Arial"/>
              </a:rPr>
              <a:t> Sie es </a:t>
            </a:r>
            <a:r>
              <a:rPr lang="en-US" sz="1200" dirty="0" err="1">
                <a:solidFill>
                  <a:schemeClr val="dk1"/>
                </a:solidFill>
                <a:latin typeface="Arial"/>
                <a:ea typeface="Arial"/>
                <a:cs typeface="Arial"/>
                <a:sym typeface="Arial"/>
              </a:rPr>
              <a:t>aus</a:t>
            </a:r>
            <a:endParaRPr dirty="0"/>
          </a:p>
        </p:txBody>
      </p:sp>
      <p:sp>
        <p:nvSpPr>
          <p:cNvPr id="4" name="Google Shape;473;p28">
            <a:extLst>
              <a:ext uri="{FF2B5EF4-FFF2-40B4-BE49-F238E27FC236}">
                <a16:creationId xmlns:a16="http://schemas.microsoft.com/office/drawing/2014/main" id="{961C8D88-02E4-F418-D875-44B5FC7830FF}"/>
              </a:ext>
            </a:extLst>
          </p:cNvPr>
          <p:cNvSpPr/>
          <p:nvPr/>
        </p:nvSpPr>
        <p:spPr>
          <a:xfrm>
            <a:off x="6814681" y="5072683"/>
            <a:ext cx="1309815" cy="24109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ein Wort</a:t>
            </a:r>
            <a:endParaRPr/>
          </a:p>
        </p:txBody>
      </p:sp>
    </p:spTree>
    <p:extLst>
      <p:ext uri="{BB962C8B-B14F-4D97-AF65-F5344CB8AC3E}">
        <p14:creationId xmlns:p14="http://schemas.microsoft.com/office/powerpoint/2010/main" val="879906685"/>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Shape 4600"/>
        <p:cNvGrpSpPr/>
        <p:nvPr/>
      </p:nvGrpSpPr>
      <p:grpSpPr>
        <a:xfrm>
          <a:off x="0" y="0"/>
          <a:ext cx="0" cy="0"/>
          <a:chOff x="0" y="0"/>
          <a:chExt cx="0" cy="0"/>
        </a:xfrm>
      </p:grpSpPr>
      <p:sp>
        <p:nvSpPr>
          <p:cNvPr id="4601" name="Google Shape;4601;p29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02" name="Google Shape;4602;p29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603" name="Google Shape;4603;p29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04" name="Google Shape;4604;p29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05" name="Google Shape;4605;p297"/>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0"/>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4) </a:t>
            </a:r>
            <a:r>
              <a:rPr lang="en-US" sz="1200" b="1" i="1">
                <a:solidFill>
                  <a:srgbClr val="0000FF"/>
                </a:solidFill>
              </a:rPr>
              <a:t>Zystoides Makulaödem (</a:t>
            </a:r>
            <a:r>
              <a:rPr lang="en-US" sz="1200" b="1"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1"/>
                  </a:ext>
                </a:extLst>
              </a:rPr>
              <a:t>CMÖ</a:t>
            </a:r>
            <a:r>
              <a:rPr lang="en-US" sz="1200" b="1" i="1">
                <a:solidFill>
                  <a:srgbClr val="0000FF"/>
                </a:solidFill>
              </a:rPr>
              <a:t>)</a:t>
            </a:r>
            <a:endParaRPr b="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5) Prostaglandinassoziierte-assoziierte Periorbitopathie (PAP)</a:t>
            </a:r>
            <a:endParaRPr sz="1200" i="1">
              <a:solidFill>
                <a:schemeClr val="dk1"/>
              </a:solidFill>
            </a:endParaRPr>
          </a:p>
        </p:txBody>
      </p:sp>
      <p:sp>
        <p:nvSpPr>
          <p:cNvPr id="4606" name="Google Shape;4606;p29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280</a:t>
            </a:fld>
            <a:endParaRPr sz="1000">
              <a:solidFill>
                <a:schemeClr val="dk1"/>
              </a:solidFill>
              <a:latin typeface="Arial"/>
              <a:ea typeface="Arial"/>
              <a:cs typeface="Arial"/>
              <a:sym typeface="Arial"/>
            </a:endParaRPr>
          </a:p>
        </p:txBody>
      </p:sp>
      <p:sp>
        <p:nvSpPr>
          <p:cNvPr id="4607" name="Google Shape;4607;p297"/>
          <p:cNvSpPr txBox="1"/>
          <p:nvPr/>
        </p:nvSpPr>
        <p:spPr>
          <a:xfrm>
            <a:off x="1143000" y="3276600"/>
            <a:ext cx="7788300" cy="162660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Was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wahrscheinlicher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a:t>
            </a:r>
            <a:r>
              <a:rPr lang="en-US" sz="1200" i="1" dirty="0">
                <a:solidFill>
                  <a:srgbClr val="0000FF"/>
                </a:solidFill>
                <a:latin typeface="Arial"/>
                <a:ea typeface="Arial"/>
                <a:cs typeface="Arial"/>
                <a:sym typeface="Arial"/>
              </a:rPr>
              <a:t> PGA-</a:t>
            </a:r>
            <a:r>
              <a:rPr lang="en-US" sz="1200" i="1" dirty="0" err="1">
                <a:solidFill>
                  <a:srgbClr val="0000FF"/>
                </a:solidFill>
                <a:latin typeface="Arial"/>
                <a:ea typeface="Arial"/>
                <a:cs typeface="Arial"/>
                <a:sym typeface="Arial"/>
              </a:rPr>
              <a:t>assoziiertes</a:t>
            </a:r>
            <a:r>
              <a:rPr lang="en-US" sz="1200" i="1" dirty="0">
                <a:solidFill>
                  <a:srgbClr val="0000FF"/>
                </a:solidFill>
                <a:latin typeface="Arial"/>
                <a:ea typeface="Arial"/>
                <a:cs typeface="Arial"/>
                <a:sym typeface="Arial"/>
              </a:rPr>
              <a:t> CM</a:t>
            </a:r>
            <a:r>
              <a:rPr lang="en-US" sz="1200" i="1" dirty="0">
                <a:solidFill>
                  <a:srgbClr val="0000FF"/>
                </a:solidFill>
              </a:rPr>
              <a:t>Ö</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phaken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pseudophaken</a:t>
            </a:r>
            <a:r>
              <a:rPr lang="en-US" sz="1200" i="1" dirty="0">
                <a:solidFill>
                  <a:srgbClr val="0000FF"/>
                </a:solidFill>
                <a:latin typeface="Arial"/>
                <a:ea typeface="Arial"/>
                <a:cs typeface="Arial"/>
                <a:sym typeface="Arial"/>
              </a:rPr>
              <a:t> Augen?</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rPr>
              <a:t>Bei </a:t>
            </a:r>
            <a:r>
              <a:rPr lang="en-US" sz="1200" dirty="0" err="1">
                <a:solidFill>
                  <a:srgbClr val="0000FF"/>
                </a:solidFill>
                <a:latin typeface="Arial"/>
                <a:ea typeface="Arial"/>
                <a:cs typeface="Arial"/>
                <a:sym typeface="Arial"/>
              </a:rPr>
              <a:t>Pseudophaken</a:t>
            </a:r>
            <a:endParaRPr sz="1600" dirty="0">
              <a:solidFill>
                <a:srgbClr val="00FF99"/>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dirty="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dirty="0">
                <a:solidFill>
                  <a:srgbClr val="00FF99"/>
                </a:solidFill>
                <a:latin typeface="Arial"/>
                <a:ea typeface="Arial"/>
                <a:cs typeface="Arial"/>
                <a:sym typeface="Arial"/>
              </a:rPr>
              <a:t>Was </a:t>
            </a:r>
            <a:r>
              <a:rPr lang="en-US" sz="1200" i="1" dirty="0" err="1">
                <a:solidFill>
                  <a:srgbClr val="00FF99"/>
                </a:solidFill>
                <a:latin typeface="Arial"/>
                <a:ea typeface="Arial"/>
                <a:cs typeface="Arial"/>
                <a:sym typeface="Arial"/>
              </a:rPr>
              <a:t>erhöht</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bei</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einem</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pseudophaken</a:t>
            </a:r>
            <a:r>
              <a:rPr lang="en-US" sz="1200" i="1" dirty="0">
                <a:solidFill>
                  <a:srgbClr val="00FF99"/>
                </a:solidFill>
                <a:latin typeface="Arial"/>
                <a:ea typeface="Arial"/>
                <a:cs typeface="Arial"/>
                <a:sym typeface="Arial"/>
              </a:rPr>
              <a:t> Auge die </a:t>
            </a:r>
            <a:r>
              <a:rPr lang="en-US" sz="1200" i="1" dirty="0" err="1">
                <a:solidFill>
                  <a:srgbClr val="00FF99"/>
                </a:solidFill>
                <a:latin typeface="Arial"/>
                <a:ea typeface="Arial"/>
                <a:cs typeface="Arial"/>
                <a:sym typeface="Arial"/>
              </a:rPr>
              <a:t>Wahrscheinlichkeit</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eines</a:t>
            </a:r>
            <a:r>
              <a:rPr lang="en-US" sz="1200" i="1" dirty="0">
                <a:solidFill>
                  <a:srgbClr val="00FF99"/>
                </a:solidFill>
                <a:latin typeface="Arial"/>
                <a:ea typeface="Arial"/>
                <a:cs typeface="Arial"/>
                <a:sym typeface="Arial"/>
              </a:rPr>
              <a:t> PGA-</a:t>
            </a:r>
            <a:r>
              <a:rPr lang="en-US" sz="1200" i="1" dirty="0" err="1">
                <a:solidFill>
                  <a:srgbClr val="00FF99"/>
                </a:solidFill>
                <a:latin typeface="Arial"/>
                <a:ea typeface="Arial"/>
                <a:cs typeface="Arial"/>
                <a:sym typeface="Arial"/>
              </a:rPr>
              <a:t>assoziierten</a:t>
            </a:r>
            <a:r>
              <a:rPr lang="en-US" sz="1200" i="1" dirty="0">
                <a:solidFill>
                  <a:srgbClr val="00FF99"/>
                </a:solidFill>
                <a:latin typeface="Arial"/>
                <a:ea typeface="Arial"/>
                <a:cs typeface="Arial"/>
                <a:sym typeface="Arial"/>
              </a:rPr>
              <a:t> CMÖ </a:t>
            </a:r>
            <a:r>
              <a:rPr lang="en-US" sz="1200" i="1" dirty="0" err="1">
                <a:solidFill>
                  <a:srgbClr val="00FF99"/>
                </a:solidFill>
                <a:latin typeface="Arial"/>
                <a:ea typeface="Arial"/>
                <a:cs typeface="Arial"/>
                <a:sym typeface="Arial"/>
              </a:rPr>
              <a:t>noch</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weiter</a:t>
            </a:r>
            <a:r>
              <a:rPr lang="en-US" sz="1200" i="1" dirty="0">
                <a:solidFill>
                  <a:srgbClr val="00FF99"/>
                </a:solidFill>
                <a:latin typeface="Arial"/>
                <a:ea typeface="Arial"/>
                <a:cs typeface="Arial"/>
                <a:sym typeface="Arial"/>
              </a:rPr>
              <a:t>?</a:t>
            </a:r>
            <a:endParaRPr dirty="0"/>
          </a:p>
          <a:p>
            <a:pPr marL="0" marR="0" lvl="0" indent="0" algn="l" rtl="0">
              <a:spcBef>
                <a:spcPts val="0"/>
              </a:spcBef>
              <a:spcAft>
                <a:spcPts val="0"/>
              </a:spcAft>
              <a:buClr>
                <a:srgbClr val="00FF99"/>
              </a:buClr>
              <a:buSzPts val="1200"/>
              <a:buFont typeface="Noto Sans Symbols"/>
              <a:buNone/>
            </a:pPr>
            <a:r>
              <a:rPr lang="en-US" sz="1200" dirty="0">
                <a:solidFill>
                  <a:srgbClr val="00FF99"/>
                </a:solidFill>
                <a:latin typeface="Arial"/>
                <a:ea typeface="Arial"/>
                <a:cs typeface="Arial"/>
                <a:sym typeface="Arial"/>
              </a:rPr>
              <a:t>Eine </a:t>
            </a:r>
            <a:r>
              <a:rPr lang="en-US" sz="1200" dirty="0" err="1">
                <a:solidFill>
                  <a:srgbClr val="00FF99"/>
                </a:solidFill>
                <a:latin typeface="Arial"/>
                <a:ea typeface="Arial"/>
                <a:cs typeface="Arial"/>
                <a:sym typeface="Arial"/>
              </a:rPr>
              <a:t>offene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hintere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Kapsel</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entweder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infolge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intraoperativen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Ruptur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oder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YAG-</a:t>
            </a:r>
            <a:r>
              <a:rPr lang="en-US" sz="1200" dirty="0" err="1">
                <a:solidFill>
                  <a:srgbClr val="00FF99"/>
                </a:solidFill>
                <a:latin typeface="Arial"/>
                <a:ea typeface="Arial"/>
                <a:cs typeface="Arial"/>
                <a:sym typeface="Arial"/>
              </a:rPr>
              <a:t>Behandlung</a:t>
            </a:r>
            <a:r>
              <a:rPr lang="en-US" sz="1200" dirty="0">
                <a:solidFill>
                  <a:srgbClr val="00FF99"/>
                </a:solidFill>
                <a:latin typeface="Arial"/>
                <a:ea typeface="Arial"/>
                <a:cs typeface="Arial"/>
                <a:sym typeface="Arial"/>
              </a:rPr>
              <a:t>)</a:t>
            </a:r>
            <a:endParaRPr dirty="0"/>
          </a:p>
          <a:p>
            <a:pPr marL="0" marR="0" lvl="0" indent="0" algn="l" rtl="0">
              <a:spcBef>
                <a:spcPts val="0"/>
              </a:spcBef>
              <a:spcAft>
                <a:spcPts val="0"/>
              </a:spcAft>
              <a:buClr>
                <a:schemeClr val="dk1"/>
              </a:buClr>
              <a:buSzPts val="1600"/>
              <a:buFont typeface="Noto Sans Symbols"/>
              <a:buNone/>
            </a:pPr>
            <a:endParaRPr sz="1600" i="1" dirty="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dirty="0" err="1">
                <a:solidFill>
                  <a:srgbClr val="00FF99"/>
                </a:solidFill>
                <a:latin typeface="Arial"/>
                <a:ea typeface="Arial"/>
                <a:cs typeface="Arial"/>
                <a:sym typeface="Arial"/>
              </a:rPr>
              <a:t>Bedeutet</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aphaker</a:t>
            </a:r>
            <a:r>
              <a:rPr lang="en-US" sz="1200" i="1" dirty="0">
                <a:solidFill>
                  <a:srgbClr val="00FF99"/>
                </a:solidFill>
                <a:latin typeface="Arial"/>
                <a:ea typeface="Arial"/>
                <a:cs typeface="Arial"/>
                <a:sym typeface="Arial"/>
              </a:rPr>
              <a:t> Status </a:t>
            </a:r>
            <a:r>
              <a:rPr lang="en-US" sz="1200" i="1" dirty="0" err="1">
                <a:solidFill>
                  <a:srgbClr val="00FF99"/>
                </a:solidFill>
                <a:latin typeface="Arial"/>
                <a:ea typeface="Arial"/>
                <a:cs typeface="Arial"/>
                <a:sym typeface="Arial"/>
              </a:rPr>
              <a:t>ebenfalls</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erhöhtes</a:t>
            </a:r>
            <a:r>
              <a:rPr lang="en-US" sz="1200" i="1" dirty="0">
                <a:solidFill>
                  <a:srgbClr val="00FF99"/>
                </a:solidFill>
                <a:latin typeface="Arial"/>
                <a:ea typeface="Arial"/>
                <a:cs typeface="Arial"/>
                <a:sym typeface="Arial"/>
              </a:rPr>
              <a:t> Risiko für </a:t>
            </a:r>
            <a:r>
              <a:rPr lang="en-US" sz="1200" i="1" dirty="0" err="1">
                <a:solidFill>
                  <a:srgbClr val="00FF99"/>
                </a:solidFill>
                <a:latin typeface="Arial"/>
                <a:ea typeface="Arial"/>
                <a:cs typeface="Arial"/>
                <a:sym typeface="Arial"/>
              </a:rPr>
              <a:t>eine</a:t>
            </a:r>
            <a:r>
              <a:rPr lang="en-US" sz="1200" i="1" dirty="0">
                <a:solidFill>
                  <a:srgbClr val="00FF99"/>
                </a:solidFill>
                <a:latin typeface="Arial"/>
                <a:ea typeface="Arial"/>
                <a:cs typeface="Arial"/>
                <a:sym typeface="Arial"/>
              </a:rPr>
              <a:t> CMÖ?</a:t>
            </a:r>
            <a:endParaRPr dirty="0"/>
          </a:p>
          <a:p>
            <a:pPr marL="0" marR="0" lvl="0" indent="0" algn="l" rtl="0">
              <a:spcBef>
                <a:spcPts val="0"/>
              </a:spcBef>
              <a:spcAft>
                <a:spcPts val="0"/>
              </a:spcAft>
              <a:buClr>
                <a:srgbClr val="00FF99"/>
              </a:buClr>
              <a:buSzPts val="1200"/>
              <a:buFont typeface="Noto Sans Symbols"/>
              <a:buNone/>
            </a:pPr>
            <a:r>
              <a:rPr lang="en-US" sz="1200" dirty="0">
                <a:solidFill>
                  <a:srgbClr val="00FF99"/>
                </a:solidFill>
                <a:latin typeface="Arial"/>
                <a:ea typeface="Arial"/>
                <a:cs typeface="Arial"/>
                <a:sym typeface="Arial"/>
              </a:rPr>
              <a:t>Ja, das tut er</a:t>
            </a:r>
            <a:endParaRPr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Shape 4611"/>
        <p:cNvGrpSpPr/>
        <p:nvPr/>
      </p:nvGrpSpPr>
      <p:grpSpPr>
        <a:xfrm>
          <a:off x="0" y="0"/>
          <a:ext cx="0" cy="0"/>
          <a:chOff x="0" y="0"/>
          <a:chExt cx="0" cy="0"/>
        </a:xfrm>
      </p:grpSpPr>
      <p:sp>
        <p:nvSpPr>
          <p:cNvPr id="4612" name="Google Shape;4612;p298"/>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13" name="Google Shape;4613;p29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614" name="Google Shape;4614;p29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15" name="Google Shape;4615;p29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16" name="Google Shape;4616;p298"/>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2"/>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4) </a:t>
            </a:r>
            <a:r>
              <a:rPr lang="en-US" sz="1200" b="1" i="1">
                <a:solidFill>
                  <a:srgbClr val="0000FF"/>
                </a:solidFill>
              </a:rPr>
              <a:t>Zystoides Makulaödem (</a:t>
            </a:r>
            <a:r>
              <a:rPr lang="en-US" sz="1200" b="1"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3"/>
                  </a:ext>
                </a:extLst>
              </a:rPr>
              <a:t>CMÖ</a:t>
            </a:r>
            <a:r>
              <a:rPr lang="en-US" sz="1200" b="1" i="1">
                <a:solidFill>
                  <a:srgbClr val="0000FF"/>
                </a:solidFill>
              </a:rPr>
              <a:t>)</a:t>
            </a:r>
            <a:endParaRPr b="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5) Prostaglandinassoziierte-assoziierte Periorbitopathie (PAP)</a:t>
            </a:r>
            <a:endParaRPr sz="1200" i="1">
              <a:solidFill>
                <a:schemeClr val="dk1"/>
              </a:solidFill>
            </a:endParaRPr>
          </a:p>
        </p:txBody>
      </p:sp>
      <p:sp>
        <p:nvSpPr>
          <p:cNvPr id="4617" name="Google Shape;4617;p29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281</a:t>
            </a:fld>
            <a:endParaRPr sz="1000">
              <a:solidFill>
                <a:schemeClr val="dk1"/>
              </a:solidFill>
              <a:latin typeface="Arial"/>
              <a:ea typeface="Arial"/>
              <a:cs typeface="Arial"/>
              <a:sym typeface="Arial"/>
            </a:endParaRPr>
          </a:p>
        </p:txBody>
      </p:sp>
      <p:sp>
        <p:nvSpPr>
          <p:cNvPr id="4618" name="Google Shape;4618;p298"/>
          <p:cNvSpPr txBox="1"/>
          <p:nvPr/>
        </p:nvSpPr>
        <p:spPr>
          <a:xfrm>
            <a:off x="1143000" y="3276600"/>
            <a:ext cx="7788300" cy="16266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a:solidFill>
                  <a:srgbClr val="0000FF"/>
                </a:solidFill>
              </a:rPr>
              <a:t>Was </a:t>
            </a:r>
            <a:r>
              <a:rPr lang="en-US" sz="1200" i="1" dirty="0" err="1">
                <a:solidFill>
                  <a:srgbClr val="0000FF"/>
                </a:solidFill>
              </a:rPr>
              <a:t>ist</a:t>
            </a:r>
            <a:r>
              <a:rPr lang="en-US" sz="1200" i="1" dirty="0">
                <a:solidFill>
                  <a:srgbClr val="0000FF"/>
                </a:solidFill>
              </a:rPr>
              <a:t> </a:t>
            </a:r>
            <a:r>
              <a:rPr lang="en-US" sz="1200" i="1" dirty="0" err="1">
                <a:solidFill>
                  <a:srgbClr val="0000FF"/>
                </a:solidFill>
              </a:rPr>
              <a:t>wahrscheinlicher</a:t>
            </a:r>
            <a:r>
              <a:rPr lang="en-US" sz="1200" i="1" dirty="0">
                <a:solidFill>
                  <a:srgbClr val="0000FF"/>
                </a:solidFill>
              </a:rPr>
              <a:t>: </a:t>
            </a:r>
            <a:r>
              <a:rPr lang="en-US" sz="1200" i="1" dirty="0" err="1">
                <a:solidFill>
                  <a:srgbClr val="0000FF"/>
                </a:solidFill>
              </a:rPr>
              <a:t>ein</a:t>
            </a:r>
            <a:r>
              <a:rPr lang="en-US" sz="1200" i="1" dirty="0">
                <a:solidFill>
                  <a:srgbClr val="0000FF"/>
                </a:solidFill>
              </a:rPr>
              <a:t> PGA-</a:t>
            </a:r>
            <a:r>
              <a:rPr lang="en-US" sz="1200" i="1" dirty="0" err="1">
                <a:solidFill>
                  <a:srgbClr val="0000FF"/>
                </a:solidFill>
              </a:rPr>
              <a:t>assoziiertes</a:t>
            </a:r>
            <a:r>
              <a:rPr lang="en-US" sz="1200" i="1" dirty="0">
                <a:solidFill>
                  <a:srgbClr val="0000FF"/>
                </a:solidFill>
              </a:rPr>
              <a:t> CMÖ </a:t>
            </a:r>
            <a:r>
              <a:rPr lang="en-US" sz="1200" i="1" dirty="0" err="1">
                <a:solidFill>
                  <a:srgbClr val="0000FF"/>
                </a:solidFill>
              </a:rPr>
              <a:t>bei</a:t>
            </a:r>
            <a:r>
              <a:rPr lang="en-US" sz="1200" i="1" dirty="0">
                <a:solidFill>
                  <a:srgbClr val="0000FF"/>
                </a:solidFill>
              </a:rPr>
              <a:t> </a:t>
            </a:r>
            <a:r>
              <a:rPr lang="en-US" sz="1200" i="1" dirty="0" err="1">
                <a:solidFill>
                  <a:srgbClr val="0000FF"/>
                </a:solidFill>
              </a:rPr>
              <a:t>phaken</a:t>
            </a:r>
            <a:r>
              <a:rPr lang="en-US" sz="1200" i="1" dirty="0">
                <a:solidFill>
                  <a:srgbClr val="0000FF"/>
                </a:solidFill>
              </a:rPr>
              <a:t> </a:t>
            </a:r>
            <a:r>
              <a:rPr lang="en-US" sz="1200" i="1" dirty="0" err="1">
                <a:solidFill>
                  <a:srgbClr val="0000FF"/>
                </a:solidFill>
              </a:rPr>
              <a:t>oder</a:t>
            </a:r>
            <a:r>
              <a:rPr lang="en-US" sz="1200" i="1" dirty="0">
                <a:solidFill>
                  <a:srgbClr val="0000FF"/>
                </a:solidFill>
              </a:rPr>
              <a:t> </a:t>
            </a:r>
            <a:r>
              <a:rPr lang="en-US" sz="1200" i="1" dirty="0" err="1">
                <a:solidFill>
                  <a:srgbClr val="0000FF"/>
                </a:solidFill>
              </a:rPr>
              <a:t>bei</a:t>
            </a:r>
            <a:r>
              <a:rPr lang="en-US" sz="1200" i="1" dirty="0">
                <a:solidFill>
                  <a:srgbClr val="0000FF"/>
                </a:solidFill>
              </a:rPr>
              <a:t> </a:t>
            </a:r>
            <a:r>
              <a:rPr lang="en-US" sz="1200" i="1" dirty="0" err="1">
                <a:solidFill>
                  <a:srgbClr val="0000FF"/>
                </a:solidFill>
              </a:rPr>
              <a:t>pseudophaken</a:t>
            </a:r>
            <a:r>
              <a:rPr lang="en-US" sz="1200" i="1" dirty="0">
                <a:solidFill>
                  <a:srgbClr val="0000FF"/>
                </a:solidFill>
              </a:rPr>
              <a:t> Augen?</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Bei </a:t>
            </a:r>
            <a:r>
              <a:rPr lang="en-US" sz="1200" dirty="0" err="1">
                <a:solidFill>
                  <a:srgbClr val="0000FF"/>
                </a:solidFill>
              </a:rPr>
              <a:t>Pseudophaken</a:t>
            </a: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Was </a:t>
            </a: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pseudophaken</a:t>
            </a:r>
            <a:r>
              <a:rPr lang="en-US" sz="1200" i="1" dirty="0">
                <a:solidFill>
                  <a:srgbClr val="0000FF"/>
                </a:solidFill>
                <a:latin typeface="Arial"/>
                <a:ea typeface="Arial"/>
                <a:cs typeface="Arial"/>
                <a:sym typeface="Arial"/>
              </a:rPr>
              <a:t> Auge die </a:t>
            </a:r>
            <a:r>
              <a:rPr lang="en-US" sz="1200" i="1" dirty="0" err="1">
                <a:solidFill>
                  <a:srgbClr val="0000FF"/>
                </a:solidFill>
                <a:latin typeface="Arial"/>
                <a:ea typeface="Arial"/>
                <a:cs typeface="Arial"/>
                <a:sym typeface="Arial"/>
              </a:rPr>
              <a:t>Wahrscheinlichkeit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eines</a:t>
            </a:r>
            <a:r>
              <a:rPr lang="en-US" sz="1200" i="1" dirty="0">
                <a:solidFill>
                  <a:srgbClr val="0000FF"/>
                </a:solidFill>
                <a:latin typeface="Arial"/>
                <a:ea typeface="Arial"/>
                <a:cs typeface="Arial"/>
                <a:sym typeface="Arial"/>
              </a:rPr>
              <a:t> PGA-</a:t>
            </a:r>
            <a:r>
              <a:rPr lang="en-US" sz="1200" i="1" dirty="0" err="1">
                <a:solidFill>
                  <a:srgbClr val="0000FF"/>
                </a:solidFill>
                <a:latin typeface="Arial"/>
                <a:ea typeface="Arial"/>
                <a:cs typeface="Arial"/>
                <a:sym typeface="Arial"/>
              </a:rPr>
              <a:t>assoziierten</a:t>
            </a:r>
            <a:r>
              <a:rPr lang="en-US" sz="1200" i="1" dirty="0">
                <a:solidFill>
                  <a:srgbClr val="0000FF"/>
                </a:solidFill>
                <a:latin typeface="Arial"/>
                <a:ea typeface="Arial"/>
                <a:cs typeface="Arial"/>
                <a:sym typeface="Arial"/>
              </a:rPr>
              <a:t> CM</a:t>
            </a:r>
            <a:r>
              <a:rPr lang="en-US" sz="1200" i="1" dirty="0">
                <a:solidFill>
                  <a:srgbClr val="0000FF"/>
                </a:solidFill>
              </a:rPr>
              <a:t>Ö</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rPr>
              <a:t>zusätzlich</a:t>
            </a:r>
            <a:r>
              <a:rPr lang="en-US" sz="1200" i="1" dirty="0">
                <a:solidFill>
                  <a:srgbClr val="0000FF"/>
                </a:solidFill>
                <a:latin typeface="Arial"/>
                <a:ea typeface="Arial"/>
                <a:cs typeface="Arial"/>
                <a:sym typeface="Arial"/>
              </a:rPr>
              <a:t>?</a:t>
            </a:r>
            <a:endParaRPr sz="1600" i="1" dirty="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dirty="0">
                <a:solidFill>
                  <a:srgbClr val="00FF99"/>
                </a:solidFill>
                <a:latin typeface="Arial"/>
                <a:ea typeface="Arial"/>
                <a:cs typeface="Arial"/>
                <a:sym typeface="Arial"/>
              </a:rPr>
              <a:t>Eine </a:t>
            </a:r>
            <a:r>
              <a:rPr lang="en-US" sz="1200" dirty="0" err="1">
                <a:solidFill>
                  <a:srgbClr val="00FF99"/>
                </a:solidFill>
                <a:latin typeface="Arial"/>
                <a:ea typeface="Arial"/>
                <a:cs typeface="Arial"/>
                <a:sym typeface="Arial"/>
              </a:rPr>
              <a:t>offene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hintere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Kapsel</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entweder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infolge</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intraoperativen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Ruptur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oder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YAG-</a:t>
            </a:r>
            <a:r>
              <a:rPr lang="en-US" sz="1200" dirty="0" err="1">
                <a:solidFill>
                  <a:srgbClr val="00FF99"/>
                </a:solidFill>
                <a:latin typeface="Arial"/>
                <a:ea typeface="Arial"/>
                <a:cs typeface="Arial"/>
                <a:sym typeface="Arial"/>
              </a:rPr>
              <a:t>Behandlung</a:t>
            </a:r>
            <a:r>
              <a:rPr lang="en-US" sz="1200" dirty="0">
                <a:solidFill>
                  <a:srgbClr val="00FF99"/>
                </a:solidFill>
                <a:latin typeface="Arial"/>
                <a:ea typeface="Arial"/>
                <a:cs typeface="Arial"/>
                <a:sym typeface="Arial"/>
              </a:rPr>
              <a:t>)</a:t>
            </a:r>
            <a:endParaRPr dirty="0"/>
          </a:p>
          <a:p>
            <a:pPr marL="0" marR="0" lvl="0" indent="0" algn="l" rtl="0">
              <a:spcBef>
                <a:spcPts val="0"/>
              </a:spcBef>
              <a:spcAft>
                <a:spcPts val="0"/>
              </a:spcAft>
              <a:buClr>
                <a:schemeClr val="dk1"/>
              </a:buClr>
              <a:buSzPts val="1600"/>
              <a:buFont typeface="Noto Sans Symbols"/>
              <a:buNone/>
            </a:pPr>
            <a:endParaRPr sz="1600" i="1" dirty="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dirty="0" err="1">
                <a:solidFill>
                  <a:srgbClr val="00FF99"/>
                </a:solidFill>
                <a:latin typeface="Arial"/>
                <a:ea typeface="Arial"/>
                <a:cs typeface="Arial"/>
                <a:sym typeface="Arial"/>
              </a:rPr>
              <a:t>Bedeutet</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aphaker</a:t>
            </a:r>
            <a:r>
              <a:rPr lang="en-US" sz="1200" i="1" dirty="0">
                <a:solidFill>
                  <a:srgbClr val="00FF99"/>
                </a:solidFill>
                <a:latin typeface="Arial"/>
                <a:ea typeface="Arial"/>
                <a:cs typeface="Arial"/>
                <a:sym typeface="Arial"/>
              </a:rPr>
              <a:t> Status </a:t>
            </a:r>
            <a:r>
              <a:rPr lang="en-US" sz="1200" i="1" dirty="0" err="1">
                <a:solidFill>
                  <a:srgbClr val="00FF99"/>
                </a:solidFill>
                <a:latin typeface="Arial"/>
                <a:ea typeface="Arial"/>
                <a:cs typeface="Arial"/>
                <a:sym typeface="Arial"/>
              </a:rPr>
              <a:t>ebenfalls</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erhöhtes</a:t>
            </a:r>
            <a:r>
              <a:rPr lang="en-US" sz="1200" i="1" dirty="0">
                <a:solidFill>
                  <a:srgbClr val="00FF99"/>
                </a:solidFill>
                <a:latin typeface="Arial"/>
                <a:ea typeface="Arial"/>
                <a:cs typeface="Arial"/>
                <a:sym typeface="Arial"/>
              </a:rPr>
              <a:t> Risiko für </a:t>
            </a:r>
            <a:r>
              <a:rPr lang="en-US" sz="1200" i="1" dirty="0" err="1">
                <a:solidFill>
                  <a:srgbClr val="00FF99"/>
                </a:solidFill>
                <a:latin typeface="Arial"/>
                <a:ea typeface="Arial"/>
                <a:cs typeface="Arial"/>
                <a:sym typeface="Arial"/>
              </a:rPr>
              <a:t>eine</a:t>
            </a:r>
            <a:r>
              <a:rPr lang="en-US" sz="1200" i="1" dirty="0">
                <a:solidFill>
                  <a:srgbClr val="00FF99"/>
                </a:solidFill>
                <a:latin typeface="Arial"/>
                <a:ea typeface="Arial"/>
                <a:cs typeface="Arial"/>
                <a:sym typeface="Arial"/>
              </a:rPr>
              <a:t> CMÖ?</a:t>
            </a:r>
            <a:endParaRPr dirty="0"/>
          </a:p>
          <a:p>
            <a:pPr marL="0" marR="0" lvl="0" indent="0" algn="l" rtl="0">
              <a:spcBef>
                <a:spcPts val="0"/>
              </a:spcBef>
              <a:spcAft>
                <a:spcPts val="0"/>
              </a:spcAft>
              <a:buClr>
                <a:srgbClr val="00FF99"/>
              </a:buClr>
              <a:buSzPts val="1200"/>
              <a:buFont typeface="Noto Sans Symbols"/>
              <a:buNone/>
            </a:pPr>
            <a:r>
              <a:rPr lang="en-US" sz="1200" dirty="0">
                <a:solidFill>
                  <a:srgbClr val="00FF99"/>
                </a:solidFill>
                <a:latin typeface="Arial"/>
                <a:ea typeface="Arial"/>
                <a:cs typeface="Arial"/>
                <a:sym typeface="Arial"/>
              </a:rPr>
              <a:t>Ja, das tut er</a:t>
            </a:r>
            <a:endParaRPr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Shape 4622"/>
        <p:cNvGrpSpPr/>
        <p:nvPr/>
      </p:nvGrpSpPr>
      <p:grpSpPr>
        <a:xfrm>
          <a:off x="0" y="0"/>
          <a:ext cx="0" cy="0"/>
          <a:chOff x="0" y="0"/>
          <a:chExt cx="0" cy="0"/>
        </a:xfrm>
      </p:grpSpPr>
      <p:sp>
        <p:nvSpPr>
          <p:cNvPr id="4623" name="Google Shape;4623;p299"/>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24" name="Google Shape;4624;p29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625" name="Google Shape;4625;p29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26" name="Google Shape;4626;p29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27" name="Google Shape;4627;p299"/>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4"/>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4) </a:t>
            </a:r>
            <a:r>
              <a:rPr lang="en-US" sz="1200" b="1" i="1">
                <a:solidFill>
                  <a:srgbClr val="0000FF"/>
                </a:solidFill>
              </a:rPr>
              <a:t>Zystoides Makulaödem (</a:t>
            </a:r>
            <a:r>
              <a:rPr lang="en-US" sz="1200" b="1"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5"/>
                  </a:ext>
                </a:extLst>
              </a:rPr>
              <a:t>CMÖ</a:t>
            </a:r>
            <a:r>
              <a:rPr lang="en-US" sz="1200" b="1" i="1">
                <a:solidFill>
                  <a:srgbClr val="0000FF"/>
                </a:solidFill>
              </a:rPr>
              <a:t>)</a:t>
            </a:r>
            <a:endParaRPr b="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5) Prostaglandinassoziierte-assoziierte Periorbitopathie (PAP)</a:t>
            </a:r>
            <a:endParaRPr sz="1200" i="1">
              <a:solidFill>
                <a:schemeClr val="dk1"/>
              </a:solidFill>
            </a:endParaRPr>
          </a:p>
        </p:txBody>
      </p:sp>
      <p:sp>
        <p:nvSpPr>
          <p:cNvPr id="4628" name="Google Shape;4628;p29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282</a:t>
            </a:fld>
            <a:endParaRPr sz="1000">
              <a:solidFill>
                <a:schemeClr val="dk1"/>
              </a:solidFill>
              <a:latin typeface="Arial"/>
              <a:ea typeface="Arial"/>
              <a:cs typeface="Arial"/>
              <a:sym typeface="Arial"/>
            </a:endParaRPr>
          </a:p>
        </p:txBody>
      </p:sp>
      <p:sp>
        <p:nvSpPr>
          <p:cNvPr id="4629" name="Google Shape;4629;p299"/>
          <p:cNvSpPr txBox="1"/>
          <p:nvPr/>
        </p:nvSpPr>
        <p:spPr>
          <a:xfrm>
            <a:off x="1143000" y="3276600"/>
            <a:ext cx="7788300" cy="16266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a:solidFill>
                  <a:srgbClr val="0000FF"/>
                </a:solidFill>
              </a:rPr>
              <a:t>Was </a:t>
            </a:r>
            <a:r>
              <a:rPr lang="en-US" sz="1200" i="1" dirty="0" err="1">
                <a:solidFill>
                  <a:srgbClr val="0000FF"/>
                </a:solidFill>
              </a:rPr>
              <a:t>ist</a:t>
            </a:r>
            <a:r>
              <a:rPr lang="en-US" sz="1200" i="1" dirty="0">
                <a:solidFill>
                  <a:srgbClr val="0000FF"/>
                </a:solidFill>
              </a:rPr>
              <a:t> </a:t>
            </a:r>
            <a:r>
              <a:rPr lang="en-US" sz="1200" i="1" dirty="0" err="1">
                <a:solidFill>
                  <a:srgbClr val="0000FF"/>
                </a:solidFill>
              </a:rPr>
              <a:t>wahrscheinlicher</a:t>
            </a:r>
            <a:r>
              <a:rPr lang="en-US" sz="1200" i="1" dirty="0">
                <a:solidFill>
                  <a:srgbClr val="0000FF"/>
                </a:solidFill>
              </a:rPr>
              <a:t>: </a:t>
            </a:r>
            <a:r>
              <a:rPr lang="en-US" sz="1200" i="1" dirty="0" err="1">
                <a:solidFill>
                  <a:srgbClr val="0000FF"/>
                </a:solidFill>
              </a:rPr>
              <a:t>ein</a:t>
            </a:r>
            <a:r>
              <a:rPr lang="en-US" sz="1200" i="1" dirty="0">
                <a:solidFill>
                  <a:srgbClr val="0000FF"/>
                </a:solidFill>
              </a:rPr>
              <a:t> PGA-</a:t>
            </a:r>
            <a:r>
              <a:rPr lang="en-US" sz="1200" i="1" dirty="0" err="1">
                <a:solidFill>
                  <a:srgbClr val="0000FF"/>
                </a:solidFill>
              </a:rPr>
              <a:t>assoziiertes</a:t>
            </a:r>
            <a:r>
              <a:rPr lang="en-US" sz="1200" i="1" dirty="0">
                <a:solidFill>
                  <a:srgbClr val="0000FF"/>
                </a:solidFill>
              </a:rPr>
              <a:t> CMÖ </a:t>
            </a:r>
            <a:r>
              <a:rPr lang="en-US" sz="1200" i="1" dirty="0" err="1">
                <a:solidFill>
                  <a:srgbClr val="0000FF"/>
                </a:solidFill>
              </a:rPr>
              <a:t>bei</a:t>
            </a:r>
            <a:r>
              <a:rPr lang="en-US" sz="1200" i="1" dirty="0">
                <a:solidFill>
                  <a:srgbClr val="0000FF"/>
                </a:solidFill>
              </a:rPr>
              <a:t> </a:t>
            </a:r>
            <a:r>
              <a:rPr lang="en-US" sz="1200" i="1" dirty="0" err="1">
                <a:solidFill>
                  <a:srgbClr val="0000FF"/>
                </a:solidFill>
              </a:rPr>
              <a:t>phaken</a:t>
            </a:r>
            <a:r>
              <a:rPr lang="en-US" sz="1200" i="1" dirty="0">
                <a:solidFill>
                  <a:srgbClr val="0000FF"/>
                </a:solidFill>
              </a:rPr>
              <a:t> </a:t>
            </a:r>
            <a:r>
              <a:rPr lang="en-US" sz="1200" i="1" dirty="0" err="1">
                <a:solidFill>
                  <a:srgbClr val="0000FF"/>
                </a:solidFill>
              </a:rPr>
              <a:t>oder</a:t>
            </a:r>
            <a:r>
              <a:rPr lang="en-US" sz="1200" i="1" dirty="0">
                <a:solidFill>
                  <a:srgbClr val="0000FF"/>
                </a:solidFill>
              </a:rPr>
              <a:t> </a:t>
            </a:r>
            <a:r>
              <a:rPr lang="en-US" sz="1200" i="1" dirty="0" err="1">
                <a:solidFill>
                  <a:srgbClr val="0000FF"/>
                </a:solidFill>
              </a:rPr>
              <a:t>bei</a:t>
            </a:r>
            <a:r>
              <a:rPr lang="en-US" sz="1200" i="1" dirty="0">
                <a:solidFill>
                  <a:srgbClr val="0000FF"/>
                </a:solidFill>
              </a:rPr>
              <a:t> </a:t>
            </a:r>
            <a:r>
              <a:rPr lang="en-US" sz="1200" i="1" dirty="0" err="1">
                <a:solidFill>
                  <a:srgbClr val="0000FF"/>
                </a:solidFill>
              </a:rPr>
              <a:t>pseudophaken</a:t>
            </a:r>
            <a:r>
              <a:rPr lang="en-US" sz="1200" i="1" dirty="0">
                <a:solidFill>
                  <a:srgbClr val="0000FF"/>
                </a:solidFill>
              </a:rPr>
              <a:t> Augen?</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Bei </a:t>
            </a:r>
            <a:r>
              <a:rPr lang="en-US" sz="1200" dirty="0" err="1">
                <a:solidFill>
                  <a:srgbClr val="0000FF"/>
                </a:solidFill>
              </a:rPr>
              <a:t>Pseudophaken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Was </a:t>
            </a:r>
            <a:r>
              <a:rPr lang="en-US" sz="1200" i="1" dirty="0" err="1">
                <a:solidFill>
                  <a:srgbClr val="0000FF"/>
                </a:solidFill>
              </a:rPr>
              <a:t>erhöht</a:t>
            </a:r>
            <a:r>
              <a:rPr lang="en-US" sz="1200" i="1" dirty="0">
                <a:solidFill>
                  <a:srgbClr val="0000FF"/>
                </a:solidFill>
              </a:rPr>
              <a:t> </a:t>
            </a:r>
            <a:r>
              <a:rPr lang="en-US" sz="1200" i="1" dirty="0" err="1">
                <a:solidFill>
                  <a:srgbClr val="0000FF"/>
                </a:solidFill>
              </a:rPr>
              <a:t>bei</a:t>
            </a:r>
            <a:r>
              <a:rPr lang="en-US" sz="1200" i="1" dirty="0">
                <a:solidFill>
                  <a:srgbClr val="0000FF"/>
                </a:solidFill>
              </a:rPr>
              <a:t> </a:t>
            </a:r>
            <a:r>
              <a:rPr lang="en-US" sz="1200" i="1" dirty="0" err="1">
                <a:solidFill>
                  <a:srgbClr val="0000FF"/>
                </a:solidFill>
              </a:rPr>
              <a:t>einem</a:t>
            </a:r>
            <a:r>
              <a:rPr lang="en-US" sz="1200" i="1" dirty="0">
                <a:solidFill>
                  <a:srgbClr val="0000FF"/>
                </a:solidFill>
              </a:rPr>
              <a:t> </a:t>
            </a:r>
            <a:r>
              <a:rPr lang="en-US" sz="1200" i="1" dirty="0" err="1">
                <a:solidFill>
                  <a:srgbClr val="0000FF"/>
                </a:solidFill>
              </a:rPr>
              <a:t>pseudophaken</a:t>
            </a:r>
            <a:r>
              <a:rPr lang="en-US" sz="1200" i="1" dirty="0">
                <a:solidFill>
                  <a:srgbClr val="0000FF"/>
                </a:solidFill>
              </a:rPr>
              <a:t> Auge die </a:t>
            </a:r>
            <a:r>
              <a:rPr lang="en-US" sz="1200" i="1" dirty="0" err="1">
                <a:solidFill>
                  <a:srgbClr val="0000FF"/>
                </a:solidFill>
              </a:rPr>
              <a:t>Wahrscheinlichkeit</a:t>
            </a:r>
            <a:r>
              <a:rPr lang="en-US" sz="1200" i="1" dirty="0">
                <a:solidFill>
                  <a:srgbClr val="0000FF"/>
                </a:solidFill>
              </a:rPr>
              <a:t> </a:t>
            </a:r>
            <a:r>
              <a:rPr lang="en-US" sz="1200" i="1" dirty="0" err="1">
                <a:solidFill>
                  <a:srgbClr val="0000FF"/>
                </a:solidFill>
              </a:rPr>
              <a:t>eines</a:t>
            </a:r>
            <a:r>
              <a:rPr lang="en-US" sz="1200" i="1" dirty="0">
                <a:solidFill>
                  <a:srgbClr val="0000FF"/>
                </a:solidFill>
              </a:rPr>
              <a:t> PGA-</a:t>
            </a:r>
            <a:r>
              <a:rPr lang="en-US" sz="1200" i="1" dirty="0" err="1">
                <a:solidFill>
                  <a:srgbClr val="0000FF"/>
                </a:solidFill>
              </a:rPr>
              <a:t>assoziierten</a:t>
            </a:r>
            <a:r>
              <a:rPr lang="en-US" sz="1200" i="1" dirty="0">
                <a:solidFill>
                  <a:srgbClr val="0000FF"/>
                </a:solidFill>
              </a:rPr>
              <a:t> CMÖ </a:t>
            </a:r>
            <a:r>
              <a:rPr lang="en-US" sz="1200" i="1" dirty="0" err="1">
                <a:solidFill>
                  <a:srgbClr val="0000FF"/>
                </a:solidFill>
              </a:rPr>
              <a:t>noch</a:t>
            </a:r>
            <a:r>
              <a:rPr lang="en-US" sz="1200" i="1" dirty="0">
                <a:solidFill>
                  <a:srgbClr val="0000FF"/>
                </a:solidFill>
              </a:rPr>
              <a:t> </a:t>
            </a:r>
            <a:r>
              <a:rPr lang="en-US" sz="1200" i="1" dirty="0" err="1">
                <a:solidFill>
                  <a:srgbClr val="0000FF"/>
                </a:solidFill>
              </a:rPr>
              <a:t>zusätzlich</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Eine </a:t>
            </a:r>
            <a:r>
              <a:rPr lang="en-US" sz="1200" dirty="0" err="1">
                <a:solidFill>
                  <a:srgbClr val="0000FF"/>
                </a:solidFill>
                <a:latin typeface="Arial"/>
                <a:ea typeface="Arial"/>
                <a:cs typeface="Arial"/>
                <a:sym typeface="Arial"/>
              </a:rPr>
              <a:t>offene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hintere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Kapsel</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entweder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infolge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intraoperativen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Ruptur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oder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einer</a:t>
            </a:r>
            <a:r>
              <a:rPr lang="en-US" sz="1200" dirty="0">
                <a:solidFill>
                  <a:srgbClr val="0000FF"/>
                </a:solidFill>
                <a:latin typeface="Arial"/>
                <a:ea typeface="Arial"/>
                <a:cs typeface="Arial"/>
                <a:sym typeface="Arial"/>
              </a:rPr>
              <a:t> YAG-</a:t>
            </a:r>
            <a:r>
              <a:rPr lang="en-US" sz="1200" dirty="0" err="1">
                <a:solidFill>
                  <a:srgbClr val="0000FF"/>
                </a:solidFill>
                <a:latin typeface="Arial"/>
                <a:ea typeface="Arial"/>
                <a:cs typeface="Arial"/>
                <a:sym typeface="Arial"/>
              </a:rPr>
              <a:t>Behandlung</a:t>
            </a:r>
            <a:r>
              <a:rPr lang="en-US" sz="1200" dirty="0">
                <a:solidFill>
                  <a:srgbClr val="0000FF"/>
                </a:solidFill>
                <a:latin typeface="Arial"/>
                <a:ea typeface="Arial"/>
                <a:cs typeface="Arial"/>
                <a:sym typeface="Arial"/>
              </a:rPr>
              <a:t>)</a:t>
            </a:r>
            <a:endParaRPr sz="1600" dirty="0">
              <a:solidFill>
                <a:srgbClr val="00FF99"/>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i="1" dirty="0">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i="1" dirty="0" err="1">
                <a:solidFill>
                  <a:srgbClr val="00FF99"/>
                </a:solidFill>
                <a:latin typeface="Arial"/>
                <a:ea typeface="Arial"/>
                <a:cs typeface="Arial"/>
                <a:sym typeface="Arial"/>
              </a:rPr>
              <a:t>Bedeutet</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aphaker</a:t>
            </a:r>
            <a:r>
              <a:rPr lang="en-US" sz="1200" i="1" dirty="0">
                <a:solidFill>
                  <a:srgbClr val="00FF99"/>
                </a:solidFill>
                <a:latin typeface="Arial"/>
                <a:ea typeface="Arial"/>
                <a:cs typeface="Arial"/>
                <a:sym typeface="Arial"/>
              </a:rPr>
              <a:t> Status </a:t>
            </a:r>
            <a:r>
              <a:rPr lang="en-US" sz="1200" i="1" dirty="0" err="1">
                <a:solidFill>
                  <a:srgbClr val="00FF99"/>
                </a:solidFill>
                <a:latin typeface="Arial"/>
                <a:ea typeface="Arial"/>
                <a:cs typeface="Arial"/>
                <a:sym typeface="Arial"/>
              </a:rPr>
              <a:t>ebenfalls</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ein</a:t>
            </a:r>
            <a:r>
              <a:rPr lang="en-US" sz="1200" i="1" dirty="0">
                <a:solidFill>
                  <a:srgbClr val="00FF99"/>
                </a:solidFill>
                <a:latin typeface="Arial"/>
                <a:ea typeface="Arial"/>
                <a:cs typeface="Arial"/>
                <a:sym typeface="Arial"/>
              </a:rPr>
              <a:t> </a:t>
            </a:r>
            <a:r>
              <a:rPr lang="en-US" sz="1200" i="1" dirty="0" err="1">
                <a:solidFill>
                  <a:srgbClr val="00FF99"/>
                </a:solidFill>
                <a:latin typeface="Arial"/>
                <a:ea typeface="Arial"/>
                <a:cs typeface="Arial"/>
                <a:sym typeface="Arial"/>
              </a:rPr>
              <a:t>erhöhtes</a:t>
            </a:r>
            <a:r>
              <a:rPr lang="en-US" sz="1200" i="1" dirty="0">
                <a:solidFill>
                  <a:srgbClr val="00FF99"/>
                </a:solidFill>
                <a:latin typeface="Arial"/>
                <a:ea typeface="Arial"/>
                <a:cs typeface="Arial"/>
                <a:sym typeface="Arial"/>
              </a:rPr>
              <a:t> Risiko für </a:t>
            </a:r>
            <a:r>
              <a:rPr lang="en-US" sz="1200" i="1" dirty="0" err="1">
                <a:solidFill>
                  <a:srgbClr val="00FF99"/>
                </a:solidFill>
                <a:latin typeface="Arial"/>
                <a:ea typeface="Arial"/>
                <a:cs typeface="Arial"/>
                <a:sym typeface="Arial"/>
              </a:rPr>
              <a:t>eine</a:t>
            </a:r>
            <a:r>
              <a:rPr lang="en-US" sz="1200" i="1" dirty="0">
                <a:solidFill>
                  <a:srgbClr val="00FF99"/>
                </a:solidFill>
                <a:latin typeface="Arial"/>
                <a:ea typeface="Arial"/>
                <a:cs typeface="Arial"/>
                <a:sym typeface="Arial"/>
              </a:rPr>
              <a:t> CMÖ?</a:t>
            </a:r>
            <a:endParaRPr dirty="0"/>
          </a:p>
          <a:p>
            <a:pPr marL="0" marR="0" lvl="0" indent="0" algn="l" rtl="0">
              <a:spcBef>
                <a:spcPts val="0"/>
              </a:spcBef>
              <a:spcAft>
                <a:spcPts val="0"/>
              </a:spcAft>
              <a:buClr>
                <a:srgbClr val="00FF99"/>
              </a:buClr>
              <a:buSzPts val="1200"/>
              <a:buFont typeface="Noto Sans Symbols"/>
              <a:buNone/>
            </a:pPr>
            <a:r>
              <a:rPr lang="en-US" sz="1200" dirty="0">
                <a:solidFill>
                  <a:srgbClr val="00FF99"/>
                </a:solidFill>
                <a:latin typeface="Arial"/>
                <a:ea typeface="Arial"/>
                <a:cs typeface="Arial"/>
                <a:sym typeface="Arial"/>
              </a:rPr>
              <a:t>Ja, das tut er</a:t>
            </a:r>
            <a:endParaRPr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Shape 4633"/>
        <p:cNvGrpSpPr/>
        <p:nvPr/>
      </p:nvGrpSpPr>
      <p:grpSpPr>
        <a:xfrm>
          <a:off x="0" y="0"/>
          <a:ext cx="0" cy="0"/>
          <a:chOff x="0" y="0"/>
          <a:chExt cx="0" cy="0"/>
        </a:xfrm>
      </p:grpSpPr>
      <p:sp>
        <p:nvSpPr>
          <p:cNvPr id="4634" name="Google Shape;4634;p30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35" name="Google Shape;4635;p30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636" name="Google Shape;4636;p30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37" name="Google Shape;4637;p30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38" name="Google Shape;4638;p300"/>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6"/>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4) </a:t>
            </a:r>
            <a:r>
              <a:rPr lang="en-US" sz="1200" b="1" i="1">
                <a:solidFill>
                  <a:srgbClr val="0000FF"/>
                </a:solidFill>
              </a:rPr>
              <a:t>Zystoides Makulaödem (</a:t>
            </a:r>
            <a:r>
              <a:rPr lang="en-US" sz="1200" b="1"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7"/>
                  </a:ext>
                </a:extLst>
              </a:rPr>
              <a:t>CMÖ</a:t>
            </a:r>
            <a:r>
              <a:rPr lang="en-US" sz="1200" b="1" i="1">
                <a:solidFill>
                  <a:srgbClr val="0000FF"/>
                </a:solidFill>
              </a:rPr>
              <a:t>)</a:t>
            </a:r>
            <a:endParaRPr b="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5) Prostaglandinassoziierte-assoziierte Periorbitopathie (PAP)</a:t>
            </a:r>
            <a:endParaRPr sz="1200" i="1">
              <a:solidFill>
                <a:schemeClr val="dk1"/>
              </a:solidFill>
            </a:endParaRPr>
          </a:p>
        </p:txBody>
      </p:sp>
      <p:sp>
        <p:nvSpPr>
          <p:cNvPr id="4639" name="Google Shape;4639;p30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283</a:t>
            </a:fld>
            <a:endParaRPr sz="1000">
              <a:solidFill>
                <a:schemeClr val="dk1"/>
              </a:solidFill>
              <a:latin typeface="Arial"/>
              <a:ea typeface="Arial"/>
              <a:cs typeface="Arial"/>
              <a:sym typeface="Arial"/>
            </a:endParaRPr>
          </a:p>
        </p:txBody>
      </p:sp>
      <p:sp>
        <p:nvSpPr>
          <p:cNvPr id="4640" name="Google Shape;4640;p300"/>
          <p:cNvSpPr txBox="1"/>
          <p:nvPr/>
        </p:nvSpPr>
        <p:spPr>
          <a:xfrm>
            <a:off x="1143000" y="3276600"/>
            <a:ext cx="7788300" cy="16266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wahrscheinlicher: ein PGA-assoziiertes CMÖ bei phaken oder bei pseudophaken Augen?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Bei Pseudophaken</a:t>
            </a:r>
            <a:endParaRPr sz="1200" i="1">
              <a:solidFill>
                <a:srgbClr val="0000FF"/>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erhöht bei einem pseudophaken Auge die Wahrscheinlichkeit eines PGA-assoziierten CMÖ noch zusätzlich?</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offene hintere Kapsel (entweder infolge einer intraoperativen Ruptur oder einer YAG-Behandlung)</a:t>
            </a:r>
            <a:endParaRPr sz="1200" i="1">
              <a:solidFill>
                <a:srgbClr val="0000FF"/>
              </a:solidFill>
            </a:endParaRPr>
          </a:p>
          <a:p>
            <a:pPr marL="0" marR="0" lvl="0" indent="0" algn="l" rtl="0">
              <a:spcBef>
                <a:spcPts val="0"/>
              </a:spcBef>
              <a:spcAft>
                <a:spcPts val="0"/>
              </a:spcAft>
              <a:buClr>
                <a:schemeClr val="dk1"/>
              </a:buClr>
              <a:buSzPts val="1600"/>
              <a:buFont typeface="Noto Sans Symbols"/>
              <a:buNone/>
            </a:pPr>
            <a:endParaRPr sz="1600" i="1">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Bedeutet ein aphaker Status ebenfalls ein erhöhtes Risiko für eine CM</a:t>
            </a:r>
            <a:r>
              <a:rPr lang="en-US" sz="1200" i="1">
                <a:solidFill>
                  <a:srgbClr val="0000FF"/>
                </a:solidFill>
              </a:rPr>
              <a:t>Ö</a:t>
            </a:r>
            <a:r>
              <a:rPr lang="en-US" sz="1200" i="1">
                <a:solidFill>
                  <a:srgbClr val="0000FF"/>
                </a:solidFill>
                <a:latin typeface="Arial"/>
                <a:ea typeface="Arial"/>
                <a:cs typeface="Arial"/>
                <a:sym typeface="Arial"/>
              </a:rPr>
              <a:t>?</a:t>
            </a:r>
            <a:endParaRPr sz="1600" i="1">
              <a:solidFill>
                <a:srgbClr val="00FF99"/>
              </a:solidFill>
              <a:latin typeface="Arial"/>
              <a:ea typeface="Arial"/>
              <a:cs typeface="Arial"/>
              <a:sym typeface="Arial"/>
            </a:endParaRPr>
          </a:p>
          <a:p>
            <a:pPr marL="0" marR="0" lvl="0" indent="0" algn="l" rtl="0">
              <a:spcBef>
                <a:spcPts val="0"/>
              </a:spcBef>
              <a:spcAft>
                <a:spcPts val="0"/>
              </a:spcAft>
              <a:buClr>
                <a:srgbClr val="00FF99"/>
              </a:buClr>
              <a:buSzPts val="1200"/>
              <a:buFont typeface="Noto Sans Symbols"/>
              <a:buNone/>
            </a:pPr>
            <a:r>
              <a:rPr lang="en-US" sz="1200">
                <a:solidFill>
                  <a:srgbClr val="00FF99"/>
                </a:solidFill>
                <a:latin typeface="Arial"/>
                <a:ea typeface="Arial"/>
                <a:cs typeface="Arial"/>
                <a:sym typeface="Arial"/>
              </a:rPr>
              <a:t>Ja, das tut er</a:t>
            </a:r>
            <a:endParaRP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Shape 4644"/>
        <p:cNvGrpSpPr/>
        <p:nvPr/>
      </p:nvGrpSpPr>
      <p:grpSpPr>
        <a:xfrm>
          <a:off x="0" y="0"/>
          <a:ext cx="0" cy="0"/>
          <a:chOff x="0" y="0"/>
          <a:chExt cx="0" cy="0"/>
        </a:xfrm>
      </p:grpSpPr>
      <p:sp>
        <p:nvSpPr>
          <p:cNvPr id="4645" name="Google Shape;4645;p30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46" name="Google Shape;4646;p30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647" name="Google Shape;4647;p30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48" name="Google Shape;4648;p30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49" name="Google Shape;4649;p301"/>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8"/>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4) </a:t>
            </a:r>
            <a:r>
              <a:rPr lang="en-US" sz="1200" b="1" i="1">
                <a:solidFill>
                  <a:srgbClr val="0000FF"/>
                </a:solidFill>
              </a:rPr>
              <a:t>Zystoides Makulaödem (</a:t>
            </a:r>
            <a:r>
              <a:rPr lang="en-US" sz="1200" b="1"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9"/>
                  </a:ext>
                </a:extLst>
              </a:rPr>
              <a:t>CMÖ</a:t>
            </a:r>
            <a:r>
              <a:rPr lang="en-US" sz="1200" b="1" i="1">
                <a:solidFill>
                  <a:srgbClr val="0000FF"/>
                </a:solidFill>
              </a:rPr>
              <a:t>)</a:t>
            </a:r>
            <a:endParaRPr b="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5) Prostaglandinassoziierte-assoziierte Periorbitopathie (PAP)</a:t>
            </a:r>
            <a:endParaRPr sz="1200" i="1">
              <a:solidFill>
                <a:schemeClr val="dk1"/>
              </a:solidFill>
            </a:endParaRPr>
          </a:p>
        </p:txBody>
      </p:sp>
      <p:sp>
        <p:nvSpPr>
          <p:cNvPr id="4650" name="Google Shape;4650;p30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284</a:t>
            </a:fld>
            <a:endParaRPr sz="1000">
              <a:solidFill>
                <a:schemeClr val="dk1"/>
              </a:solidFill>
              <a:latin typeface="Arial"/>
              <a:ea typeface="Arial"/>
              <a:cs typeface="Arial"/>
              <a:sym typeface="Arial"/>
            </a:endParaRPr>
          </a:p>
        </p:txBody>
      </p:sp>
      <p:sp>
        <p:nvSpPr>
          <p:cNvPr id="4651" name="Google Shape;4651;p301"/>
          <p:cNvSpPr txBox="1"/>
          <p:nvPr/>
        </p:nvSpPr>
        <p:spPr>
          <a:xfrm>
            <a:off x="1143000" y="3276600"/>
            <a:ext cx="7788300" cy="16266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wahrscheinlicher: ein PGA-assoziiertes CMÖ bei phaken oder bei pseudophaken Augen?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Bei Pseudophaken</a:t>
            </a:r>
            <a:endParaRPr sz="1200" i="1">
              <a:solidFill>
                <a:srgbClr val="0000FF"/>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erhöht bei einem pseudophaken Auge die Wahrscheinlichkeit eines PGA-assoziierten CMÖ noch zusätzlich?</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offene hintere Kapsel (entweder infolge einer intraoperativen Ruptur oder einer YAG-Behandlung)</a:t>
            </a:r>
            <a:endParaRPr sz="1200" i="1">
              <a:solidFill>
                <a:srgbClr val="0000FF"/>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Bedeutet ein aphaker Status ebenfalls ein erhöhtes Risiko für eine CMÖ?</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Ja, das tut er</a:t>
            </a:r>
            <a:endParaRP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Shape 4655"/>
        <p:cNvGrpSpPr/>
        <p:nvPr/>
      </p:nvGrpSpPr>
      <p:grpSpPr>
        <a:xfrm>
          <a:off x="0" y="0"/>
          <a:ext cx="0" cy="0"/>
          <a:chOff x="0" y="0"/>
          <a:chExt cx="0" cy="0"/>
        </a:xfrm>
      </p:grpSpPr>
      <p:sp>
        <p:nvSpPr>
          <p:cNvPr id="4656" name="Google Shape;4656;p30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57" name="Google Shape;4657;p30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658" name="Google Shape;4658;p30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59" name="Google Shape;4659;p30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60" name="Google Shape;4660;p302"/>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0"/>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1"/>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b="1" i="1">
              <a:solidFill>
                <a:srgbClr val="0000FF"/>
              </a:solidFill>
            </a:endParaRPr>
          </a:p>
        </p:txBody>
      </p:sp>
      <p:sp>
        <p:nvSpPr>
          <p:cNvPr id="4661" name="Google Shape;4661;p30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285</a:t>
            </a:fld>
            <a:endParaRPr sz="1000">
              <a:solidFill>
                <a:schemeClr val="dk1"/>
              </a:solidFill>
              <a:latin typeface="Arial"/>
              <a:ea typeface="Arial"/>
              <a:cs typeface="Arial"/>
              <a:sym typeface="Arial"/>
            </a:endParaRPr>
          </a:p>
        </p:txBody>
      </p:sp>
      <p:sp>
        <p:nvSpPr>
          <p:cNvPr id="4662" name="Google Shape;4662;p302"/>
          <p:cNvSpPr txBox="1"/>
          <p:nvPr/>
        </p:nvSpPr>
        <p:spPr>
          <a:xfrm>
            <a:off x="3505200" y="3471380"/>
            <a:ext cx="5410200" cy="3293209"/>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ist </a:t>
            </a:r>
            <a:r>
              <a:rPr lang="en-US" sz="1200">
                <a:solidFill>
                  <a:srgbClr val="0000FF"/>
                </a:solidFill>
                <a:latin typeface="Arial"/>
                <a:ea typeface="Arial"/>
                <a:cs typeface="Arial"/>
                <a:sym typeface="Arial"/>
              </a:rPr>
              <a:t>eine Prostaglandin-assoziierte Periorbitopathie </a:t>
            </a:r>
            <a:r>
              <a:rPr lang="en-US" sz="1200" i="1">
                <a:solidFill>
                  <a:srgbClr val="0000FF"/>
                </a:solidFill>
                <a:latin typeface="Arial"/>
                <a:ea typeface="Arial"/>
                <a:cs typeface="Arial"/>
                <a:sym typeface="Arial"/>
              </a:rPr>
              <a:t>(PAP)?</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Eine Reihe von Veränderungen im Bereich der Augenhöhle und der Augenumgebung als Folge einer Atrophie des periorbitalen Fettgewebes</a:t>
            </a:r>
            <a:endParaRPr/>
          </a:p>
          <a:p>
            <a:pPr marL="0" marR="0" lvl="0" indent="0" algn="l" rtl="0">
              <a:spcBef>
                <a:spcPts val="0"/>
              </a:spcBef>
              <a:spcAft>
                <a:spcPts val="0"/>
              </a:spcAft>
              <a:buClr>
                <a:schemeClr val="dk1"/>
              </a:buClr>
              <a:buSzPts val="1600"/>
              <a:buFont typeface="Noto Sans Symbols"/>
              <a:buNone/>
            </a:pPr>
            <a:endParaRPr sz="16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Was sind die klassischen/typischen Manifestationen der PAP?</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--Vertiefung des Oberlidfaltengrübchens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--Ptosis des Oberlids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--Sichtbare Sklera im unteren Augenbereich </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--Enophthalmus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--Eine „enge“ Augenhöhle</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nach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Shape 4666"/>
        <p:cNvGrpSpPr/>
        <p:nvPr/>
      </p:nvGrpSpPr>
      <p:grpSpPr>
        <a:xfrm>
          <a:off x="0" y="0"/>
          <a:ext cx="0" cy="0"/>
          <a:chOff x="0" y="0"/>
          <a:chExt cx="0" cy="0"/>
        </a:xfrm>
      </p:grpSpPr>
      <p:sp>
        <p:nvSpPr>
          <p:cNvPr id="4667" name="Google Shape;4667;p30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68" name="Google Shape;4668;p30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4669" name="Google Shape;4669;p30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70" name="Google Shape;4670;p30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71" name="Google Shape;4671;p303"/>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2"/>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3"/>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672" name="Google Shape;4672;p30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286</a:t>
            </a:fld>
            <a:endParaRPr sz="1000">
              <a:solidFill>
                <a:schemeClr val="dk1"/>
              </a:solidFill>
              <a:latin typeface="Arial"/>
              <a:ea typeface="Arial"/>
              <a:cs typeface="Arial"/>
              <a:sym typeface="Arial"/>
            </a:endParaRPr>
          </a:p>
        </p:txBody>
      </p:sp>
      <p:sp>
        <p:nvSpPr>
          <p:cNvPr id="4673" name="Google Shape;4673;p303"/>
          <p:cNvSpPr txBox="1"/>
          <p:nvPr/>
        </p:nvSpPr>
        <p:spPr>
          <a:xfrm>
            <a:off x="3505200" y="3471380"/>
            <a:ext cx="5410200" cy="3293209"/>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ist </a:t>
            </a:r>
            <a:r>
              <a:rPr lang="en-US" sz="1200">
                <a:solidFill>
                  <a:srgbClr val="0000FF"/>
                </a:solidFill>
                <a:latin typeface="Arial"/>
                <a:ea typeface="Arial"/>
                <a:cs typeface="Arial"/>
                <a:sym typeface="Arial"/>
              </a:rPr>
              <a:t>eine Prostaglandin-assoziierte Periorbitopathie </a:t>
            </a:r>
            <a:r>
              <a:rPr lang="en-US" sz="1200" i="1">
                <a:solidFill>
                  <a:srgbClr val="0000FF"/>
                </a:solidFill>
                <a:latin typeface="Arial"/>
                <a:ea typeface="Arial"/>
                <a:cs typeface="Arial"/>
                <a:sym typeface="Arial"/>
              </a:rPr>
              <a:t>(PAP)?</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Eine Reihe von Veränderungen im Bereich der Augenhöhle und der Augenumgebung als Folge einer Atrophie des periorbitalen Fettgewebes</a:t>
            </a:r>
            <a:endParaRPr sz="1600">
              <a:solidFill>
                <a:srgbClr val="C8C860"/>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Was sind die klassischen/typischen Manifestationen der PAP?</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--Vertiefung des Oberlidfaltengrübchens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--Ptosis des Oberlids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--Sichtbare Sklera im unteren Augenbereich </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--Enophthalmus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--Eine „enge“ Augenhöhle</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nach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
        <p:nvSpPr>
          <p:cNvPr id="4674" name="Google Shape;4674;p303"/>
          <p:cNvSpPr/>
          <p:nvPr/>
        </p:nvSpPr>
        <p:spPr>
          <a:xfrm>
            <a:off x="5779348" y="3866447"/>
            <a:ext cx="2842352" cy="15622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ca. </a:t>
            </a:r>
            <a:r>
              <a:rPr lang="en-US" sz="1200" dirty="0">
                <a:solidFill>
                  <a:schemeClr val="dk1"/>
                </a:solidFill>
              </a:rPr>
              <a:t>3</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Wörter</a:t>
            </a:r>
            <a:endParaRPr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Shape 4678"/>
        <p:cNvGrpSpPr/>
        <p:nvPr/>
      </p:nvGrpSpPr>
      <p:grpSpPr>
        <a:xfrm>
          <a:off x="0" y="0"/>
          <a:ext cx="0" cy="0"/>
          <a:chOff x="0" y="0"/>
          <a:chExt cx="0" cy="0"/>
        </a:xfrm>
      </p:grpSpPr>
      <p:sp>
        <p:nvSpPr>
          <p:cNvPr id="4679" name="Google Shape;4679;p304"/>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80" name="Google Shape;4680;p30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681" name="Google Shape;4681;p30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82" name="Google Shape;4682;p30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83" name="Google Shape;4683;p304"/>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4"/>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5"/>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684" name="Google Shape;4684;p30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287</a:t>
            </a:fld>
            <a:endParaRPr sz="1000">
              <a:solidFill>
                <a:schemeClr val="dk1"/>
              </a:solidFill>
              <a:latin typeface="Arial"/>
              <a:ea typeface="Arial"/>
              <a:cs typeface="Arial"/>
              <a:sym typeface="Arial"/>
            </a:endParaRPr>
          </a:p>
        </p:txBody>
      </p:sp>
      <p:sp>
        <p:nvSpPr>
          <p:cNvPr id="4685" name="Google Shape;4685;p304"/>
          <p:cNvSpPr txBox="1"/>
          <p:nvPr/>
        </p:nvSpPr>
        <p:spPr>
          <a:xfrm>
            <a:off x="3505200" y="3471380"/>
            <a:ext cx="5410200" cy="3293209"/>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ist </a:t>
            </a:r>
            <a:r>
              <a:rPr lang="en-US" sz="1200">
                <a:solidFill>
                  <a:srgbClr val="0000FF"/>
                </a:solidFill>
                <a:latin typeface="Arial"/>
                <a:ea typeface="Arial"/>
                <a:cs typeface="Arial"/>
                <a:sym typeface="Arial"/>
              </a:rPr>
              <a:t>eine Prostaglandin-assoziierte Periorbitopathie </a:t>
            </a:r>
            <a:r>
              <a:rPr lang="en-US" sz="1200" i="1">
                <a:solidFill>
                  <a:srgbClr val="0000FF"/>
                </a:solidFill>
                <a:latin typeface="Arial"/>
                <a:ea typeface="Arial"/>
                <a:cs typeface="Arial"/>
                <a:sym typeface="Arial"/>
              </a:rPr>
              <a:t>(PAP)?</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Eine Reihe von Veränderungen im Bereich der Augenhöhle und der Augenumgebung als Folge einer Atrophie des periorbitalen Fettgewebes</a:t>
            </a:r>
            <a:endParaRPr sz="1600">
              <a:solidFill>
                <a:srgbClr val="C8C860"/>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Was sind die klassischen/typischen Manifestationen der PAP?</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--Vertiefung des Oberlidfaltengrübchens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--Ptosis des Oberlids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--Sichtbare Sklera im unteren Augenbereich </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--Enophthalmus</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--Eine „enge“ Augenhöhle</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bei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Shape 4689"/>
        <p:cNvGrpSpPr/>
        <p:nvPr/>
      </p:nvGrpSpPr>
      <p:grpSpPr>
        <a:xfrm>
          <a:off x="0" y="0"/>
          <a:ext cx="0" cy="0"/>
          <a:chOff x="0" y="0"/>
          <a:chExt cx="0" cy="0"/>
        </a:xfrm>
      </p:grpSpPr>
      <p:sp>
        <p:nvSpPr>
          <p:cNvPr id="4690" name="Google Shape;4690;p30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91" name="Google Shape;4691;p30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692" name="Google Shape;4692;p30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693" name="Google Shape;4693;p30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694" name="Google Shape;4694;p305"/>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6"/>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7"/>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695" name="Google Shape;4695;p30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288</a:t>
            </a:fld>
            <a:endParaRPr sz="1000">
              <a:solidFill>
                <a:schemeClr val="dk1"/>
              </a:solidFill>
              <a:latin typeface="Arial"/>
              <a:ea typeface="Arial"/>
              <a:cs typeface="Arial"/>
              <a:sym typeface="Arial"/>
            </a:endParaRPr>
          </a:p>
        </p:txBody>
      </p:sp>
      <p:sp>
        <p:nvSpPr>
          <p:cNvPr id="4696" name="Google Shape;4696;p305"/>
          <p:cNvSpPr txBox="1"/>
          <p:nvPr/>
        </p:nvSpPr>
        <p:spPr>
          <a:xfrm>
            <a:off x="3505200" y="3471380"/>
            <a:ext cx="5410200" cy="3293209"/>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ist </a:t>
            </a:r>
            <a:r>
              <a:rPr lang="en-US" sz="1200">
                <a:solidFill>
                  <a:srgbClr val="0000FF"/>
                </a:solidFill>
                <a:latin typeface="Arial"/>
                <a:ea typeface="Arial"/>
                <a:cs typeface="Arial"/>
                <a:sym typeface="Arial"/>
              </a:rPr>
              <a:t>eine Prostaglandin-assoziierte Periorbitopathie </a:t>
            </a:r>
            <a:r>
              <a:rPr lang="en-US" sz="1200" i="1">
                <a:solidFill>
                  <a:srgbClr val="0000FF"/>
                </a:solidFill>
                <a:latin typeface="Arial"/>
                <a:ea typeface="Arial"/>
                <a:cs typeface="Arial"/>
                <a:sym typeface="Arial"/>
              </a:rPr>
              <a:t>(PAP)?</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Eine Reihe von Veränderungen im Bereich der Augenhöhle und der Augenumgebung als Folge einer Atrophie des periorbitalen Fettgewebes</a:t>
            </a:r>
            <a:endParaRPr/>
          </a:p>
          <a:p>
            <a:pPr marL="0" marR="0" lvl="0" indent="0" algn="l" rtl="0">
              <a:spcBef>
                <a:spcPts val="0"/>
              </a:spcBef>
              <a:spcAft>
                <a:spcPts val="0"/>
              </a:spcAft>
              <a:buClr>
                <a:schemeClr val="dk1"/>
              </a:buClr>
              <a:buSzPts val="1600"/>
              <a:buFont typeface="Noto Sans Symbols"/>
              <a:buNone/>
            </a:pPr>
            <a:endParaRPr sz="1600" i="1">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sind die klassischen/typischen Manifestationen der PAP?</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r>
              <a:rPr lang="en-US" sz="1200">
                <a:solidFill>
                  <a:srgbClr val="0000F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r>
              <a:rPr lang="en-US" sz="1200">
                <a:solidFill>
                  <a:srgbClr val="0000F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 </a:t>
            </a:r>
            <a:r>
              <a:rPr lang="en-US" sz="1200">
                <a:solidFill>
                  <a:srgbClr val="0000FF"/>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 </a:t>
            </a:r>
            <a:r>
              <a:rPr lang="en-US" sz="1200">
                <a:solidFill>
                  <a:srgbClr val="0000FF"/>
                </a:solidFill>
                <a:latin typeface="Arial"/>
                <a:ea typeface="Arial"/>
                <a:cs typeface="Arial"/>
                <a:sym typeface="Arial"/>
              </a:rPr>
              <a:t> </a:t>
            </a:r>
            <a:endParaRPr sz="1600">
              <a:solidFill>
                <a:srgbClr val="C8C860"/>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bei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Shape 4700"/>
        <p:cNvGrpSpPr/>
        <p:nvPr/>
      </p:nvGrpSpPr>
      <p:grpSpPr>
        <a:xfrm>
          <a:off x="0" y="0"/>
          <a:ext cx="0" cy="0"/>
          <a:chOff x="0" y="0"/>
          <a:chExt cx="0" cy="0"/>
        </a:xfrm>
      </p:grpSpPr>
      <p:sp>
        <p:nvSpPr>
          <p:cNvPr id="4701" name="Google Shape;4701;p30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02" name="Google Shape;4702;p30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4703" name="Google Shape;4703;p30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04" name="Google Shape;4704;p30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05" name="Google Shape;4705;p306"/>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8"/>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9"/>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06" name="Google Shape;4706;p30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289</a:t>
            </a:fld>
            <a:endParaRPr sz="1000">
              <a:solidFill>
                <a:schemeClr val="dk1"/>
              </a:solidFill>
              <a:latin typeface="Arial"/>
              <a:ea typeface="Arial"/>
              <a:cs typeface="Arial"/>
              <a:sym typeface="Arial"/>
            </a:endParaRPr>
          </a:p>
        </p:txBody>
      </p:sp>
      <p:sp>
        <p:nvSpPr>
          <p:cNvPr id="4707" name="Google Shape;4707;p306"/>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ist </a:t>
            </a:r>
            <a:r>
              <a:rPr lang="en-US" sz="1200">
                <a:solidFill>
                  <a:srgbClr val="0000FF"/>
                </a:solidFill>
                <a:latin typeface="Arial"/>
                <a:ea typeface="Arial"/>
                <a:cs typeface="Arial"/>
                <a:sym typeface="Arial"/>
              </a:rPr>
              <a:t>eine Prostaglandin-assoziierte Periorbitopathie </a:t>
            </a:r>
            <a:r>
              <a:rPr lang="en-US" sz="1200" i="1">
                <a:solidFill>
                  <a:srgbClr val="0000FF"/>
                </a:solidFill>
                <a:latin typeface="Arial"/>
                <a:ea typeface="Arial"/>
                <a:cs typeface="Arial"/>
                <a:sym typeface="Arial"/>
              </a:rPr>
              <a:t>(PAP)?</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Eine Konstellation von orbitalen/periorbitalen Veränderungen als Folge einer Atrophie des periorbitalen Fettgewebes</a:t>
            </a:r>
            <a:endParaRPr/>
          </a:p>
          <a:p>
            <a:pPr marL="0" marR="0" lvl="0" indent="0" algn="l" rtl="0">
              <a:spcBef>
                <a:spcPts val="0"/>
              </a:spcBef>
              <a:spcAft>
                <a:spcPts val="0"/>
              </a:spcAft>
              <a:buClr>
                <a:schemeClr val="dk1"/>
              </a:buClr>
              <a:buSzPts val="1600"/>
              <a:buFont typeface="Noto Sans Symbols"/>
              <a:buNone/>
            </a:pPr>
            <a:endParaRPr sz="1600" i="1">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sind die klassischen/typischen Manifestationen der PAP?</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--Enophthalmus</a:t>
            </a: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a:solidFill>
                  <a:srgbClr val="0000FF"/>
                </a:solidFill>
              </a:rPr>
              <a:t>Vertiefung des Sulcus palpebralis superior (obere Lidfurche)</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bei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
        <p:nvSpPr>
          <p:cNvPr id="4708" name="Google Shape;4708;p306"/>
          <p:cNvSpPr/>
          <p:nvPr/>
        </p:nvSpPr>
        <p:spPr>
          <a:xfrm>
            <a:off x="5905500" y="4643097"/>
            <a:ext cx="1872408" cy="32551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dirty="0" err="1">
                <a:solidFill>
                  <a:schemeClr val="dk1"/>
                </a:solidFill>
                <a:latin typeface="Arial"/>
                <a:ea typeface="Arial"/>
                <a:cs typeface="Arial"/>
                <a:sym typeface="Arial"/>
              </a:rPr>
              <a:t>unterer</a:t>
            </a:r>
            <a:r>
              <a:rPr lang="en-US" sz="1200" dirty="0">
                <a:solidFill>
                  <a:schemeClr val="dk1"/>
                </a:solidFill>
                <a:latin typeface="Arial"/>
                <a:ea typeface="Arial"/>
                <a:cs typeface="Arial"/>
                <a:sym typeface="Arial"/>
              </a:rPr>
              <a:t> vs. </a:t>
            </a:r>
            <a:r>
              <a:rPr lang="en-US" sz="1200" dirty="0" err="1">
                <a:solidFill>
                  <a:schemeClr val="dk1"/>
                </a:solidFill>
                <a:latin typeface="Arial"/>
                <a:ea typeface="Arial"/>
                <a:cs typeface="Arial"/>
                <a:sym typeface="Arial"/>
              </a:rPr>
              <a:t>oberer</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A528C74-CBC1-E0FE-E714-21F70AB263B4}"/>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0869323B-CADA-BD3C-C3DF-B60E8D55A66B}"/>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20F24901-FA6B-89F1-488D-2609AD099023}"/>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C83EA4FD-17D5-78AC-E7C2-B5A884DC12EB}"/>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834B5502-1742-99D3-5EBD-C9D966F959CE}"/>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11E8AB5A-1CCC-8990-4122-3521B087108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C149505E-2560-B4E4-9B95-6114DD8DF00E}"/>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lautet der Name der Gleichung, die die Faktoren beschreibt, die wiederum den Augeninnendruck bestimmen?</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Die Goldmann-Gleichung</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a:solidFill>
                  <a:srgbClr val="0000FF"/>
                </a:solidFill>
              </a:rPr>
              <a:t>Wie lautet die Goldmann-Gleichung?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Bedeutung</a:t>
            </a:r>
            <a:r>
              <a:rPr lang="en-US" sz="1200" i="1">
                <a:solidFill>
                  <a:srgbClr val="0000FF"/>
                </a:solidFill>
              </a:rPr>
              <a:t>, schreiben Sie sie auf)</a:t>
            </a:r>
            <a:endParaRPr/>
          </a:p>
        </p:txBody>
      </p:sp>
      <p:grpSp>
        <p:nvGrpSpPr>
          <p:cNvPr id="449" name="Google Shape;449;p27">
            <a:extLst>
              <a:ext uri="{FF2B5EF4-FFF2-40B4-BE49-F238E27FC236}">
                <a16:creationId xmlns:a16="http://schemas.microsoft.com/office/drawing/2014/main" id="{E49F50F3-7463-5CAC-EDDF-A28D56AFCB37}"/>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14051ABE-FF5C-4A4F-293A-176BE1B6EF07}"/>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F0A05824-DE86-4F28-4B49-66F27EBDB47C}"/>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DDB7DBF7-D597-A9A0-E134-2FB5BBF8D3F6}"/>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917955BF-CE79-7826-E6A9-53A306ADA3CB}"/>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7D1EF88-917C-E4CA-2024-7AC2F96656D5}"/>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6DE65F1B-A60D-188C-E78B-D246B58EF8CD}"/>
              </a:ext>
            </a:extLst>
          </p:cNvPr>
          <p:cNvSpPr txBox="1"/>
          <p:nvPr/>
        </p:nvSpPr>
        <p:spPr>
          <a:xfrm>
            <a:off x="3802468" y="4491891"/>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Tree>
    <p:extLst>
      <p:ext uri="{BB962C8B-B14F-4D97-AF65-F5344CB8AC3E}">
        <p14:creationId xmlns:p14="http://schemas.microsoft.com/office/powerpoint/2010/main" val="3242134087"/>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Shape 4712"/>
        <p:cNvGrpSpPr/>
        <p:nvPr/>
      </p:nvGrpSpPr>
      <p:grpSpPr>
        <a:xfrm>
          <a:off x="0" y="0"/>
          <a:ext cx="0" cy="0"/>
          <a:chOff x="0" y="0"/>
          <a:chExt cx="0" cy="0"/>
        </a:xfrm>
      </p:grpSpPr>
      <p:sp>
        <p:nvSpPr>
          <p:cNvPr id="4713" name="Google Shape;4713;p30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14" name="Google Shape;4714;p30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715" name="Google Shape;4715;p30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16" name="Google Shape;4716;p30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17" name="Google Shape;4717;p307"/>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0"/>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1"/>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18" name="Google Shape;4718;p30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290</a:t>
            </a:fld>
            <a:endParaRPr sz="1000">
              <a:solidFill>
                <a:schemeClr val="dk1"/>
              </a:solidFill>
              <a:latin typeface="Arial"/>
              <a:ea typeface="Arial"/>
              <a:cs typeface="Arial"/>
              <a:sym typeface="Arial"/>
            </a:endParaRPr>
          </a:p>
        </p:txBody>
      </p:sp>
      <p:sp>
        <p:nvSpPr>
          <p:cNvPr id="4719" name="Google Shape;4719;p307"/>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nach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Shape 4723"/>
        <p:cNvGrpSpPr/>
        <p:nvPr/>
      </p:nvGrpSpPr>
      <p:grpSpPr>
        <a:xfrm>
          <a:off x="0" y="0"/>
          <a:ext cx="0" cy="0"/>
          <a:chOff x="0" y="0"/>
          <a:chExt cx="0" cy="0"/>
        </a:xfrm>
      </p:grpSpPr>
      <p:sp>
        <p:nvSpPr>
          <p:cNvPr id="4724" name="Google Shape;4724;p308"/>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25" name="Google Shape;4725;p30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726" name="Google Shape;4726;p30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27" name="Google Shape;4727;p30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28" name="Google Shape;4728;p308"/>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2"/>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3"/>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29" name="Google Shape;4729;p30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291</a:t>
            </a:fld>
            <a:endParaRPr sz="1000">
              <a:solidFill>
                <a:schemeClr val="dk1"/>
              </a:solidFill>
              <a:latin typeface="Arial"/>
              <a:ea typeface="Arial"/>
              <a:cs typeface="Arial"/>
              <a:sym typeface="Arial"/>
            </a:endParaRPr>
          </a:p>
        </p:txBody>
      </p:sp>
      <p:sp>
        <p:nvSpPr>
          <p:cNvPr id="4730" name="Google Shape;4730;p308"/>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--Ptosis des Oberlids</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bei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
        <p:nvSpPr>
          <p:cNvPr id="4731" name="Google Shape;4731;p308"/>
          <p:cNvSpPr/>
          <p:nvPr/>
        </p:nvSpPr>
        <p:spPr>
          <a:xfrm>
            <a:off x="5905499" y="4632080"/>
            <a:ext cx="1806307" cy="29246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a:solidFill>
                  <a:schemeClr val="dk1"/>
                </a:solidFill>
                <a:latin typeface="Arial"/>
                <a:ea typeface="Arial"/>
                <a:cs typeface="Arial"/>
                <a:sym typeface="Arial"/>
              </a:rPr>
              <a:t>unteres vs. oberes</a:t>
            </a:r>
            <a:endParaRP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Shape 4735"/>
        <p:cNvGrpSpPr/>
        <p:nvPr/>
      </p:nvGrpSpPr>
      <p:grpSpPr>
        <a:xfrm>
          <a:off x="0" y="0"/>
          <a:ext cx="0" cy="0"/>
          <a:chOff x="0" y="0"/>
          <a:chExt cx="0" cy="0"/>
        </a:xfrm>
      </p:grpSpPr>
      <p:sp>
        <p:nvSpPr>
          <p:cNvPr id="4736" name="Google Shape;4736;p309"/>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37" name="Google Shape;4737;p30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738" name="Google Shape;4738;p30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39" name="Google Shape;4739;p30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40" name="Google Shape;4740;p309"/>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4"/>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5"/>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41" name="Google Shape;4741;p30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292</a:t>
            </a:fld>
            <a:endParaRPr sz="1000">
              <a:solidFill>
                <a:schemeClr val="dk1"/>
              </a:solidFill>
              <a:latin typeface="Arial"/>
              <a:ea typeface="Arial"/>
              <a:cs typeface="Arial"/>
              <a:sym typeface="Arial"/>
            </a:endParaRPr>
          </a:p>
        </p:txBody>
      </p:sp>
      <p:sp>
        <p:nvSpPr>
          <p:cNvPr id="4742" name="Google Shape;4742;p309"/>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--Ptosis des Oberlids</a:t>
            </a:r>
            <a:endParaRPr sz="1200" i="1">
              <a:solidFill>
                <a:srgbClr val="0000FF"/>
              </a:solidFill>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bei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Shape 4746"/>
        <p:cNvGrpSpPr/>
        <p:nvPr/>
      </p:nvGrpSpPr>
      <p:grpSpPr>
        <a:xfrm>
          <a:off x="0" y="0"/>
          <a:ext cx="0" cy="0"/>
          <a:chOff x="0" y="0"/>
          <a:chExt cx="0" cy="0"/>
        </a:xfrm>
      </p:grpSpPr>
      <p:sp>
        <p:nvSpPr>
          <p:cNvPr id="4747" name="Google Shape;4747;p31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48" name="Google Shape;4748;p31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749" name="Google Shape;4749;p31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50" name="Google Shape;4750;p31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51" name="Google Shape;4751;p310"/>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6"/>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7"/>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52" name="Google Shape;4752;p31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293</a:t>
            </a:fld>
            <a:endParaRPr sz="1000">
              <a:solidFill>
                <a:schemeClr val="dk1"/>
              </a:solidFill>
              <a:latin typeface="Arial"/>
              <a:ea typeface="Arial"/>
              <a:cs typeface="Arial"/>
              <a:sym typeface="Arial"/>
            </a:endParaRPr>
          </a:p>
        </p:txBody>
      </p:sp>
      <p:sp>
        <p:nvSpPr>
          <p:cNvPr id="4753" name="Google Shape;4753;p310"/>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--Ptosis des Oberlids</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a:solidFill>
                  <a:srgbClr val="0000FF"/>
                </a:solidFill>
              </a:rPr>
              <a:t>Sichtbarer Skleraanteil unterhalb der Hornhaut</a:t>
            </a:r>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bei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
        <p:nvSpPr>
          <p:cNvPr id="4754" name="Google Shape;4754;p310"/>
          <p:cNvSpPr/>
          <p:nvPr/>
        </p:nvSpPr>
        <p:spPr>
          <a:xfrm>
            <a:off x="4364515" y="5029200"/>
            <a:ext cx="890531"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endParaRPr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Shape 4758"/>
        <p:cNvGrpSpPr/>
        <p:nvPr/>
      </p:nvGrpSpPr>
      <p:grpSpPr>
        <a:xfrm>
          <a:off x="0" y="0"/>
          <a:ext cx="0" cy="0"/>
          <a:chOff x="0" y="0"/>
          <a:chExt cx="0" cy="0"/>
        </a:xfrm>
      </p:grpSpPr>
      <p:sp>
        <p:nvSpPr>
          <p:cNvPr id="4759" name="Google Shape;4759;p31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60" name="Google Shape;4760;p31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761" name="Google Shape;4761;p31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62" name="Google Shape;4762;p31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63" name="Google Shape;4763;p311"/>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8"/>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9"/>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64" name="Google Shape;4764;p31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294</a:t>
            </a:fld>
            <a:endParaRPr sz="1000">
              <a:solidFill>
                <a:schemeClr val="dk1"/>
              </a:solidFill>
              <a:latin typeface="Arial"/>
              <a:ea typeface="Arial"/>
              <a:cs typeface="Arial"/>
              <a:sym typeface="Arial"/>
            </a:endParaRPr>
          </a:p>
        </p:txBody>
      </p:sp>
      <p:sp>
        <p:nvSpPr>
          <p:cNvPr id="4765" name="Google Shape;4765;p311"/>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--Ptosis des Oberlids</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--Sichtbarer Skleraanteil unterhalb der Hornhaut</a:t>
            </a:r>
            <a:endParaRPr sz="1200" i="1">
              <a:solidFill>
                <a:srgbClr val="0000FF"/>
              </a:solidFill>
            </a:endParaRPr>
          </a:p>
          <a:p>
            <a:pPr marL="0" marR="0" lvl="0" indent="0" algn="l" rtl="0">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 </a:t>
            </a:r>
            <a:r>
              <a:rPr lang="en-US" sz="1200">
                <a:solidFill>
                  <a:srgbClr val="7F7F7F"/>
                </a:solidFill>
                <a:latin typeface="Arial"/>
                <a:ea typeface="Arial"/>
                <a:cs typeface="Arial"/>
                <a:sym typeface="Arial"/>
              </a:rPr>
              <a:t> </a:t>
            </a:r>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bei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Shape 4769"/>
        <p:cNvGrpSpPr/>
        <p:nvPr/>
      </p:nvGrpSpPr>
      <p:grpSpPr>
        <a:xfrm>
          <a:off x="0" y="0"/>
          <a:ext cx="0" cy="0"/>
          <a:chOff x="0" y="0"/>
          <a:chExt cx="0" cy="0"/>
        </a:xfrm>
      </p:grpSpPr>
      <p:sp>
        <p:nvSpPr>
          <p:cNvPr id="4770" name="Google Shape;4770;p31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71" name="Google Shape;4771;p31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772" name="Google Shape;4772;p31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73" name="Google Shape;4773;p31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74" name="Google Shape;4774;p312"/>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0"/>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1"/>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75" name="Google Shape;4775;p31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295</a:t>
            </a:fld>
            <a:endParaRPr sz="1000">
              <a:solidFill>
                <a:schemeClr val="dk1"/>
              </a:solidFill>
              <a:latin typeface="Arial"/>
              <a:ea typeface="Arial"/>
              <a:cs typeface="Arial"/>
              <a:sym typeface="Arial"/>
            </a:endParaRPr>
          </a:p>
        </p:txBody>
      </p:sp>
      <p:sp>
        <p:nvSpPr>
          <p:cNvPr id="4776" name="Google Shape;4776;p312"/>
          <p:cNvSpPr txBox="1"/>
          <p:nvPr/>
        </p:nvSpPr>
        <p:spPr>
          <a:xfrm>
            <a:off x="3505200" y="3471380"/>
            <a:ext cx="5410200" cy="2488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--Ptosis des Oberlids</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--Sichtbarer Skleraanteil unterhalb der Hornhaut</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--Eine „enge“ </a:t>
            </a:r>
            <a:r>
              <a:rPr lang="en-US" sz="1200">
                <a:solidFill>
                  <a:srgbClr val="0000FF"/>
                </a:solidFill>
              </a:rPr>
              <a:t>Orbita</a:t>
            </a: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reversibel bei </a:t>
            </a:r>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Absetzen der PGA-Therapie?</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
        <p:nvSpPr>
          <p:cNvPr id="4777" name="Google Shape;4777;p312"/>
          <p:cNvSpPr/>
          <p:nvPr/>
        </p:nvSpPr>
        <p:spPr>
          <a:xfrm>
            <a:off x="3941827" y="5157856"/>
            <a:ext cx="453903" cy="340924"/>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dirty="0">
                <a:solidFill>
                  <a:schemeClr val="dk1"/>
                </a:solidFill>
                <a:latin typeface="Arial"/>
                <a:ea typeface="Arial"/>
                <a:cs typeface="Arial"/>
                <a:sym typeface="Arial"/>
              </a:rPr>
              <a:t>„</a:t>
            </a:r>
            <a:r>
              <a:rPr lang="en-US" sz="1200" dirty="0" err="1">
                <a:solidFill>
                  <a:schemeClr val="dk1"/>
                </a:solidFill>
                <a:latin typeface="Arial"/>
                <a:ea typeface="Arial"/>
                <a:cs typeface="Arial"/>
                <a:sym typeface="Arial"/>
              </a:rPr>
              <a:t>ein</a:t>
            </a:r>
            <a:r>
              <a:rPr lang="en-US" sz="1200" dirty="0">
                <a:solidFill>
                  <a:schemeClr val="dk1"/>
                </a:solidFill>
                <a:latin typeface="Arial"/>
                <a:ea typeface="Arial"/>
                <a:cs typeface="Arial"/>
                <a:sym typeface="Arial"/>
              </a:rPr>
              <a:t> Wort“</a:t>
            </a:r>
            <a:endParaRPr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Shape 4781"/>
        <p:cNvGrpSpPr/>
        <p:nvPr/>
      </p:nvGrpSpPr>
      <p:grpSpPr>
        <a:xfrm>
          <a:off x="0" y="0"/>
          <a:ext cx="0" cy="0"/>
          <a:chOff x="0" y="0"/>
          <a:chExt cx="0" cy="0"/>
        </a:xfrm>
      </p:grpSpPr>
      <p:sp>
        <p:nvSpPr>
          <p:cNvPr id="4782" name="Google Shape;4782;p31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83" name="Google Shape;4783;p31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784" name="Google Shape;4784;p31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85" name="Google Shape;4785;p31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86" name="Google Shape;4786;p313"/>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P</a:t>
            </a:r>
            <a:r>
              <a:rPr lang="en-US" sz="1200" i="1">
                <a:solidFill>
                  <a:schemeClr val="dk1"/>
                </a:solidFill>
              </a:rPr>
              <a:t>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2"/>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3"/>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87" name="Google Shape;4787;p31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296</a:t>
            </a:fld>
            <a:endParaRPr sz="1000">
              <a:solidFill>
                <a:schemeClr val="dk1"/>
              </a:solidFill>
              <a:latin typeface="Arial"/>
              <a:ea typeface="Arial"/>
              <a:cs typeface="Arial"/>
              <a:sym typeface="Arial"/>
            </a:endParaRPr>
          </a:p>
        </p:txBody>
      </p:sp>
      <p:sp>
        <p:nvSpPr>
          <p:cNvPr id="4788" name="Google Shape;4788;p313"/>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--Ptosis des Oberlids</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--Sichtbarer Skleraanteil unterhalb der Hornhaut</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„enge“ Orbita</a:t>
            </a:r>
            <a:endParaRPr sz="1200" i="1">
              <a:solidFill>
                <a:srgbClr val="0000FF"/>
              </a:solidFill>
            </a:endParaRPr>
          </a:p>
          <a:p>
            <a:pPr marL="0" marR="0" lvl="0" indent="0" algn="l" rtl="0">
              <a:spcBef>
                <a:spcPts val="0"/>
              </a:spcBef>
              <a:spcAft>
                <a:spcPts val="0"/>
              </a:spcAft>
              <a:buClr>
                <a:schemeClr val="dk1"/>
              </a:buClr>
              <a:buSzPts val="1600"/>
              <a:buFont typeface="Noto Sans Symbols"/>
              <a:buNone/>
            </a:pPr>
            <a:endParaRPr sz="16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Ist PAP nach Absetzen der PGA-Therapie reversibel?</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Shape 4792"/>
        <p:cNvGrpSpPr/>
        <p:nvPr/>
      </p:nvGrpSpPr>
      <p:grpSpPr>
        <a:xfrm>
          <a:off x="0" y="0"/>
          <a:ext cx="0" cy="0"/>
          <a:chOff x="0" y="0"/>
          <a:chExt cx="0" cy="0"/>
        </a:xfrm>
      </p:grpSpPr>
      <p:sp>
        <p:nvSpPr>
          <p:cNvPr id="4793" name="Google Shape;4793;p314"/>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94" name="Google Shape;4794;p31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795" name="Google Shape;4795;p31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796" name="Google Shape;4796;p31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797" name="Google Shape;4797;p314"/>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4"/>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5"/>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798" name="Google Shape;4798;p31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297</a:t>
            </a:fld>
            <a:endParaRPr sz="1000">
              <a:solidFill>
                <a:schemeClr val="dk1"/>
              </a:solidFill>
              <a:latin typeface="Arial"/>
              <a:ea typeface="Arial"/>
              <a:cs typeface="Arial"/>
              <a:sym typeface="Arial"/>
            </a:endParaRPr>
          </a:p>
        </p:txBody>
      </p:sp>
      <p:sp>
        <p:nvSpPr>
          <p:cNvPr id="4799" name="Google Shape;4799;p314"/>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--Ptosis des Oberlids</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--Sichtbarer Skleraanteil unterhalb der Hornhaut</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„enge“ Orbita</a:t>
            </a:r>
            <a:endParaRPr sz="1200" i="1">
              <a:solidFill>
                <a:srgbClr val="0000FF"/>
              </a:solidFill>
            </a:endParaRPr>
          </a:p>
          <a:p>
            <a:pPr marL="0" marR="0" lvl="0" indent="0" algn="l" rtl="0">
              <a:spcBef>
                <a:spcPts val="0"/>
              </a:spcBef>
              <a:spcAft>
                <a:spcPts val="0"/>
              </a:spcAft>
              <a:buClr>
                <a:schemeClr val="dk1"/>
              </a:buClr>
              <a:buSzPts val="1600"/>
              <a:buFont typeface="Noto Sans Symbols"/>
              <a:buNone/>
            </a:pP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Ist eine PAP nach Absetzen der PGA-Therapie reversibel?</a:t>
            </a:r>
            <a:endParaRPr sz="16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Zum Zeitpunkt der Abfassung dieses Artikels ist dies noch ungeklärt</a:t>
            </a:r>
            <a:endParaRP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Shape 4803"/>
        <p:cNvGrpSpPr/>
        <p:nvPr/>
      </p:nvGrpSpPr>
      <p:grpSpPr>
        <a:xfrm>
          <a:off x="0" y="0"/>
          <a:ext cx="0" cy="0"/>
          <a:chOff x="0" y="0"/>
          <a:chExt cx="0" cy="0"/>
        </a:xfrm>
      </p:grpSpPr>
      <p:sp>
        <p:nvSpPr>
          <p:cNvPr id="4804" name="Google Shape;4804;p315"/>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05" name="Google Shape;4805;p31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806" name="Google Shape;4806;p31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807" name="Google Shape;4807;p31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808" name="Google Shape;4808;p315"/>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Prostaglandin-Analoga sind mit mehreren charakteristischen Nebenwirkungen </a:t>
            </a:r>
            <a:r>
              <a:rPr lang="en-US" sz="1200"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6"/>
                  </a:ext>
                </a:extLst>
              </a:rPr>
              <a:t>assoziiert</a:t>
            </a:r>
            <a:r>
              <a:rPr lang="en-US" sz="1200" i="1">
                <a:solidFill>
                  <a:schemeClr val="dk1"/>
                </a:solidFill>
              </a:rPr>
              <a:t>. Nennen Sie 5 davon:</a:t>
            </a:r>
            <a:endParaRPr>
              <a:solidFill>
                <a:schemeClr val="dk1"/>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1) Wimpernwachstum</a:t>
            </a:r>
            <a:endParaRPr>
              <a:solidFill>
                <a:schemeClr val="dk1"/>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2) Bindehauthyperämie</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3) Zunahme der Irispigmentierung</a:t>
            </a:r>
            <a:endParaRPr sz="1800" i="1">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7"/>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chemeClr val="dk1"/>
              </a:solidFill>
            </a:endParaRPr>
          </a:p>
        </p:txBody>
      </p:sp>
      <p:sp>
        <p:nvSpPr>
          <p:cNvPr id="4809" name="Google Shape;4809;p31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298</a:t>
            </a:fld>
            <a:endParaRPr sz="1000">
              <a:solidFill>
                <a:schemeClr val="dk1"/>
              </a:solidFill>
              <a:latin typeface="Arial"/>
              <a:ea typeface="Arial"/>
              <a:cs typeface="Arial"/>
              <a:sym typeface="Arial"/>
            </a:endParaRPr>
          </a:p>
        </p:txBody>
      </p:sp>
      <p:sp>
        <p:nvSpPr>
          <p:cNvPr id="4810" name="Google Shape;4810;p315"/>
          <p:cNvSpPr txBox="1"/>
          <p:nvPr/>
        </p:nvSpPr>
        <p:spPr>
          <a:xfrm>
            <a:off x="3505200" y="3471380"/>
            <a:ext cx="5410200" cy="2550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Was ist </a:t>
            </a:r>
            <a:r>
              <a:rPr lang="en-US" sz="1200">
                <a:solidFill>
                  <a:srgbClr val="0000FF"/>
                </a:solidFill>
              </a:rPr>
              <a:t>eine Prostaglandin-assoziierte Periorbitopathie </a:t>
            </a:r>
            <a:r>
              <a:rPr lang="en-US" sz="1200" i="1">
                <a:solidFill>
                  <a:srgbClr val="0000FF"/>
                </a:solidFill>
              </a:rPr>
              <a:t>(PAP)?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Konstellation von orbitalen/periorbitalen Veränderungen als Folge einer Atrophie des periorbitalen Fettgewebes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i="1">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Was sind die klassischen/typischen Manifestationen der PAP?</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--Enophthalmus</a:t>
            </a: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--Vertiefung des Sulcus palpebralis superior (obere Lidfurche)</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--Ptosis des Oberlids</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--Sichtbarer Skleraanteil unterhalb der Hornhaut</a:t>
            </a:r>
            <a:endParaRPr sz="1200" i="1">
              <a:solidFill>
                <a:srgbClr val="0000FF"/>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„enge“ Orbita</a:t>
            </a:r>
            <a:endParaRPr sz="1200" i="1">
              <a:solidFill>
                <a:srgbClr val="0000FF"/>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Ist eine PAP nach Absetzen der PGA-Therapie reversibel?</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Nach aktuellem Wissensstand ist diese Frage weiterhin ungeklärt.</a:t>
            </a:r>
            <a:endParaRP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Shape 4814"/>
        <p:cNvGrpSpPr/>
        <p:nvPr/>
      </p:nvGrpSpPr>
      <p:grpSpPr>
        <a:xfrm>
          <a:off x="0" y="0"/>
          <a:ext cx="0" cy="0"/>
          <a:chOff x="0" y="0"/>
          <a:chExt cx="0" cy="0"/>
        </a:xfrm>
      </p:grpSpPr>
      <p:sp>
        <p:nvSpPr>
          <p:cNvPr id="4815" name="Google Shape;4815;p316"/>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16" name="Google Shape;4816;p31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817" name="Google Shape;4817;p31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818" name="Google Shape;4818;p31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819" name="Google Shape;4819;p316"/>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a:solidFill>
                  <a:srgbClr val="BFBFBF"/>
                </a:solidFill>
              </a:rPr>
              <a:t>Prostaglandin-Analoga sind mit mehreren charakteristischen Nebenwirkungen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8"/>
                  </a:ext>
                </a:extLst>
              </a:rPr>
              <a:t>assoziiert</a:t>
            </a:r>
            <a:r>
              <a:rPr lang="en-US" sz="1200" i="1">
                <a:solidFill>
                  <a:srgbClr val="BFBFBF"/>
                </a:solidFill>
              </a:rPr>
              <a:t>. Nennen Sie 5 davon:</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1) </a:t>
            </a:r>
            <a:r>
              <a:rPr lang="en-US" sz="1200" b="1" i="1">
                <a:solidFill>
                  <a:srgbClr val="0000FF"/>
                </a:solidFill>
              </a:rPr>
              <a:t>Wimpernwachstum</a:t>
            </a:r>
            <a:endParaRPr b="1">
              <a:solidFill>
                <a:srgbClr val="0000FF"/>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2) </a:t>
            </a:r>
            <a:r>
              <a:rPr lang="en-US" sz="1200" b="1" i="1">
                <a:solidFill>
                  <a:srgbClr val="0000FF"/>
                </a:solidFill>
              </a:rPr>
              <a:t>Bindehauthyperämie</a:t>
            </a:r>
            <a:endParaRPr sz="1800" b="1" i="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3) </a:t>
            </a:r>
            <a:r>
              <a:rPr lang="en-US" sz="1200" b="1" i="1">
                <a:solidFill>
                  <a:srgbClr val="0000FF"/>
                </a:solidFill>
              </a:rPr>
              <a:t>Zunahme der Irispigmentierung</a:t>
            </a:r>
            <a:endParaRPr sz="1800" b="1" i="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9"/>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b="1" i="1">
              <a:solidFill>
                <a:srgbClr val="0000FF"/>
              </a:solidFill>
            </a:endParaRPr>
          </a:p>
        </p:txBody>
      </p:sp>
      <p:sp>
        <p:nvSpPr>
          <p:cNvPr id="4820" name="Google Shape;4820;p31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299</a:t>
            </a:fld>
            <a:endParaRPr sz="1000">
              <a:solidFill>
                <a:schemeClr val="dk1"/>
              </a:solidFill>
              <a:latin typeface="Arial"/>
              <a:ea typeface="Arial"/>
              <a:cs typeface="Arial"/>
              <a:sym typeface="Arial"/>
            </a:endParaRPr>
          </a:p>
        </p:txBody>
      </p:sp>
      <p:sp>
        <p:nvSpPr>
          <p:cNvPr id="4821" name="Google Shape;4821;p316"/>
          <p:cNvSpPr txBox="1"/>
          <p:nvPr/>
        </p:nvSpPr>
        <p:spPr>
          <a:xfrm>
            <a:off x="2153478" y="3527425"/>
            <a:ext cx="6761922" cy="1077218"/>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Beachten Sie, dass von den fünf identifizierten Nebenwirkungen vier mit </a:t>
            </a:r>
            <a:r>
              <a:rPr lang="en-US" sz="1200" b="1">
                <a:solidFill>
                  <a:srgbClr val="0000FF"/>
                </a:solidFill>
                <a:latin typeface="Arial"/>
                <a:ea typeface="Arial"/>
                <a:cs typeface="Arial"/>
                <a:sym typeface="Arial"/>
              </a:rPr>
              <a:t>dem kosmetischen Erscheinungsbild</a:t>
            </a:r>
            <a:r>
              <a:rPr lang="en-US" sz="1200" i="1">
                <a:solidFill>
                  <a:srgbClr val="0000FF"/>
                </a:solidFill>
                <a:latin typeface="Arial"/>
                <a:ea typeface="Arial"/>
                <a:cs typeface="Arial"/>
                <a:sym typeface="Arial"/>
              </a:rPr>
              <a:t> zusammenhängen. Dies bedeutet, dass bei der Langzeitanwendung von PGAs bei einer bestimmten Patientengruppe (außer Supermodels) Vorsicht geboten ist. Um welche Patienten handelt es sich dabei?</a:t>
            </a:r>
            <a:endParaRPr/>
          </a:p>
          <a:p>
            <a:pPr marL="0" marR="0" lvl="0" indent="0" algn="l" rtl="0">
              <a:spcBef>
                <a:spcPts val="0"/>
              </a:spcBef>
              <a:spcAft>
                <a:spcPts val="0"/>
              </a:spcAft>
              <a:buClr>
                <a:srgbClr val="FEFF83"/>
              </a:buClr>
              <a:buSzPts val="1200"/>
              <a:buFont typeface="Noto Sans Symbols"/>
              <a:buNone/>
            </a:pPr>
            <a:r>
              <a:rPr lang="en-US" sz="1200">
                <a:solidFill>
                  <a:srgbClr val="FEFF83"/>
                </a:solidFill>
                <a:latin typeface="Arial"/>
                <a:ea typeface="Arial"/>
                <a:cs typeface="Arial"/>
                <a:sym typeface="Arial"/>
              </a:rPr>
              <a:t>Patienten mit </a:t>
            </a:r>
            <a:r>
              <a:rPr lang="en-US" sz="1200" b="1">
                <a:solidFill>
                  <a:srgbClr val="FEFF83"/>
                </a:solidFill>
                <a:latin typeface="Arial"/>
                <a:ea typeface="Arial"/>
                <a:cs typeface="Arial"/>
                <a:sym typeface="Arial"/>
              </a:rPr>
              <a:t>einseitigem </a:t>
            </a:r>
            <a:r>
              <a:rPr lang="en-US" sz="1200">
                <a:solidFill>
                  <a:srgbClr val="FEFF83"/>
                </a:solidFill>
                <a:latin typeface="Arial"/>
                <a:ea typeface="Arial"/>
                <a:cs typeface="Arial"/>
                <a:sym typeface="Arial"/>
              </a:rPr>
              <a:t>Glaukom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174" name="Google Shape;174;p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r>
              <a:rPr lang="en-US" sz="1200" i="1" dirty="0"/>
              <a:t> (</a:t>
            </a:r>
            <a:r>
              <a:rPr lang="en-US" sz="1200" i="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PGA</a:t>
            </a:r>
            <a:r>
              <a:rPr lang="en-US" sz="1200" i="1" dirty="0"/>
              <a:t>)</a:t>
            </a:r>
            <a:endParaRPr dirty="0"/>
          </a:p>
          <a:p>
            <a:pPr marL="692150" lvl="1" indent="-347663" algn="l" rtl="0">
              <a:lnSpc>
                <a:spcPct val="80000"/>
              </a:lnSpc>
              <a:spcBef>
                <a:spcPts val="240"/>
              </a:spcBef>
              <a:spcAft>
                <a:spcPts val="0"/>
              </a:spcAft>
              <a:buSzPts val="840"/>
              <a:buChar char="●"/>
            </a:pPr>
            <a:r>
              <a:rPr lang="en-US" sz="1200" dirty="0">
                <a:solidFill>
                  <a:schemeClr val="lt1"/>
                </a:solidFill>
              </a:rPr>
              <a:t>Latanoprost</a:t>
            </a:r>
            <a:endParaRPr sz="1800" dirty="0">
              <a:solidFill>
                <a:schemeClr val="lt1"/>
              </a:solidFill>
            </a:endParaRPr>
          </a:p>
          <a:p>
            <a:pPr marL="692150" lvl="1" indent="-347663" algn="l" rtl="0">
              <a:lnSpc>
                <a:spcPct val="80000"/>
              </a:lnSpc>
              <a:spcBef>
                <a:spcPts val="240"/>
              </a:spcBef>
              <a:spcAft>
                <a:spcPts val="0"/>
              </a:spcAft>
              <a:buSzPts val="840"/>
              <a:buChar char="●"/>
            </a:pPr>
            <a:r>
              <a:rPr lang="en-US" sz="1200" dirty="0" err="1">
                <a:solidFill>
                  <a:schemeClr val="lt1"/>
                </a:solidFill>
              </a:rPr>
              <a:t>Travaprost</a:t>
            </a:r>
            <a:endParaRPr sz="1800" dirty="0">
              <a:solidFill>
                <a:schemeClr val="lt1"/>
              </a:solidFill>
            </a:endParaRPr>
          </a:p>
          <a:p>
            <a:pPr marL="692150" lvl="1" indent="-347663" algn="l" rtl="0">
              <a:lnSpc>
                <a:spcPct val="80000"/>
              </a:lnSpc>
              <a:spcBef>
                <a:spcPts val="240"/>
              </a:spcBef>
              <a:spcAft>
                <a:spcPts val="0"/>
              </a:spcAft>
              <a:buSzPts val="840"/>
              <a:buChar char="●"/>
            </a:pPr>
            <a:r>
              <a:rPr lang="en-US" sz="1200" dirty="0" err="1">
                <a:solidFill>
                  <a:schemeClr val="lt1"/>
                </a:solidFill>
              </a:rPr>
              <a:t>Bimatoprost</a:t>
            </a:r>
            <a:endParaRPr lang="en-US" sz="1200" dirty="0">
              <a:solidFill>
                <a:schemeClr val="lt1"/>
              </a:solidFill>
            </a:endParaRPr>
          </a:p>
          <a:p>
            <a:pPr marL="344487" lvl="1" indent="0" algn="l" rtl="0">
              <a:lnSpc>
                <a:spcPct val="80000"/>
              </a:lnSpc>
              <a:spcBef>
                <a:spcPts val="240"/>
              </a:spcBef>
              <a:spcAft>
                <a:spcPts val="0"/>
              </a:spcAft>
              <a:buSzPts val="840"/>
              <a:buNone/>
            </a:pPr>
            <a:endParaRPr sz="1800" dirty="0">
              <a:solidFill>
                <a:schemeClr val="lt1"/>
              </a:solidFill>
            </a:endParaRPr>
          </a:p>
          <a:p>
            <a:pPr marL="692150" lvl="1" indent="-347663" algn="l" rtl="0">
              <a:lnSpc>
                <a:spcPct val="80000"/>
              </a:lnSpc>
              <a:spcBef>
                <a:spcPts val="240"/>
              </a:spcBef>
              <a:spcAft>
                <a:spcPts val="0"/>
              </a:spcAft>
              <a:buSzPts val="840"/>
              <a:buChar char="●"/>
            </a:pPr>
            <a:r>
              <a:rPr lang="en-US" sz="1200" dirty="0">
                <a:solidFill>
                  <a:srgbClr val="0000FF"/>
                </a:solidFill>
              </a:rPr>
              <a:t>(</a:t>
            </a:r>
            <a:r>
              <a:rPr lang="en-US" sz="1200" dirty="0" err="1">
                <a:solidFill>
                  <a:schemeClr val="lt1"/>
                </a:solidFill>
              </a:rPr>
              <a:t>Tafluprost</a:t>
            </a:r>
            <a:r>
              <a:rPr lang="en-US" sz="1200" dirty="0">
                <a:solidFill>
                  <a:srgbClr val="0000FF"/>
                </a:solidFill>
              </a:rPr>
              <a:t>)</a:t>
            </a:r>
          </a:p>
          <a:p>
            <a:pPr marL="344487" lvl="1" indent="0" algn="l" rtl="0">
              <a:lnSpc>
                <a:spcPct val="80000"/>
              </a:lnSpc>
              <a:spcBef>
                <a:spcPts val="240"/>
              </a:spcBef>
              <a:spcAft>
                <a:spcPts val="0"/>
              </a:spcAft>
              <a:buSzPts val="840"/>
              <a:buNone/>
            </a:pPr>
            <a:endParaRPr dirty="0"/>
          </a:p>
          <a:p>
            <a:pPr marL="692150" lvl="1" indent="-347663" algn="l" rtl="0">
              <a:lnSpc>
                <a:spcPct val="80000"/>
              </a:lnSpc>
              <a:spcBef>
                <a:spcPts val="240"/>
              </a:spcBef>
              <a:spcAft>
                <a:spcPts val="0"/>
              </a:spcAft>
              <a:buSzPts val="840"/>
              <a:buChar char="●"/>
            </a:pPr>
            <a:r>
              <a:rPr lang="en-US" sz="1200" dirty="0">
                <a:solidFill>
                  <a:srgbClr val="0000FF"/>
                </a:solidFill>
              </a:rPr>
              <a:t>(</a:t>
            </a:r>
            <a:r>
              <a:rPr lang="en-US" sz="1200" dirty="0" err="1">
                <a:solidFill>
                  <a:schemeClr val="lt1"/>
                </a:solidFill>
              </a:rPr>
              <a:t>Latanoprostene</a:t>
            </a:r>
            <a:r>
              <a:rPr lang="en-US" sz="1200" dirty="0">
                <a:solidFill>
                  <a:schemeClr val="lt1"/>
                </a:solidFill>
              </a:rPr>
              <a:t> </a:t>
            </a:r>
            <a:r>
              <a:rPr lang="en-US" sz="1200" dirty="0" err="1">
                <a:solidFill>
                  <a:schemeClr val="lt1"/>
                </a:solidFill>
              </a:rPr>
              <a:t>bunod</a:t>
            </a:r>
            <a:r>
              <a:rPr lang="en-US" sz="1200" dirty="0">
                <a:solidFill>
                  <a:srgbClr val="0000FF"/>
                </a:solidFill>
              </a:rPr>
              <a:t>)</a:t>
            </a:r>
            <a:endParaRPr sz="1800" dirty="0">
              <a:solidFill>
                <a:schemeClr val="lt1"/>
              </a:solidFill>
            </a:endParaRPr>
          </a:p>
        </p:txBody>
      </p:sp>
      <p:sp>
        <p:nvSpPr>
          <p:cNvPr id="175" name="Google Shape;175;p3"/>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Augeninnendruck-senkende Mittel: Nennen Sie die gängigen Wirkstoffe</a:t>
            </a:r>
            <a:endParaRPr/>
          </a:p>
        </p:txBody>
      </p:sp>
      <p:sp>
        <p:nvSpPr>
          <p:cNvPr id="176" name="Google Shape;176;p3"/>
          <p:cNvSpPr/>
          <p:nvPr/>
        </p:nvSpPr>
        <p:spPr>
          <a:xfrm>
            <a:off x="533400" y="3505200"/>
            <a:ext cx="533400" cy="297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77" name="Google Shape;177;p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3</a:t>
            </a:fld>
            <a:endParaRPr sz="1000" b="0" i="0" u="none" strike="noStrike" cap="none">
              <a:solidFill>
                <a:schemeClr val="dk1"/>
              </a:solidFill>
              <a:latin typeface="Arial"/>
              <a:ea typeface="Arial"/>
              <a:cs typeface="Arial"/>
              <a:sym typeface="Arial"/>
            </a:endParaRPr>
          </a:p>
        </p:txBody>
      </p:sp>
      <p:sp>
        <p:nvSpPr>
          <p:cNvPr id="178" name="Google Shape;178;p3"/>
          <p:cNvSpPr txBox="1"/>
          <p:nvPr/>
        </p:nvSpPr>
        <p:spPr>
          <a:xfrm>
            <a:off x="3550124" y="2327237"/>
            <a:ext cx="5292123" cy="39498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Ein von der FDA </a:t>
            </a:r>
            <a:r>
              <a:rPr lang="en-US" sz="1200" b="0" i="1" u="none" strike="noStrike" cap="none" dirty="0" err="1">
                <a:solidFill>
                  <a:srgbClr val="0000FF"/>
                </a:solidFill>
                <a:latin typeface="Arial"/>
                <a:ea typeface="Arial"/>
                <a:cs typeface="Arial"/>
                <a:sym typeface="Arial"/>
              </a:rPr>
              <a:t>zugelassenes</a:t>
            </a:r>
            <a:r>
              <a:rPr lang="en-US" sz="1200" b="0" i="1" u="none" strike="noStrike" cap="none" dirty="0">
                <a:solidFill>
                  <a:srgbClr val="0000FF"/>
                </a:solidFill>
                <a:latin typeface="Arial"/>
                <a:ea typeface="Arial"/>
                <a:cs typeface="Arial"/>
                <a:sym typeface="Arial"/>
              </a:rPr>
              <a:t> PGA, das </a:t>
            </a:r>
            <a:r>
              <a:rPr lang="en-US" sz="1200" b="0" i="1" u="none" strike="noStrike" cap="none" dirty="0" err="1">
                <a:solidFill>
                  <a:srgbClr val="0000FF"/>
                </a:solidFill>
                <a:latin typeface="Arial"/>
                <a:ea typeface="Arial"/>
                <a:cs typeface="Arial"/>
                <a:sym typeface="Arial"/>
              </a:rPr>
              <a:t>weit</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weniger</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bekannt</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ist</a:t>
            </a:r>
            <a:r>
              <a:rPr lang="en-US" sz="1200" b="0" i="1" u="none" strike="noStrike" cap="none" dirty="0">
                <a:solidFill>
                  <a:srgbClr val="0000FF"/>
                </a:solidFill>
                <a:latin typeface="Arial"/>
                <a:ea typeface="Arial"/>
                <a:cs typeface="Arial"/>
                <a:sym typeface="Arial"/>
              </a:rPr>
              <a:t> </a:t>
            </a:r>
            <a:r>
              <a:rPr lang="en-US" sz="1200" b="0" i="1" u="none" strike="noStrike" cap="none" dirty="0" err="1">
                <a:solidFill>
                  <a:srgbClr val="0000FF"/>
                </a:solidFill>
                <a:latin typeface="Arial"/>
                <a:ea typeface="Arial"/>
                <a:cs typeface="Arial"/>
                <a:sym typeface="Arial"/>
              </a:rPr>
              <a:t>als</a:t>
            </a:r>
            <a:r>
              <a:rPr lang="en-US" sz="1200" b="0" i="1" u="none" strike="noStrike" cap="none" dirty="0">
                <a:solidFill>
                  <a:srgbClr val="0000FF"/>
                </a:solidFill>
                <a:latin typeface="Arial"/>
                <a:ea typeface="Arial"/>
                <a:cs typeface="Arial"/>
                <a:sym typeface="Arial"/>
              </a:rPr>
              <a:t> die „</a:t>
            </a:r>
            <a:r>
              <a:rPr lang="en-US" sz="1200" b="0" i="1" u="none" strike="noStrike" cap="none" dirty="0" err="1">
                <a:solidFill>
                  <a:srgbClr val="0000FF"/>
                </a:solidFill>
                <a:latin typeface="Arial"/>
                <a:ea typeface="Arial"/>
                <a:cs typeface="Arial"/>
                <a:sym typeface="Arial"/>
              </a:rPr>
              <a:t>großen</a:t>
            </a:r>
            <a:r>
              <a:rPr lang="en-US" sz="1200" b="0" i="1"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Drei</a:t>
            </a:r>
            <a:r>
              <a:rPr lang="en-US" sz="1200" b="0" i="1" u="none" strike="noStrike" cap="none" dirty="0">
                <a:solidFill>
                  <a:srgbClr val="0000FF"/>
                </a:solidFill>
                <a:latin typeface="Arial"/>
                <a:ea typeface="Arial"/>
                <a:cs typeface="Arial"/>
                <a:sym typeface="Arial"/>
              </a:rPr>
              <a:t>“</a:t>
            </a:r>
            <a:endParaRPr dirty="0"/>
          </a:p>
        </p:txBody>
      </p:sp>
      <p:sp>
        <p:nvSpPr>
          <p:cNvPr id="179" name="Google Shape;179;p3"/>
          <p:cNvSpPr/>
          <p:nvPr/>
        </p:nvSpPr>
        <p:spPr>
          <a:xfrm>
            <a:off x="2809461" y="1643018"/>
            <a:ext cx="142461" cy="569823"/>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cxnSp>
        <p:nvCxnSpPr>
          <p:cNvPr id="180" name="Google Shape;180;p3"/>
          <p:cNvCxnSpPr/>
          <p:nvPr/>
        </p:nvCxnSpPr>
        <p:spPr>
          <a:xfrm rot="10800000">
            <a:off x="2890167" y="2466964"/>
            <a:ext cx="457200" cy="0"/>
          </a:xfrm>
          <a:prstGeom prst="straightConnector1">
            <a:avLst/>
          </a:prstGeom>
          <a:noFill/>
          <a:ln w="9525" cap="flat" cmpd="sng">
            <a:solidFill>
              <a:schemeClr val="dk1"/>
            </a:solidFill>
            <a:prstDash val="solid"/>
            <a:round/>
            <a:headEnd type="none" w="sm" len="sm"/>
            <a:tailEnd type="triangle" w="med" len="med"/>
          </a:ln>
        </p:spPr>
      </p:cxnSp>
      <p:sp>
        <p:nvSpPr>
          <p:cNvPr id="181" name="Google Shape;181;p3"/>
          <p:cNvSpPr txBox="1"/>
          <p:nvPr/>
        </p:nvSpPr>
        <p:spPr>
          <a:xfrm>
            <a:off x="3550124" y="2906489"/>
            <a:ext cx="2724912"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Ein PGA-„</a:t>
            </a:r>
            <a:r>
              <a:rPr lang="en-US" sz="1200" b="0" i="1" u="none" strike="noStrike" cap="none" dirty="0" err="1">
                <a:solidFill>
                  <a:srgbClr val="0000FF"/>
                </a:solidFill>
                <a:latin typeface="Arial"/>
                <a:ea typeface="Arial"/>
                <a:cs typeface="Arial"/>
                <a:sym typeface="Arial"/>
              </a:rPr>
              <a:t>Kombinationspräparat</a:t>
            </a:r>
            <a:r>
              <a:rPr lang="en-US" sz="1200" b="0" i="1" u="none" strike="noStrike" cap="none" dirty="0">
                <a:solidFill>
                  <a:srgbClr val="0000FF"/>
                </a:solidFill>
                <a:latin typeface="Arial"/>
                <a:ea typeface="Arial"/>
                <a:cs typeface="Arial"/>
                <a:sym typeface="Arial"/>
              </a:rPr>
              <a:t>“</a:t>
            </a:r>
            <a:endParaRPr dirty="0"/>
          </a:p>
        </p:txBody>
      </p:sp>
      <p:cxnSp>
        <p:nvCxnSpPr>
          <p:cNvPr id="182" name="Google Shape;182;p3"/>
          <p:cNvCxnSpPr/>
          <p:nvPr/>
        </p:nvCxnSpPr>
        <p:spPr>
          <a:xfrm rot="10800000">
            <a:off x="2880691" y="3040175"/>
            <a:ext cx="457200" cy="0"/>
          </a:xfrm>
          <a:prstGeom prst="straightConnector1">
            <a:avLst/>
          </a:prstGeom>
          <a:noFill/>
          <a:ln w="9525" cap="flat" cmpd="sng">
            <a:solidFill>
              <a:schemeClr val="dk1"/>
            </a:solidFill>
            <a:prstDash val="solid"/>
            <a:round/>
            <a:headEnd type="none" w="sm" len="sm"/>
            <a:tailEnd type="triangle" w="med" len="med"/>
          </a:ln>
        </p:spPr>
      </p:cxnSp>
      <p:sp>
        <p:nvSpPr>
          <p:cNvPr id="183" name="Google Shape;183;p3"/>
          <p:cNvSpPr txBox="1"/>
          <p:nvPr/>
        </p:nvSpPr>
        <p:spPr>
          <a:xfrm>
            <a:off x="3550124" y="1665534"/>
            <a:ext cx="5447571" cy="39498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dirty="0">
                <a:solidFill>
                  <a:srgbClr val="0000FF"/>
                </a:solidFill>
                <a:latin typeface="Arial"/>
                <a:ea typeface="Arial"/>
                <a:cs typeface="Arial"/>
                <a:sym typeface="Arial"/>
              </a:rPr>
              <a:t>Die „</a:t>
            </a:r>
            <a:r>
              <a:rPr lang="en-US" sz="1200" b="0" i="1" u="none" strike="noStrike" cap="none" dirty="0" err="1">
                <a:solidFill>
                  <a:srgbClr val="0000FF"/>
                </a:solidFill>
                <a:latin typeface="Arial"/>
                <a:ea typeface="Arial"/>
                <a:cs typeface="Arial"/>
                <a:sym typeface="Arial"/>
              </a:rPr>
              <a:t>großen</a:t>
            </a:r>
            <a:r>
              <a:rPr lang="en-US" sz="1200" b="0" i="1" u="none" strike="noStrike" cap="none" dirty="0">
                <a:solidFill>
                  <a:srgbClr val="0000FF"/>
                </a:solidFill>
                <a:latin typeface="Arial"/>
                <a:ea typeface="Arial"/>
                <a:cs typeface="Arial"/>
                <a:sym typeface="Arial"/>
              </a:rPr>
              <a:t> Drei“ der von der FDA </a:t>
            </a:r>
            <a:r>
              <a:rPr lang="en-US" sz="1200" b="0" i="1" u="none" strike="noStrike" cap="none" dirty="0" err="1">
                <a:solidFill>
                  <a:srgbClr val="0000FF"/>
                </a:solidFill>
                <a:latin typeface="Arial"/>
                <a:ea typeface="Arial"/>
                <a:cs typeface="Arial"/>
                <a:sym typeface="Arial"/>
              </a:rPr>
              <a:t>zugelassenen</a:t>
            </a:r>
            <a:r>
              <a:rPr lang="en-US" sz="1200" b="0" i="1" u="none" strike="noStrike" cap="none" dirty="0">
                <a:solidFill>
                  <a:srgbClr val="0000FF"/>
                </a:solidFill>
                <a:latin typeface="Arial"/>
                <a:ea typeface="Arial"/>
                <a:cs typeface="Arial"/>
                <a:sym typeface="Arial"/>
              </a:rPr>
              <a:t> PGAs, die den </a:t>
            </a:r>
            <a:r>
              <a:rPr lang="en-US" sz="1200" b="0" i="1" u="none" strike="noStrike" cap="none" dirty="0" err="1">
                <a:solidFill>
                  <a:srgbClr val="0000FF"/>
                </a:solidFill>
                <a:latin typeface="Arial"/>
                <a:ea typeface="Arial"/>
                <a:cs typeface="Arial"/>
                <a:sym typeface="Arial"/>
              </a:rPr>
              <a:t>amerikanischen</a:t>
            </a:r>
            <a:r>
              <a:rPr lang="en-US" sz="1200" b="0" i="1" u="none" strike="noStrike" cap="none" dirty="0">
                <a:solidFill>
                  <a:srgbClr val="0000FF"/>
                </a:solidFill>
                <a:latin typeface="Arial"/>
                <a:ea typeface="Arial"/>
                <a:cs typeface="Arial"/>
                <a:sym typeface="Arial"/>
              </a:rPr>
              <a:t> Markt </a:t>
            </a:r>
            <a:r>
              <a:rPr lang="en-US" sz="1200" b="0" i="1" u="none" strike="noStrike" cap="none" dirty="0" err="1">
                <a:solidFill>
                  <a:srgbClr val="0000FF"/>
                </a:solidFill>
                <a:latin typeface="Arial"/>
                <a:ea typeface="Arial"/>
                <a:cs typeface="Arial"/>
                <a:sym typeface="Arial"/>
              </a:rPr>
              <a:t>dominieren</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4F168CFF-0DC1-42FE-400F-C729E5C7BF1B}"/>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77330031-306B-86AC-8058-25B66A4CA37B}"/>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DD64304-3143-7EA4-6C55-979A07BE0099}"/>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879BC13E-572D-5CC5-B6F8-76A2CCA889FF}"/>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B8517D3A-CE18-95A0-108F-EFD8397F0875}"/>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48D62A5F-67AE-91D3-CA0E-BE506476319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2EAC9BCF-FA4A-9880-FC4C-C71828975DD9}"/>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lautet der Name der Gleichung, die die Faktoren beschreibt, die wiederum den Augeninnendruck bestimmen?</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Die Goldmann-Gleichung</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a:solidFill>
                  <a:srgbClr val="0000FF"/>
                </a:solidFill>
              </a:rPr>
              <a:t>Wie lautet die Goldmann-Gleichung? (</a:t>
            </a:r>
            <a:r>
              <a:rPr lang="en-US" sz="1200" i="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Bedeutung</a:t>
            </a:r>
            <a:r>
              <a:rPr lang="en-US" sz="1200" i="1">
                <a:solidFill>
                  <a:srgbClr val="0000FF"/>
                </a:solidFill>
              </a:rPr>
              <a:t>, schreiben Sie sie auf)</a:t>
            </a:r>
            <a:endParaRPr/>
          </a:p>
        </p:txBody>
      </p:sp>
      <p:grpSp>
        <p:nvGrpSpPr>
          <p:cNvPr id="449" name="Google Shape;449;p27">
            <a:extLst>
              <a:ext uri="{FF2B5EF4-FFF2-40B4-BE49-F238E27FC236}">
                <a16:creationId xmlns:a16="http://schemas.microsoft.com/office/drawing/2014/main" id="{D7DA0793-27C8-6852-A1A2-15935A9B1DC8}"/>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75C184BC-8A5C-86F8-AE01-C6364163550A}"/>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AFCBFB19-55B8-B363-B1D9-509C39542180}"/>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9881FD03-4EF0-A8E2-7007-3F5261AE430C}"/>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6997DFB3-9BF9-6992-2E59-2B07423B519F}"/>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F8273F19-0E16-8721-4016-26CA735780D6}"/>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8B0835CA-48E6-0C31-40EA-60AC38672EC1}"/>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5" name="Google Shape;508;p30">
            <a:extLst>
              <a:ext uri="{FF2B5EF4-FFF2-40B4-BE49-F238E27FC236}">
                <a16:creationId xmlns:a16="http://schemas.microsoft.com/office/drawing/2014/main" id="{B5B5B47C-D586-8DD6-85AF-2215A0284ADC}"/>
              </a:ext>
            </a:extLst>
          </p:cNvPr>
          <p:cNvSpPr txBox="1"/>
          <p:nvPr/>
        </p:nvSpPr>
        <p:spPr>
          <a:xfrm>
            <a:off x="3826835" y="5347270"/>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endParaRPr dirty="0"/>
          </a:p>
        </p:txBody>
      </p:sp>
    </p:spTree>
    <p:extLst>
      <p:ext uri="{BB962C8B-B14F-4D97-AF65-F5344CB8AC3E}">
        <p14:creationId xmlns:p14="http://schemas.microsoft.com/office/powerpoint/2010/main" val="2766993411"/>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Shape 4825"/>
        <p:cNvGrpSpPr/>
        <p:nvPr/>
      </p:nvGrpSpPr>
      <p:grpSpPr>
        <a:xfrm>
          <a:off x="0" y="0"/>
          <a:ext cx="0" cy="0"/>
          <a:chOff x="0" y="0"/>
          <a:chExt cx="0" cy="0"/>
        </a:xfrm>
      </p:grpSpPr>
      <p:sp>
        <p:nvSpPr>
          <p:cNvPr id="4826" name="Google Shape;4826;p317"/>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27" name="Google Shape;4827;p31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828" name="Google Shape;4828;p31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829" name="Google Shape;4829;p31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830" name="Google Shape;4830;p317"/>
          <p:cNvSpPr txBox="1"/>
          <p:nvPr/>
        </p:nvSpPr>
        <p:spPr>
          <a:xfrm>
            <a:off x="4038600" y="1600200"/>
            <a:ext cx="4583100" cy="11892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P</a:t>
            </a:r>
            <a:r>
              <a:rPr lang="en-US" sz="1200" i="1">
                <a:solidFill>
                  <a:srgbClr val="BFBFBF"/>
                </a:solidFill>
              </a:rPr>
              <a:t>rostaglandin-Analoga sind mit mehreren charakteristischen Nebenwirkungen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0"/>
                  </a:ext>
                </a:extLst>
              </a:rPr>
              <a:t>assoziiert</a:t>
            </a:r>
            <a:r>
              <a:rPr lang="en-US" sz="1200" i="1">
                <a:solidFill>
                  <a:srgbClr val="BFBFBF"/>
                </a:solidFill>
              </a:rPr>
              <a:t>. Nennen Sie 5 davon:</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1) </a:t>
            </a:r>
            <a:r>
              <a:rPr lang="en-US" sz="1200" b="1" i="1">
                <a:solidFill>
                  <a:srgbClr val="0000FF"/>
                </a:solidFill>
              </a:rPr>
              <a:t>Wimpernwachstum</a:t>
            </a:r>
            <a:endParaRPr b="1">
              <a:solidFill>
                <a:srgbClr val="0000FF"/>
              </a:solidFill>
            </a:endParaRPr>
          </a:p>
          <a:p>
            <a:pPr marL="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2) </a:t>
            </a:r>
            <a:r>
              <a:rPr lang="en-US" sz="1200" b="1" i="1">
                <a:solidFill>
                  <a:srgbClr val="0000FF"/>
                </a:solidFill>
              </a:rPr>
              <a:t>Bindehauthyperämie</a:t>
            </a:r>
            <a:endParaRPr sz="1800" b="1" i="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3) </a:t>
            </a:r>
            <a:r>
              <a:rPr lang="en-US" sz="1200" b="1" i="1">
                <a:solidFill>
                  <a:srgbClr val="0000FF"/>
                </a:solidFill>
              </a:rPr>
              <a:t>Zunahme der Irispigmentierung</a:t>
            </a:r>
            <a:endParaRPr sz="1800" b="1" i="1">
              <a:solidFill>
                <a:srgbClr val="0000F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rgbClr val="BFBFBF"/>
                </a:solidFill>
              </a:rPr>
              <a:t>4) Zystoides Makulaödem (</a:t>
            </a:r>
            <a:r>
              <a:rPr lang="en-US" sz="1200" i="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1"/>
                  </a:ext>
                </a:extLst>
              </a:rPr>
              <a:t>CMÖ</a:t>
            </a:r>
            <a:r>
              <a:rPr lang="en-US" sz="1200" i="1">
                <a:solidFill>
                  <a:srgbClr val="BFBFBF"/>
                </a:solidFill>
              </a:rPr>
              <a:t>)</a:t>
            </a:r>
            <a:endParaRPr>
              <a:solidFill>
                <a:srgbClr val="BFBFBF"/>
              </a:solidFill>
            </a:endParaRPr>
          </a:p>
          <a:p>
            <a:pPr marL="0" lvl="0" indent="0" algn="l" rtl="0">
              <a:lnSpc>
                <a:spcPct val="90000"/>
              </a:lnSpc>
              <a:spcBef>
                <a:spcPts val="0"/>
              </a:spcBef>
              <a:spcAft>
                <a:spcPts val="0"/>
              </a:spcAft>
              <a:buClr>
                <a:srgbClr val="BFBFBF"/>
              </a:buClr>
              <a:buSzPts val="1200"/>
              <a:buFont typeface="Noto Sans Symbols"/>
              <a:buNone/>
            </a:pPr>
            <a:r>
              <a:rPr lang="en-US" sz="1200" i="1">
                <a:solidFill>
                  <a:schemeClr val="dk1"/>
                </a:solidFill>
              </a:rPr>
              <a:t>5) </a:t>
            </a:r>
            <a:r>
              <a:rPr lang="en-US" sz="1200" b="1" i="1">
                <a:solidFill>
                  <a:srgbClr val="0000FF"/>
                </a:solidFill>
              </a:rPr>
              <a:t>Prostaglandinassoziierte-assoziierte Periorbitopathie (PAP)</a:t>
            </a:r>
            <a:endParaRPr sz="1200" i="1">
              <a:solidFill>
                <a:srgbClr val="BFBFBF"/>
              </a:solidFill>
            </a:endParaRPr>
          </a:p>
        </p:txBody>
      </p:sp>
      <p:sp>
        <p:nvSpPr>
          <p:cNvPr id="4831" name="Google Shape;4831;p31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300</a:t>
            </a:fld>
            <a:endParaRPr sz="1000">
              <a:solidFill>
                <a:schemeClr val="dk1"/>
              </a:solidFill>
              <a:latin typeface="Arial"/>
              <a:ea typeface="Arial"/>
              <a:cs typeface="Arial"/>
              <a:sym typeface="Arial"/>
            </a:endParaRPr>
          </a:p>
        </p:txBody>
      </p:sp>
      <p:sp>
        <p:nvSpPr>
          <p:cNvPr id="4832" name="Google Shape;4832;p317"/>
          <p:cNvSpPr txBox="1"/>
          <p:nvPr/>
        </p:nvSpPr>
        <p:spPr>
          <a:xfrm>
            <a:off x="2153478" y="3527425"/>
            <a:ext cx="6762000" cy="949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Beachten Sie, dass von den fünf identifizierten Nebenwirkungen vier mit </a:t>
            </a:r>
            <a:r>
              <a:rPr lang="en-US" sz="1200" b="1">
                <a:solidFill>
                  <a:srgbClr val="0000FF"/>
                </a:solidFill>
              </a:rPr>
              <a:t>dem kosmetischen Erscheinungsbild</a:t>
            </a:r>
            <a:r>
              <a:rPr lang="en-US" sz="1200" i="1">
                <a:solidFill>
                  <a:srgbClr val="0000FF"/>
                </a:solidFill>
              </a:rPr>
              <a:t> zusammenhängen. Dies bedeutet, dass bei der Langzeitanwendung von PGAs bei einer bestimmten Patientengruppe (außer Supermodels) Vorsicht geboten ist. Um welche Patienten handelt es sich dabei?</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Patienten mit </a:t>
            </a:r>
            <a:r>
              <a:rPr lang="en-US" sz="1200" b="1">
                <a:solidFill>
                  <a:srgbClr val="0000FF"/>
                </a:solidFill>
                <a:latin typeface="Arial"/>
                <a:ea typeface="Arial"/>
                <a:cs typeface="Arial"/>
                <a:sym typeface="Arial"/>
              </a:rPr>
              <a:t>einseitigem </a:t>
            </a:r>
            <a:r>
              <a:rPr lang="en-US" sz="1200">
                <a:solidFill>
                  <a:srgbClr val="0000FF"/>
                </a:solidFill>
                <a:latin typeface="Arial"/>
                <a:ea typeface="Arial"/>
                <a:cs typeface="Arial"/>
                <a:sym typeface="Arial"/>
              </a:rPr>
              <a:t>Glaukom</a:t>
            </a:r>
            <a:endParaRP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Shape 4836"/>
        <p:cNvGrpSpPr/>
        <p:nvPr/>
      </p:nvGrpSpPr>
      <p:grpSpPr>
        <a:xfrm>
          <a:off x="0" y="0"/>
          <a:ext cx="0" cy="0"/>
          <a:chOff x="0" y="0"/>
          <a:chExt cx="0" cy="0"/>
        </a:xfrm>
      </p:grpSpPr>
      <p:sp>
        <p:nvSpPr>
          <p:cNvPr id="4837" name="Google Shape;4837;p31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301</a:t>
            </a:fld>
            <a:endParaRPr/>
          </a:p>
        </p:txBody>
      </p:sp>
      <p:pic>
        <p:nvPicPr>
          <p:cNvPr id="4838" name="Google Shape;4838;p318" descr="2020–2021 BCSC Basic and Clinical Science Course™"/>
          <p:cNvPicPr preferRelativeResize="0"/>
          <p:nvPr/>
        </p:nvPicPr>
        <p:blipFill rotWithShape="1">
          <a:blip r:embed="rId3">
            <a:alphaModFix/>
          </a:blip>
          <a:srcRect/>
          <a:stretch/>
        </p:blipFill>
        <p:spPr>
          <a:xfrm>
            <a:off x="1395413" y="1524000"/>
            <a:ext cx="6353175" cy="3810000"/>
          </a:xfrm>
          <a:prstGeom prst="rect">
            <a:avLst/>
          </a:prstGeom>
          <a:noFill/>
          <a:ln>
            <a:noFill/>
          </a:ln>
        </p:spPr>
      </p:pic>
      <p:sp>
        <p:nvSpPr>
          <p:cNvPr id="4839" name="Google Shape;4839;p318"/>
          <p:cNvSpPr txBox="1"/>
          <p:nvPr/>
        </p:nvSpPr>
        <p:spPr>
          <a:xfrm>
            <a:off x="1504501" y="6008277"/>
            <a:ext cx="6135013"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Einseitige </a:t>
            </a:r>
            <a:r>
              <a:rPr lang="en-US" sz="1200" i="0">
                <a:solidFill>
                  <a:schemeClr val="dk1"/>
                </a:solidFill>
                <a:latin typeface="Arial"/>
                <a:ea typeface="Arial"/>
                <a:cs typeface="Arial"/>
                <a:sym typeface="Arial"/>
              </a:rPr>
              <a:t>Hypertrichose nach Anwendung von Latanoprost nur am linken Auge</a:t>
            </a:r>
            <a:endParaRPr/>
          </a:p>
        </p:txBody>
      </p:sp>
      <p:sp>
        <p:nvSpPr>
          <p:cNvPr id="4840" name="Google Shape;4840;p31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Shape 4844"/>
        <p:cNvGrpSpPr/>
        <p:nvPr/>
      </p:nvGrpSpPr>
      <p:grpSpPr>
        <a:xfrm>
          <a:off x="0" y="0"/>
          <a:ext cx="0" cy="0"/>
          <a:chOff x="0" y="0"/>
          <a:chExt cx="0" cy="0"/>
        </a:xfrm>
      </p:grpSpPr>
      <p:sp>
        <p:nvSpPr>
          <p:cNvPr id="4845" name="Google Shape;4845;p31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302</a:t>
            </a:fld>
            <a:endParaRPr/>
          </a:p>
        </p:txBody>
      </p:sp>
      <p:sp>
        <p:nvSpPr>
          <p:cNvPr id="4846" name="Google Shape;4846;p319"/>
          <p:cNvSpPr txBox="1"/>
          <p:nvPr/>
        </p:nvSpPr>
        <p:spPr>
          <a:xfrm>
            <a:off x="304800" y="5562600"/>
            <a:ext cx="85344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rPr>
              <a:t>Das rechte (A) und linke (B) Auge eines Patienten unter einseitiger Behandlung mit einem topischen Prostaglandinanalogon am linken Auge. Linksseitig sind eine periorbitale Hautpigmentierung, </a:t>
            </a:r>
            <a:r>
              <a:rPr lang="en-US" sz="12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2"/>
                  </a:ext>
                </a:extLst>
              </a:rPr>
              <a:t>Hypertrichose</a:t>
            </a:r>
            <a:r>
              <a:rPr lang="en-US" sz="1200">
                <a:solidFill>
                  <a:schemeClr val="dk1"/>
                </a:solidFill>
              </a:rPr>
              <a:t>, Vertiefung der oberen Lidfurche sowie ein Verlust des periorbitalen Fettgewebes erkennbar.“</a:t>
            </a:r>
            <a:endParaRPr/>
          </a:p>
        </p:txBody>
      </p:sp>
      <p:pic>
        <p:nvPicPr>
          <p:cNvPr id="4847" name="Google Shape;4847;p319"/>
          <p:cNvPicPr preferRelativeResize="0"/>
          <p:nvPr/>
        </p:nvPicPr>
        <p:blipFill rotWithShape="1">
          <a:blip r:embed="rId3">
            <a:alphaModFix/>
          </a:blip>
          <a:srcRect/>
          <a:stretch/>
        </p:blipFill>
        <p:spPr>
          <a:xfrm>
            <a:off x="4470226" y="1752600"/>
            <a:ext cx="4477375" cy="3040784"/>
          </a:xfrm>
          <a:prstGeom prst="rect">
            <a:avLst/>
          </a:prstGeom>
          <a:noFill/>
          <a:ln>
            <a:noFill/>
          </a:ln>
        </p:spPr>
      </p:pic>
      <p:pic>
        <p:nvPicPr>
          <p:cNvPr id="4848" name="Google Shape;4848;p319"/>
          <p:cNvPicPr preferRelativeResize="0"/>
          <p:nvPr/>
        </p:nvPicPr>
        <p:blipFill rotWithShape="1">
          <a:blip r:embed="rId4">
            <a:alphaModFix/>
          </a:blip>
          <a:srcRect/>
          <a:stretch/>
        </p:blipFill>
        <p:spPr>
          <a:xfrm>
            <a:off x="76200" y="1830896"/>
            <a:ext cx="4477375" cy="3029373"/>
          </a:xfrm>
          <a:prstGeom prst="rect">
            <a:avLst/>
          </a:prstGeom>
          <a:noFill/>
          <a:ln>
            <a:noFill/>
          </a:ln>
        </p:spPr>
      </p:pic>
      <p:sp>
        <p:nvSpPr>
          <p:cNvPr id="4849" name="Google Shape;4849;p319"/>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Augeninnendrucksenkende Mittel: Nennen Sie die gängigen Wirkstoffe</a:t>
            </a:r>
            <a:endParaRP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Shape 4853"/>
        <p:cNvGrpSpPr/>
        <p:nvPr/>
      </p:nvGrpSpPr>
      <p:grpSpPr>
        <a:xfrm>
          <a:off x="0" y="0"/>
          <a:ext cx="0" cy="0"/>
          <a:chOff x="0" y="0"/>
          <a:chExt cx="0" cy="0"/>
        </a:xfrm>
      </p:grpSpPr>
      <p:sp>
        <p:nvSpPr>
          <p:cNvPr id="4854" name="Google Shape;4854;p320"/>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55" name="Google Shape;4855;p32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856" name="Google Shape;4856;p32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857" name="Google Shape;4857;p32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858" name="Google Shape;4858;p32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303</a:t>
            </a:fld>
            <a:endParaRPr sz="1000">
              <a:solidFill>
                <a:schemeClr val="dk1"/>
              </a:solidFill>
              <a:latin typeface="Arial"/>
              <a:ea typeface="Arial"/>
              <a:cs typeface="Arial"/>
              <a:sym typeface="Arial"/>
            </a:endParaRPr>
          </a:p>
        </p:txBody>
      </p:sp>
      <p:sp>
        <p:nvSpPr>
          <p:cNvPr id="4859" name="Google Shape;4859;p320"/>
          <p:cNvSpPr txBox="1"/>
          <p:nvPr/>
        </p:nvSpPr>
        <p:spPr>
          <a:xfrm>
            <a:off x="2667000" y="2188026"/>
            <a:ext cx="6096000" cy="1077218"/>
          </a:xfrm>
          <a:prstGeom prst="rect">
            <a:avLst/>
          </a:prstGeom>
          <a:solidFill>
            <a:srgbClr val="B2B2B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Bei einer kleinen Anzahl (~1 %) der PGA-Patienten tritt eine idiosynkratische Reaktion auf, die so schwerwiegend ist, dass ein Absetzen der Behandlung erforderlich ist. Um welche Reaktion handelt es sich dabei?</a:t>
            </a:r>
            <a:endParaRPr/>
          </a:p>
          <a:p>
            <a:pPr marL="0" marR="0" lvl="0" indent="0" algn="l" rtl="0">
              <a:spcBef>
                <a:spcPts val="0"/>
              </a:spcBef>
              <a:spcAft>
                <a:spcPts val="0"/>
              </a:spcAft>
              <a:buNone/>
            </a:pPr>
            <a:r>
              <a:rPr lang="en-US" sz="1200" b="1">
                <a:solidFill>
                  <a:srgbClr val="B2B2B2"/>
                </a:solidFill>
                <a:latin typeface="Arial"/>
                <a:ea typeface="Arial"/>
                <a:cs typeface="Arial"/>
                <a:sym typeface="Arial"/>
              </a:rPr>
              <a:t>Uveitis</a:t>
            </a:r>
            <a:endParaRP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Shape 4863"/>
        <p:cNvGrpSpPr/>
        <p:nvPr/>
      </p:nvGrpSpPr>
      <p:grpSpPr>
        <a:xfrm>
          <a:off x="0" y="0"/>
          <a:ext cx="0" cy="0"/>
          <a:chOff x="0" y="0"/>
          <a:chExt cx="0" cy="0"/>
        </a:xfrm>
      </p:grpSpPr>
      <p:sp>
        <p:nvSpPr>
          <p:cNvPr id="4864" name="Google Shape;4864;p321"/>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65" name="Google Shape;4865;p32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866" name="Google Shape;4866;p32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867" name="Google Shape;4867;p32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868" name="Google Shape;4868;p32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304</a:t>
            </a:fld>
            <a:endParaRPr sz="1000">
              <a:solidFill>
                <a:schemeClr val="dk1"/>
              </a:solidFill>
              <a:latin typeface="Arial"/>
              <a:ea typeface="Arial"/>
              <a:cs typeface="Arial"/>
              <a:sym typeface="Arial"/>
            </a:endParaRPr>
          </a:p>
        </p:txBody>
      </p:sp>
      <p:sp>
        <p:nvSpPr>
          <p:cNvPr id="4869" name="Google Shape;4869;p321"/>
          <p:cNvSpPr txBox="1"/>
          <p:nvPr/>
        </p:nvSpPr>
        <p:spPr>
          <a:xfrm>
            <a:off x="2667000" y="2188026"/>
            <a:ext cx="6096000" cy="1077218"/>
          </a:xfrm>
          <a:prstGeom prst="rect">
            <a:avLst/>
          </a:prstGeom>
          <a:solidFill>
            <a:srgbClr val="B2B2B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Bei einer kleinen Anzahl (~1 %) der PGA-Patienten tritt eine idiosynkratische Reaktion auf, die so schwerwiegend ist, dass ein Absetzen der Behandlung erforderlich ist. Um welche Reaktion handelt es sich dabei?</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Uveitis</a:t>
            </a:r>
            <a:endParaRP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Shape 4873"/>
        <p:cNvGrpSpPr/>
        <p:nvPr/>
      </p:nvGrpSpPr>
      <p:grpSpPr>
        <a:xfrm>
          <a:off x="0" y="0"/>
          <a:ext cx="0" cy="0"/>
          <a:chOff x="0" y="0"/>
          <a:chExt cx="0" cy="0"/>
        </a:xfrm>
      </p:grpSpPr>
      <p:sp>
        <p:nvSpPr>
          <p:cNvPr id="4874" name="Google Shape;4874;p322"/>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75" name="Google Shape;4875;p32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876" name="Google Shape;4876;p32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877" name="Google Shape;4877;p32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878" name="Google Shape;4878;p32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305</a:t>
            </a:fld>
            <a:endParaRPr sz="1000">
              <a:solidFill>
                <a:schemeClr val="dk1"/>
              </a:solidFill>
              <a:latin typeface="Arial"/>
              <a:ea typeface="Arial"/>
              <a:cs typeface="Arial"/>
              <a:sym typeface="Arial"/>
            </a:endParaRPr>
          </a:p>
        </p:txBody>
      </p:sp>
      <p:sp>
        <p:nvSpPr>
          <p:cNvPr id="4879" name="Google Shape;4879;p322"/>
          <p:cNvSpPr txBox="1"/>
          <p:nvPr/>
        </p:nvSpPr>
        <p:spPr>
          <a:xfrm>
            <a:off x="3200401" y="3429000"/>
            <a:ext cx="4648199" cy="738664"/>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Ein weiteres häufig verwendetes Medikament auf der Liste ist dafür bekannt, eine granulomatöse Uveitis anterior auszulösen. Welches?</a:t>
            </a:r>
            <a:endParaRPr/>
          </a:p>
          <a:p>
            <a:pPr marL="0" marR="0" lvl="0" indent="0" algn="l" rtl="0">
              <a:spcBef>
                <a:spcPts val="0"/>
              </a:spcBef>
              <a:spcAft>
                <a:spcPts val="0"/>
              </a:spcAft>
              <a:buNone/>
            </a:pPr>
            <a:r>
              <a:rPr lang="en-US" sz="1200" b="1">
                <a:solidFill>
                  <a:srgbClr val="99FF99"/>
                </a:solidFill>
                <a:latin typeface="Arial"/>
                <a:ea typeface="Arial"/>
                <a:cs typeface="Arial"/>
                <a:sym typeface="Arial"/>
              </a:rPr>
              <a:t>Brimonidin</a:t>
            </a:r>
            <a:endParaRPr/>
          </a:p>
        </p:txBody>
      </p:sp>
      <p:sp>
        <p:nvSpPr>
          <p:cNvPr id="4880" name="Google Shape;4880;p322"/>
          <p:cNvSpPr txBox="1"/>
          <p:nvPr/>
        </p:nvSpPr>
        <p:spPr>
          <a:xfrm>
            <a:off x="2667000" y="2188026"/>
            <a:ext cx="6096000" cy="1077218"/>
          </a:xfrm>
          <a:prstGeom prst="rect">
            <a:avLst/>
          </a:prstGeom>
          <a:solidFill>
            <a:srgbClr val="B2B2B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Bei einer kleinen Anzahl (~1 %) der PGA-Patienten tritt eine idiosynkratische Reaktion auf, die so schwerwiegend ist, dass ein Absetzen der Behandlung erforderlich ist. Um welche Reaktion handelt es sich?</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Uveitis</a:t>
            </a:r>
            <a:endParaRPr/>
          </a:p>
        </p:txBody>
      </p:sp>
      <p:sp>
        <p:nvSpPr>
          <p:cNvPr id="4881" name="Google Shape;4881;p322"/>
          <p:cNvSpPr/>
          <p:nvPr/>
        </p:nvSpPr>
        <p:spPr>
          <a:xfrm>
            <a:off x="2509291" y="2611110"/>
            <a:ext cx="983974" cy="4906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Shape 4885"/>
        <p:cNvGrpSpPr/>
        <p:nvPr/>
      </p:nvGrpSpPr>
      <p:grpSpPr>
        <a:xfrm>
          <a:off x="0" y="0"/>
          <a:ext cx="0" cy="0"/>
          <a:chOff x="0" y="0"/>
          <a:chExt cx="0" cy="0"/>
        </a:xfrm>
      </p:grpSpPr>
      <p:sp>
        <p:nvSpPr>
          <p:cNvPr id="4886" name="Google Shape;4886;p323"/>
          <p:cNvSpPr/>
          <p:nvPr/>
        </p:nvSpPr>
        <p:spPr>
          <a:xfrm>
            <a:off x="7543800" y="1447800"/>
            <a:ext cx="9906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87" name="Google Shape;4887;p32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888" name="Google Shape;4888;p32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889" name="Google Shape;4889;p32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890" name="Google Shape;4890;p32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306</a:t>
            </a:fld>
            <a:endParaRPr sz="1000">
              <a:solidFill>
                <a:schemeClr val="dk1"/>
              </a:solidFill>
              <a:latin typeface="Arial"/>
              <a:ea typeface="Arial"/>
              <a:cs typeface="Arial"/>
              <a:sym typeface="Arial"/>
            </a:endParaRPr>
          </a:p>
        </p:txBody>
      </p:sp>
      <p:sp>
        <p:nvSpPr>
          <p:cNvPr id="4891" name="Google Shape;4891;p323"/>
          <p:cNvSpPr txBox="1"/>
          <p:nvPr/>
        </p:nvSpPr>
        <p:spPr>
          <a:xfrm>
            <a:off x="3200401" y="3429000"/>
            <a:ext cx="4648199" cy="738664"/>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Ein weiteres häufig verwendetes Medikament auf der Liste ist dafür bekannt, eine granulomatöse Uveitis anterior auszulösen. Welches?</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Brimonidin</a:t>
            </a:r>
            <a:endParaRPr/>
          </a:p>
        </p:txBody>
      </p:sp>
      <p:sp>
        <p:nvSpPr>
          <p:cNvPr id="4892" name="Google Shape;4892;p323"/>
          <p:cNvSpPr txBox="1"/>
          <p:nvPr/>
        </p:nvSpPr>
        <p:spPr>
          <a:xfrm>
            <a:off x="2667000" y="2188026"/>
            <a:ext cx="6096000" cy="1077218"/>
          </a:xfrm>
          <a:prstGeom prst="rect">
            <a:avLst/>
          </a:prstGeom>
          <a:solidFill>
            <a:srgbClr val="B2B2B2"/>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Bei einer kleinen Anzahl (~1 %) der PGA-Patienten tritt eine idiosynkratische Reaktion auf, die so schwerwiegend ist, dass ein Absetzen der Behandlung erforderlich ist. Um welche Reaktion handelt es sich?</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Uveitis</a:t>
            </a:r>
            <a:endParaRPr/>
          </a:p>
        </p:txBody>
      </p:sp>
      <p:sp>
        <p:nvSpPr>
          <p:cNvPr id="4893" name="Google Shape;4893;p323"/>
          <p:cNvSpPr/>
          <p:nvPr/>
        </p:nvSpPr>
        <p:spPr>
          <a:xfrm>
            <a:off x="2509291" y="2618444"/>
            <a:ext cx="983974" cy="4906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Shape 4897"/>
        <p:cNvGrpSpPr/>
        <p:nvPr/>
      </p:nvGrpSpPr>
      <p:grpSpPr>
        <a:xfrm>
          <a:off x="0" y="0"/>
          <a:ext cx="0" cy="0"/>
          <a:chOff x="0" y="0"/>
          <a:chExt cx="0" cy="0"/>
        </a:xfrm>
      </p:grpSpPr>
      <p:sp>
        <p:nvSpPr>
          <p:cNvPr id="4898" name="Google Shape;4898;p32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899" name="Google Shape;4899;p32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00" name="Google Shape;4900;p32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01" name="Google Shape;4901;p32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307</a:t>
            </a:fld>
            <a:endParaRPr sz="1000">
              <a:solidFill>
                <a:schemeClr val="dk1"/>
              </a:solidFill>
              <a:latin typeface="Arial"/>
              <a:ea typeface="Arial"/>
              <a:cs typeface="Arial"/>
              <a:sym typeface="Arial"/>
            </a:endParaRPr>
          </a:p>
        </p:txBody>
      </p:sp>
      <p:sp>
        <p:nvSpPr>
          <p:cNvPr id="4902" name="Google Shape;4902;p324"/>
          <p:cNvSpPr txBox="1"/>
          <p:nvPr/>
        </p:nvSpPr>
        <p:spPr>
          <a:xfrm>
            <a:off x="2698750" y="2304127"/>
            <a:ext cx="6216650" cy="255454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Welche Hornhauterkrankung stellt eine starke Kontraindikation für die Anwendung von PGA dar?</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HSV-Keratitis</a:t>
            </a:r>
            <a:endParaRPr/>
          </a:p>
          <a:p>
            <a:pPr marL="0" marR="0" lvl="0" indent="0" algn="l" rtl="0">
              <a:spcBef>
                <a:spcPts val="0"/>
              </a:spcBef>
              <a:spcAft>
                <a:spcPts val="0"/>
              </a:spcAft>
              <a:buClr>
                <a:schemeClr val="dk1"/>
              </a:buClr>
              <a:buSzPts val="1600"/>
              <a:buFont typeface="Noto Sans Symbols"/>
              <a:buNone/>
            </a:pPr>
            <a:endParaRPr sz="1600">
              <a:solidFill>
                <a:srgbClr val="FFFF00"/>
              </a:solidFill>
              <a:latin typeface="Arial"/>
              <a:ea typeface="Arial"/>
              <a:cs typeface="Arial"/>
              <a:sym typeface="Arial"/>
            </a:endParaRPr>
          </a:p>
          <a:p>
            <a:pPr marL="0" marR="0" lvl="0" indent="0" algn="l" rtl="0">
              <a:spcBef>
                <a:spcPts val="0"/>
              </a:spcBef>
              <a:spcAft>
                <a:spcPts val="0"/>
              </a:spcAft>
              <a:buClr>
                <a:srgbClr val="FFFF00"/>
              </a:buClr>
              <a:buSzPts val="1200"/>
              <a:buFont typeface="Noto Sans Symbols"/>
              <a:buNone/>
            </a:pPr>
            <a:r>
              <a:rPr lang="en-US" sz="1200" i="1">
                <a:solidFill>
                  <a:srgbClr val="FFFF00"/>
                </a:solidFill>
                <a:latin typeface="Arial"/>
                <a:ea typeface="Arial"/>
                <a:cs typeface="Arial"/>
                <a:sym typeface="Arial"/>
              </a:rPr>
              <a:t>Bezieht sich dies nur auf eine aktive Erkrankung oder gilt dies auch für eine HSV-Keratitis in der</a:t>
            </a:r>
            <a:r>
              <a:rPr lang="en-US" sz="1200">
                <a:solidFill>
                  <a:srgbClr val="FFFF00"/>
                </a:solidFill>
                <a:latin typeface="Arial"/>
                <a:ea typeface="Arial"/>
                <a:cs typeface="Arial"/>
                <a:sym typeface="Arial"/>
              </a:rPr>
              <a:t> Anamnese</a:t>
            </a:r>
            <a:r>
              <a:rPr lang="en-US" sz="1200" i="1">
                <a:solidFill>
                  <a:srgbClr val="FFFF00"/>
                </a:solidFill>
                <a:latin typeface="Arial"/>
                <a:ea typeface="Arial"/>
                <a:cs typeface="Arial"/>
                <a:sym typeface="Arial"/>
              </a:rPr>
              <a:t>?</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FFFF00"/>
              </a:solidFill>
              <a:latin typeface="Arial"/>
              <a:ea typeface="Arial"/>
              <a:cs typeface="Arial"/>
              <a:sym typeface="Arial"/>
            </a:endParaRPr>
          </a:p>
          <a:p>
            <a:pPr marL="0" marR="0" lvl="0" indent="0" algn="l" rtl="0">
              <a:spcBef>
                <a:spcPts val="0"/>
              </a:spcBef>
              <a:spcAft>
                <a:spcPts val="0"/>
              </a:spcAft>
              <a:buClr>
                <a:srgbClr val="FFFF00"/>
              </a:buClr>
              <a:buSzPts val="1200"/>
              <a:buFont typeface="Noto Sans Symbols"/>
              <a:buNone/>
            </a:pPr>
            <a:r>
              <a:rPr lang="en-US" sz="1200" i="1">
                <a:solidFill>
                  <a:srgbClr val="FFFF00"/>
                </a:solidFill>
                <a:latin typeface="Arial"/>
                <a:ea typeface="Arial"/>
                <a:cs typeface="Arial"/>
                <a:sym typeface="Arial"/>
              </a:rPr>
              <a:t>Warum besteht diese Kontraindikation?</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Die Anwendung von PGA wurde mit einer Verlängerung und/oder einem Wiederauftreten der HSV-Keratitis in Verbindung gebracht</a:t>
            </a:r>
            <a:endParaRP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Shape 4906"/>
        <p:cNvGrpSpPr/>
        <p:nvPr/>
      </p:nvGrpSpPr>
      <p:grpSpPr>
        <a:xfrm>
          <a:off x="0" y="0"/>
          <a:ext cx="0" cy="0"/>
          <a:chOff x="0" y="0"/>
          <a:chExt cx="0" cy="0"/>
        </a:xfrm>
      </p:grpSpPr>
      <p:sp>
        <p:nvSpPr>
          <p:cNvPr id="4907" name="Google Shape;4907;p32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908" name="Google Shape;4908;p32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09" name="Google Shape;4909;p32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10" name="Google Shape;4910;p32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308</a:t>
            </a:fld>
            <a:endParaRPr sz="1000">
              <a:solidFill>
                <a:schemeClr val="dk1"/>
              </a:solidFill>
              <a:latin typeface="Arial"/>
              <a:ea typeface="Arial"/>
              <a:cs typeface="Arial"/>
              <a:sym typeface="Arial"/>
            </a:endParaRPr>
          </a:p>
        </p:txBody>
      </p:sp>
      <p:sp>
        <p:nvSpPr>
          <p:cNvPr id="4911" name="Google Shape;4911;p325"/>
          <p:cNvSpPr txBox="1"/>
          <p:nvPr/>
        </p:nvSpPr>
        <p:spPr>
          <a:xfrm>
            <a:off x="2698750" y="2304127"/>
            <a:ext cx="6216650" cy="255454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Welche Hornhauterkrankung stellt eine starke Kontraindikation für die Anwendung von PGA dar?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HSV-Keratitis</a:t>
            </a:r>
            <a:endParaRPr sz="1600">
              <a:solidFill>
                <a:srgbClr val="FFFF00"/>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a:solidFill>
                <a:srgbClr val="FFFF00"/>
              </a:solidFill>
              <a:latin typeface="Arial"/>
              <a:ea typeface="Arial"/>
              <a:cs typeface="Arial"/>
              <a:sym typeface="Arial"/>
            </a:endParaRPr>
          </a:p>
          <a:p>
            <a:pPr marL="0" marR="0" lvl="0" indent="0" algn="l" rtl="0">
              <a:spcBef>
                <a:spcPts val="0"/>
              </a:spcBef>
              <a:spcAft>
                <a:spcPts val="0"/>
              </a:spcAft>
              <a:buClr>
                <a:srgbClr val="FFFF00"/>
              </a:buClr>
              <a:buSzPts val="1200"/>
              <a:buFont typeface="Noto Sans Symbols"/>
              <a:buNone/>
            </a:pPr>
            <a:r>
              <a:rPr lang="en-US" sz="1200" i="1">
                <a:solidFill>
                  <a:srgbClr val="FFFF00"/>
                </a:solidFill>
                <a:latin typeface="Arial"/>
                <a:ea typeface="Arial"/>
                <a:cs typeface="Arial"/>
                <a:sym typeface="Arial"/>
              </a:rPr>
              <a:t>Bezieht sich dies nur auf eine aktive Erkrankung oder gilt dies auch für eine HSV-Keratitis in der</a:t>
            </a:r>
            <a:r>
              <a:rPr lang="en-US" sz="1200">
                <a:solidFill>
                  <a:srgbClr val="FFFF00"/>
                </a:solidFill>
                <a:latin typeface="Arial"/>
                <a:ea typeface="Arial"/>
                <a:cs typeface="Arial"/>
                <a:sym typeface="Arial"/>
              </a:rPr>
              <a:t> Anamnese</a:t>
            </a:r>
            <a:r>
              <a:rPr lang="en-US" sz="1200" i="1">
                <a:solidFill>
                  <a:srgbClr val="FFFF00"/>
                </a:solidFill>
                <a:latin typeface="Arial"/>
                <a:ea typeface="Arial"/>
                <a:cs typeface="Arial"/>
                <a:sym typeface="Arial"/>
              </a:rPr>
              <a:t>?</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FFFF00"/>
              </a:solidFill>
              <a:latin typeface="Arial"/>
              <a:ea typeface="Arial"/>
              <a:cs typeface="Arial"/>
              <a:sym typeface="Arial"/>
            </a:endParaRPr>
          </a:p>
          <a:p>
            <a:pPr marL="0" marR="0" lvl="0" indent="0" algn="l" rtl="0">
              <a:spcBef>
                <a:spcPts val="0"/>
              </a:spcBef>
              <a:spcAft>
                <a:spcPts val="0"/>
              </a:spcAft>
              <a:buClr>
                <a:srgbClr val="FFFF00"/>
              </a:buClr>
              <a:buSzPts val="1200"/>
              <a:buFont typeface="Noto Sans Symbols"/>
              <a:buNone/>
            </a:pPr>
            <a:r>
              <a:rPr lang="en-US" sz="1200" i="1">
                <a:solidFill>
                  <a:srgbClr val="FFFF00"/>
                </a:solidFill>
                <a:latin typeface="Arial"/>
                <a:ea typeface="Arial"/>
                <a:cs typeface="Arial"/>
                <a:sym typeface="Arial"/>
              </a:rPr>
              <a:t>Warum besteht diese Kontraindikation?</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Die Anwendung von PGA wurde mit einer Verlängerung und/oder einem Wiederauftreten der HSV-Keratitis in Verbindung gebracht</a:t>
            </a:r>
            <a:endParaRP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Shape 4915"/>
        <p:cNvGrpSpPr/>
        <p:nvPr/>
      </p:nvGrpSpPr>
      <p:grpSpPr>
        <a:xfrm>
          <a:off x="0" y="0"/>
          <a:ext cx="0" cy="0"/>
          <a:chOff x="0" y="0"/>
          <a:chExt cx="0" cy="0"/>
        </a:xfrm>
      </p:grpSpPr>
      <p:sp>
        <p:nvSpPr>
          <p:cNvPr id="4916" name="Google Shape;4916;p32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917" name="Google Shape;4917;p32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18" name="Google Shape;4918;p32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19" name="Google Shape;4919;p32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309</a:t>
            </a:fld>
            <a:endParaRPr sz="1000">
              <a:solidFill>
                <a:schemeClr val="dk1"/>
              </a:solidFill>
              <a:latin typeface="Arial"/>
              <a:ea typeface="Arial"/>
              <a:cs typeface="Arial"/>
              <a:sym typeface="Arial"/>
            </a:endParaRPr>
          </a:p>
        </p:txBody>
      </p:sp>
      <p:sp>
        <p:nvSpPr>
          <p:cNvPr id="4920" name="Google Shape;4920;p326"/>
          <p:cNvSpPr txBox="1"/>
          <p:nvPr/>
        </p:nvSpPr>
        <p:spPr>
          <a:xfrm>
            <a:off x="2698750" y="2304127"/>
            <a:ext cx="6216600" cy="21807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Welche Hornhauterkrankung stellt eine starke Kontraindikation für die Anwendung von PGA dar?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HSV-Keratitis</a:t>
            </a:r>
            <a:endParaRPr/>
          </a:p>
          <a:p>
            <a:pPr marL="0" marR="0" lvl="0" indent="0" algn="l" rtl="0">
              <a:spcBef>
                <a:spcPts val="0"/>
              </a:spcBef>
              <a:spcAft>
                <a:spcPts val="0"/>
              </a:spcAft>
              <a:buClr>
                <a:schemeClr val="dk1"/>
              </a:buClr>
              <a:buSzPts val="1600"/>
              <a:buFont typeface="Noto Sans Symbols"/>
              <a:buNone/>
            </a:pP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rPr>
              <a:t>Bezieht sich das nur auf eine aktuell bestehende Erkrankung, oder betrifft es auch Patienten mit einer früheren HSV-Keratitis in der Anamnese?</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FFFF00"/>
              </a:solidFill>
              <a:latin typeface="Arial"/>
              <a:ea typeface="Arial"/>
              <a:cs typeface="Arial"/>
              <a:sym typeface="Arial"/>
            </a:endParaRPr>
          </a:p>
          <a:p>
            <a:pPr marL="0" marR="0" lvl="0" indent="0" algn="l" rtl="0">
              <a:spcBef>
                <a:spcPts val="0"/>
              </a:spcBef>
              <a:spcAft>
                <a:spcPts val="0"/>
              </a:spcAft>
              <a:buClr>
                <a:srgbClr val="FFFF00"/>
              </a:buClr>
              <a:buSzPts val="1200"/>
              <a:buFont typeface="Noto Sans Symbols"/>
              <a:buNone/>
            </a:pPr>
            <a:r>
              <a:rPr lang="en-US" sz="1200" i="1">
                <a:solidFill>
                  <a:srgbClr val="FFFF00"/>
                </a:solidFill>
                <a:latin typeface="Arial"/>
                <a:ea typeface="Arial"/>
                <a:cs typeface="Arial"/>
                <a:sym typeface="Arial"/>
              </a:rPr>
              <a:t>Warum besteht diese Kontraindikation?</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Die Anwendung von PGA wurde mit einer Verlängerung und/oder einem Wiederauftreten der HSV-Keratitis in Verbindung gebracht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183B28D4-4B51-5968-82CC-AB7E45B25019}"/>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EDA7AA2E-3EAA-68D7-CCFA-19FE50440BFC}"/>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254E6F63-1A25-CC65-07B2-BFC3D72FB198}"/>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5C5A2659-BDF8-5AE1-EBF6-F89A494E6A57}"/>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DE50E507-78BB-1DF5-0E5E-E6CDC730D5AA}"/>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D8BBA652-14BE-54C0-B525-A48875E9005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E757DC83-8C9B-7EA9-9BE2-9BAF9ED19E5E}"/>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lautet der Name der Gleichung, die die Faktoren beschreibt, die wiederum den Augeninnendruck bestimmen?</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Die Goldmann-Gleichung</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a:solidFill>
                  <a:srgbClr val="0000FF"/>
                </a:solidFill>
              </a:rPr>
              <a:t>Wie lautet die Goldmann-Gleichung?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Bedeutung</a:t>
            </a:r>
            <a:r>
              <a:rPr lang="en-US" sz="1200" i="1">
                <a:solidFill>
                  <a:srgbClr val="0000FF"/>
                </a:solidFill>
              </a:rPr>
              <a:t>, schreiben Sie sie auf)</a:t>
            </a:r>
            <a:endParaRPr/>
          </a:p>
        </p:txBody>
      </p:sp>
      <p:grpSp>
        <p:nvGrpSpPr>
          <p:cNvPr id="449" name="Google Shape;449;p27">
            <a:extLst>
              <a:ext uri="{FF2B5EF4-FFF2-40B4-BE49-F238E27FC236}">
                <a16:creationId xmlns:a16="http://schemas.microsoft.com/office/drawing/2014/main" id="{83110622-58B0-E352-2441-37DCD2B629C5}"/>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E414EC8D-D535-262F-955B-4083F80F820F}"/>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E0FCC864-4C8B-DF9D-A3CC-608E7F616893}"/>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FF078B65-4701-BFD2-CCC6-32AEA07B2967}"/>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B9AE8BF-3076-2DDC-E827-BDFAC30944FC}"/>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DD01CE3D-0F05-7BCD-0E00-262F6BDC806E}"/>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43377C32-B04B-7004-9EB7-EEDB84FFB0A0}"/>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ECF0F488-2591-975D-147F-8EA875236FB9}"/>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Tree>
    <p:extLst>
      <p:ext uri="{BB962C8B-B14F-4D97-AF65-F5344CB8AC3E}">
        <p14:creationId xmlns:p14="http://schemas.microsoft.com/office/powerpoint/2010/main" val="167849535"/>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Shape 4924"/>
        <p:cNvGrpSpPr/>
        <p:nvPr/>
      </p:nvGrpSpPr>
      <p:grpSpPr>
        <a:xfrm>
          <a:off x="0" y="0"/>
          <a:ext cx="0" cy="0"/>
          <a:chOff x="0" y="0"/>
          <a:chExt cx="0" cy="0"/>
        </a:xfrm>
      </p:grpSpPr>
      <p:sp>
        <p:nvSpPr>
          <p:cNvPr id="4925" name="Google Shape;4925;p32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926" name="Google Shape;4926;p32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27" name="Google Shape;4927;p32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28" name="Google Shape;4928;p32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310</a:t>
            </a:fld>
            <a:endParaRPr sz="1000">
              <a:solidFill>
                <a:schemeClr val="dk1"/>
              </a:solidFill>
              <a:latin typeface="Arial"/>
              <a:ea typeface="Arial"/>
              <a:cs typeface="Arial"/>
              <a:sym typeface="Arial"/>
            </a:endParaRPr>
          </a:p>
        </p:txBody>
      </p:sp>
      <p:sp>
        <p:nvSpPr>
          <p:cNvPr id="4929" name="Google Shape;4929;p327"/>
          <p:cNvSpPr txBox="1"/>
          <p:nvPr/>
        </p:nvSpPr>
        <p:spPr>
          <a:xfrm>
            <a:off x="2698750" y="2304127"/>
            <a:ext cx="6216600" cy="21807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Welche Hornhauterkrankung stellt eine starke Kontraindikation für die Anwendung von PGA dar?</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HSV-Keratitis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Bezieht sich das nur auf eine aktuell bestehende Erkrankung, oder betrifft es auch Patienten mit einer früheren HSV-Keratitis in der Anamnese?</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Beides</a:t>
            </a:r>
            <a:endParaRPr sz="1600">
              <a:solidFill>
                <a:srgbClr val="FFFF00"/>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a:solidFill>
                <a:srgbClr val="FFFF00"/>
              </a:solidFill>
              <a:latin typeface="Arial"/>
              <a:ea typeface="Arial"/>
              <a:cs typeface="Arial"/>
              <a:sym typeface="Arial"/>
            </a:endParaRPr>
          </a:p>
          <a:p>
            <a:pPr marL="0" marR="0" lvl="0" indent="0" algn="l" rtl="0">
              <a:spcBef>
                <a:spcPts val="0"/>
              </a:spcBef>
              <a:spcAft>
                <a:spcPts val="0"/>
              </a:spcAft>
              <a:buClr>
                <a:srgbClr val="FFFF00"/>
              </a:buClr>
              <a:buSzPts val="1200"/>
              <a:buFont typeface="Noto Sans Symbols"/>
              <a:buNone/>
            </a:pPr>
            <a:r>
              <a:rPr lang="en-US" sz="1200" i="1">
                <a:solidFill>
                  <a:srgbClr val="FFFF00"/>
                </a:solidFill>
                <a:latin typeface="Arial"/>
                <a:ea typeface="Arial"/>
                <a:cs typeface="Arial"/>
                <a:sym typeface="Arial"/>
              </a:rPr>
              <a:t>Warum besteht diese Kontraindikation?</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Die Anwendung von PGA wurde mit einer Verlängerung und/oder einem Wiederauftreten der HSV-Keratitis in Verbindung gebracht</a:t>
            </a:r>
            <a:endParaRP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Shape 4933"/>
        <p:cNvGrpSpPr/>
        <p:nvPr/>
      </p:nvGrpSpPr>
      <p:grpSpPr>
        <a:xfrm>
          <a:off x="0" y="0"/>
          <a:ext cx="0" cy="0"/>
          <a:chOff x="0" y="0"/>
          <a:chExt cx="0" cy="0"/>
        </a:xfrm>
      </p:grpSpPr>
      <p:sp>
        <p:nvSpPr>
          <p:cNvPr id="4934" name="Google Shape;4934;p32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935" name="Google Shape;4935;p32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36" name="Google Shape;4936;p32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37" name="Google Shape;4937;p32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311</a:t>
            </a:fld>
            <a:endParaRPr sz="1000">
              <a:solidFill>
                <a:schemeClr val="dk1"/>
              </a:solidFill>
              <a:latin typeface="Arial"/>
              <a:ea typeface="Arial"/>
              <a:cs typeface="Arial"/>
              <a:sym typeface="Arial"/>
            </a:endParaRPr>
          </a:p>
        </p:txBody>
      </p:sp>
      <p:sp>
        <p:nvSpPr>
          <p:cNvPr id="4938" name="Google Shape;4938;p328"/>
          <p:cNvSpPr txBox="1"/>
          <p:nvPr/>
        </p:nvSpPr>
        <p:spPr>
          <a:xfrm>
            <a:off x="2698750" y="2304127"/>
            <a:ext cx="6216600" cy="21807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Welche Hornhauterkrankung stellt eine starke Kontraindikation für die Anwendung von PGA dar?</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HSV-Keratitis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Bezieht sich das nur auf eine aktuell bestehende Erkrankung, oder betrifft es auch Patienten mit einer früheren HSV-Keratitis in der Anamnese?</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Warum besteht diese Kontraindikation?</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Die Anwendung von PGA wurde mit einer Verlängerung und/oder einem Wiederauftreten der HSV-Keratitis in Verbindung gebracht</a:t>
            </a:r>
            <a:endParaRP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Shape 4942"/>
        <p:cNvGrpSpPr/>
        <p:nvPr/>
      </p:nvGrpSpPr>
      <p:grpSpPr>
        <a:xfrm>
          <a:off x="0" y="0"/>
          <a:ext cx="0" cy="0"/>
          <a:chOff x="0" y="0"/>
          <a:chExt cx="0" cy="0"/>
        </a:xfrm>
      </p:grpSpPr>
      <p:sp>
        <p:nvSpPr>
          <p:cNvPr id="4943" name="Google Shape;4943;p32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944" name="Google Shape;4944;p32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45" name="Google Shape;4945;p32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46" name="Google Shape;4946;p32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312</a:t>
            </a:fld>
            <a:endParaRPr sz="1000">
              <a:solidFill>
                <a:schemeClr val="dk1"/>
              </a:solidFill>
              <a:latin typeface="Arial"/>
              <a:ea typeface="Arial"/>
              <a:cs typeface="Arial"/>
              <a:sym typeface="Arial"/>
            </a:endParaRPr>
          </a:p>
        </p:txBody>
      </p:sp>
      <p:sp>
        <p:nvSpPr>
          <p:cNvPr id="4947" name="Google Shape;4947;p329"/>
          <p:cNvSpPr txBox="1"/>
          <p:nvPr/>
        </p:nvSpPr>
        <p:spPr>
          <a:xfrm>
            <a:off x="2698750" y="2304127"/>
            <a:ext cx="6216600" cy="21807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Welche Hornhauterkrankung stellt eine starke Kontraindikation für die Anwendung von PGA dar?</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HSV-Keratitis</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Bezieht sich das nur auf eine aktuell bestehende Erkrankung, oder betrifft es auch Patienten mit einer früheren HSV-Keratitis in der Anamnese?</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Beides</a:t>
            </a:r>
            <a:endParaRPr/>
          </a:p>
          <a:p>
            <a:pPr marL="0" marR="0" lvl="0" indent="0" algn="l" rtl="0">
              <a:spcBef>
                <a:spcPts val="0"/>
              </a:spcBef>
              <a:spcAft>
                <a:spcPts val="0"/>
              </a:spcAft>
              <a:buClr>
                <a:schemeClr val="dk1"/>
              </a:buClr>
              <a:buSzPts val="1600"/>
              <a:buFont typeface="Noto Sans Symbols"/>
              <a:buNone/>
            </a:pP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Warum besteht diese Kontraindikation?</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Die Anwendung von PGA wurde mit einer Verlängerung und/oder einem Wiederauftreten der HSV-Keratitis in Verbindung gebracht.</a:t>
            </a:r>
            <a:endParaRP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Shape 4951"/>
        <p:cNvGrpSpPr/>
        <p:nvPr/>
      </p:nvGrpSpPr>
      <p:grpSpPr>
        <a:xfrm>
          <a:off x="0" y="0"/>
          <a:ext cx="0" cy="0"/>
          <a:chOff x="0" y="0"/>
          <a:chExt cx="0" cy="0"/>
        </a:xfrm>
      </p:grpSpPr>
      <p:sp>
        <p:nvSpPr>
          <p:cNvPr id="4952" name="Google Shape;4952;p33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953" name="Google Shape;4953;p33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4954" name="Google Shape;4954;p33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55" name="Google Shape;4955;p330"/>
          <p:cNvSpPr txBox="1"/>
          <p:nvPr/>
        </p:nvSpPr>
        <p:spPr>
          <a:xfrm>
            <a:off x="3657600" y="3429000"/>
            <a:ext cx="4852500" cy="10230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Bei diesen drei Wirkstoffen handelt es sich um </a:t>
            </a:r>
            <a:r>
              <a:rPr lang="en-US" sz="1200" b="1" i="1">
                <a:solidFill>
                  <a:schemeClr val="dk1"/>
                </a:solidFill>
              </a:rPr>
              <a:t>Prodrugs, </a:t>
            </a:r>
            <a:r>
              <a:rPr lang="en-US" sz="1200" i="1">
                <a:solidFill>
                  <a:schemeClr val="dk1"/>
                </a:solidFill>
              </a:rPr>
              <a:t>die erst durch die Spaltung durch Esterasen der Hornhaut in ihre aktive Form überführt werden:</a:t>
            </a:r>
            <a:endParaRPr/>
          </a:p>
          <a:p>
            <a:pPr marL="0" marR="0" lvl="0" indent="0" algn="l" rtl="0">
              <a:lnSpc>
                <a:spcPct val="90000"/>
              </a:lnSpc>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a:t>
            </a:r>
            <a:endParaRPr/>
          </a:p>
          <a:p>
            <a:pPr marL="0" marR="0" lvl="0" indent="0" algn="l" rtl="0">
              <a:lnSpc>
                <a:spcPct val="90000"/>
              </a:lnSpc>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a:t>
            </a:r>
            <a:endParaRPr/>
          </a:p>
          <a:p>
            <a:pPr marL="0" marR="0" lvl="0" indent="0" algn="l" rtl="0">
              <a:lnSpc>
                <a:spcPct val="90000"/>
              </a:lnSpc>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a:t>
            </a:r>
            <a:endParaRPr/>
          </a:p>
        </p:txBody>
      </p:sp>
      <p:sp>
        <p:nvSpPr>
          <p:cNvPr id="4956" name="Google Shape;4956;p33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313</a:t>
            </a:fld>
            <a:endParaRPr sz="1000">
              <a:solidFill>
                <a:schemeClr val="dk1"/>
              </a:solidFill>
              <a:latin typeface="Arial"/>
              <a:ea typeface="Arial"/>
              <a:cs typeface="Arial"/>
              <a:sym typeface="Arial"/>
            </a:endParaRP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Shape 4960"/>
        <p:cNvGrpSpPr/>
        <p:nvPr/>
      </p:nvGrpSpPr>
      <p:grpSpPr>
        <a:xfrm>
          <a:off x="0" y="0"/>
          <a:ext cx="0" cy="0"/>
          <a:chOff x="0" y="0"/>
          <a:chExt cx="0" cy="0"/>
        </a:xfrm>
      </p:grpSpPr>
      <p:sp>
        <p:nvSpPr>
          <p:cNvPr id="4961" name="Google Shape;4961;p33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962" name="Google Shape;4962;p33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Latanoprost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Travoprost</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63" name="Google Shape;4963;p33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64" name="Google Shape;4964;p331"/>
          <p:cNvSpPr txBox="1"/>
          <p:nvPr/>
        </p:nvSpPr>
        <p:spPr>
          <a:xfrm>
            <a:off x="3657600" y="3429000"/>
            <a:ext cx="4852500" cy="1023000"/>
          </a:xfrm>
          <a:prstGeom prst="rect">
            <a:avLst/>
          </a:prstGeom>
          <a:noFill/>
          <a:ln>
            <a:noFill/>
          </a:ln>
        </p:spPr>
        <p:txBody>
          <a:bodyPr spcFirstLastPara="1" wrap="square" lIns="25400" tIns="12700" rIns="25400" bIns="12700" anchor="t" anchorCtr="0">
            <a:spAutoFit/>
          </a:bodyPr>
          <a:lstStyle/>
          <a:p>
            <a:pPr marL="0" lvl="0" indent="0" algn="l" rtl="0">
              <a:lnSpc>
                <a:spcPct val="90000"/>
              </a:lnSpc>
              <a:spcBef>
                <a:spcPts val="0"/>
              </a:spcBef>
              <a:spcAft>
                <a:spcPts val="0"/>
              </a:spcAft>
              <a:buClr>
                <a:schemeClr val="dk1"/>
              </a:buClr>
              <a:buSzPts val="1200"/>
              <a:buFont typeface="Noto Sans Symbols"/>
              <a:buNone/>
            </a:pPr>
            <a:r>
              <a:rPr lang="en-US" sz="1200" i="1" dirty="0">
                <a:solidFill>
                  <a:schemeClr val="dk1"/>
                </a:solidFill>
              </a:rPr>
              <a:t>Bei </a:t>
            </a:r>
            <a:r>
              <a:rPr lang="en-US" sz="1200" i="1" dirty="0" err="1">
                <a:solidFill>
                  <a:schemeClr val="dk1"/>
                </a:solidFill>
              </a:rPr>
              <a:t>diesen</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Wirkstoffen</a:t>
            </a:r>
            <a:r>
              <a:rPr lang="en-US" sz="1200" i="1" dirty="0">
                <a:solidFill>
                  <a:schemeClr val="dk1"/>
                </a:solidFill>
              </a:rPr>
              <a:t> </a:t>
            </a:r>
            <a:r>
              <a:rPr lang="en-US" sz="1200" i="1" dirty="0" err="1">
                <a:solidFill>
                  <a:schemeClr val="dk1"/>
                </a:solidFill>
              </a:rPr>
              <a:t>handelt</a:t>
            </a:r>
            <a:r>
              <a:rPr lang="en-US" sz="1200" i="1" dirty="0">
                <a:solidFill>
                  <a:schemeClr val="dk1"/>
                </a:solidFill>
              </a:rPr>
              <a:t> es </a:t>
            </a:r>
            <a:r>
              <a:rPr lang="en-US" sz="1200" i="1" dirty="0" err="1">
                <a:solidFill>
                  <a:schemeClr val="dk1"/>
                </a:solidFill>
              </a:rPr>
              <a:t>sich</a:t>
            </a:r>
            <a:r>
              <a:rPr lang="en-US" sz="1200" i="1" dirty="0">
                <a:solidFill>
                  <a:schemeClr val="dk1"/>
                </a:solidFill>
              </a:rPr>
              <a:t> um </a:t>
            </a:r>
            <a:r>
              <a:rPr lang="en-US" sz="1200" b="1" i="1" dirty="0">
                <a:solidFill>
                  <a:schemeClr val="dk1"/>
                </a:solidFill>
              </a:rPr>
              <a:t>Prodrugs, </a:t>
            </a:r>
            <a:r>
              <a:rPr lang="en-US" sz="1200" i="1" dirty="0">
                <a:solidFill>
                  <a:schemeClr val="dk1"/>
                </a:solidFill>
              </a:rPr>
              <a:t>die erst </a:t>
            </a:r>
            <a:r>
              <a:rPr lang="en-US" sz="1200" i="1" dirty="0" err="1">
                <a:solidFill>
                  <a:schemeClr val="dk1"/>
                </a:solidFill>
              </a:rPr>
              <a:t>durch</a:t>
            </a:r>
            <a:r>
              <a:rPr lang="en-US" sz="1200" i="1" dirty="0">
                <a:solidFill>
                  <a:schemeClr val="dk1"/>
                </a:solidFill>
              </a:rPr>
              <a:t> die </a:t>
            </a:r>
            <a:r>
              <a:rPr lang="en-US" sz="1200" i="1" dirty="0" err="1">
                <a:solidFill>
                  <a:schemeClr val="dk1"/>
                </a:solidFill>
              </a:rPr>
              <a:t>Spaltung</a:t>
            </a:r>
            <a:r>
              <a:rPr lang="en-US" sz="1200" i="1" dirty="0">
                <a:solidFill>
                  <a:schemeClr val="dk1"/>
                </a:solidFill>
              </a:rPr>
              <a:t> </a:t>
            </a:r>
            <a:r>
              <a:rPr lang="en-US" sz="1200" i="1" dirty="0" err="1">
                <a:solidFill>
                  <a:schemeClr val="dk1"/>
                </a:solidFill>
              </a:rPr>
              <a:t>durch</a:t>
            </a:r>
            <a:r>
              <a:rPr lang="en-US" sz="1200" i="1" dirty="0">
                <a:solidFill>
                  <a:schemeClr val="dk1"/>
                </a:solidFill>
              </a:rPr>
              <a:t> </a:t>
            </a:r>
            <a:r>
              <a:rPr lang="en-US" sz="1200" i="1" dirty="0" err="1">
                <a:solidFill>
                  <a:schemeClr val="dk1"/>
                </a:solidFill>
              </a:rPr>
              <a:t>Esterasen</a:t>
            </a:r>
            <a:r>
              <a:rPr lang="en-US" sz="1200" i="1" dirty="0">
                <a:solidFill>
                  <a:schemeClr val="dk1"/>
                </a:solidFill>
              </a:rPr>
              <a:t> der </a:t>
            </a:r>
            <a:r>
              <a:rPr lang="en-US" sz="1200" i="1" dirty="0" err="1">
                <a:solidFill>
                  <a:schemeClr val="dk1"/>
                </a:solidFill>
              </a:rPr>
              <a:t>Hornhaut</a:t>
            </a:r>
            <a:r>
              <a:rPr lang="en-US" sz="1200" i="1" dirty="0">
                <a:solidFill>
                  <a:schemeClr val="dk1"/>
                </a:solidFill>
              </a:rPr>
              <a:t> in </a:t>
            </a:r>
            <a:r>
              <a:rPr lang="en-US" sz="1200" i="1" dirty="0" err="1">
                <a:solidFill>
                  <a:schemeClr val="dk1"/>
                </a:solidFill>
              </a:rPr>
              <a:t>ihre</a:t>
            </a:r>
            <a:r>
              <a:rPr lang="en-US" sz="1200" i="1" dirty="0">
                <a:solidFill>
                  <a:schemeClr val="dk1"/>
                </a:solidFill>
              </a:rPr>
              <a:t> </a:t>
            </a:r>
            <a:r>
              <a:rPr lang="en-US" sz="1200" i="1" dirty="0" err="1">
                <a:solidFill>
                  <a:schemeClr val="dk1"/>
                </a:solidFill>
              </a:rPr>
              <a:t>aktive</a:t>
            </a:r>
            <a:r>
              <a:rPr lang="en-US" sz="1200" i="1" dirty="0">
                <a:solidFill>
                  <a:schemeClr val="dk1"/>
                </a:solidFill>
              </a:rPr>
              <a:t> Form </a:t>
            </a:r>
            <a:r>
              <a:rPr lang="en-US" sz="1200" i="1" dirty="0" err="1">
                <a:solidFill>
                  <a:schemeClr val="dk1"/>
                </a:solidFill>
              </a:rPr>
              <a:t>überführt</a:t>
            </a:r>
            <a:r>
              <a:rPr lang="en-US" sz="1200" i="1" dirty="0">
                <a:solidFill>
                  <a:schemeClr val="dk1"/>
                </a:solidFill>
              </a:rPr>
              <a:t> </a:t>
            </a:r>
            <a:r>
              <a:rPr lang="en-US" sz="1200" i="1" dirty="0" err="1">
                <a:solidFill>
                  <a:schemeClr val="dk1"/>
                </a:solidFill>
              </a:rPr>
              <a:t>werden</a:t>
            </a:r>
            <a:r>
              <a:rPr lang="en-US" sz="1200" i="1" dirty="0">
                <a:solidFill>
                  <a:schemeClr val="dk1"/>
                </a:solidFil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latin typeface="Arial"/>
                <a:ea typeface="Arial"/>
                <a:cs typeface="Arial"/>
                <a:sym typeface="Arial"/>
              </a:rPr>
              <a:t>Travaprost</a:t>
            </a:r>
            <a:endParaRPr sz="1800" b="1" dirty="0">
              <a:solidFill>
                <a:srgbClr val="0000FF"/>
              </a:solidFill>
              <a:latin typeface="Arial"/>
              <a:ea typeface="Arial"/>
              <a:cs typeface="Arial"/>
              <a:sym typeface="Arial"/>
            </a:endParaRPr>
          </a:p>
          <a:p>
            <a:pPr marL="0" marR="0" lvl="0" indent="0" algn="l" rtl="0">
              <a:lnSpc>
                <a:spcPct val="90000"/>
              </a:lnSpc>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--Latanoprost</a:t>
            </a:r>
            <a:endParaRPr sz="1800" b="1" dirty="0">
              <a:solidFill>
                <a:srgbClr val="0000FF"/>
              </a:solidFill>
              <a:latin typeface="Arial"/>
              <a:ea typeface="Arial"/>
              <a:cs typeface="Arial"/>
              <a:sym typeface="Arial"/>
            </a:endParaRPr>
          </a:p>
          <a:p>
            <a:pPr marL="0" marR="0" lvl="0" indent="0" algn="l" rtl="0">
              <a:lnSpc>
                <a:spcPct val="90000"/>
              </a:lnSpc>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latin typeface="Arial"/>
                <a:ea typeface="Arial"/>
                <a:cs typeface="Arial"/>
                <a:sym typeface="Arial"/>
              </a:rPr>
              <a:t>Latanoprostene</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bunod</a:t>
            </a:r>
            <a:endParaRPr sz="1800" b="1" dirty="0">
              <a:solidFill>
                <a:srgbClr val="0000FF"/>
              </a:solidFill>
              <a:latin typeface="Arial"/>
              <a:ea typeface="Arial"/>
              <a:cs typeface="Arial"/>
              <a:sym typeface="Arial"/>
            </a:endParaRPr>
          </a:p>
        </p:txBody>
      </p:sp>
      <p:sp>
        <p:nvSpPr>
          <p:cNvPr id="4965" name="Google Shape;4965;p33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314</a:t>
            </a:fld>
            <a:endParaRPr sz="1000">
              <a:solidFill>
                <a:schemeClr val="dk1"/>
              </a:solidFill>
              <a:latin typeface="Arial"/>
              <a:ea typeface="Arial"/>
              <a:cs typeface="Arial"/>
              <a:sym typeface="Arial"/>
            </a:endParaRPr>
          </a:p>
        </p:txBody>
      </p:sp>
      <p:sp>
        <p:nvSpPr>
          <p:cNvPr id="4966" name="Google Shape;4966;p331"/>
          <p:cNvSpPr txBox="1"/>
          <p:nvPr/>
        </p:nvSpPr>
        <p:spPr>
          <a:xfrm>
            <a:off x="2558762" y="2625652"/>
            <a:ext cx="2653290"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rgbClr val="0000FF"/>
                </a:solidFill>
                <a:latin typeface="Caveat"/>
                <a:ea typeface="Caveat"/>
                <a:cs typeface="Caveat"/>
                <a:sym typeface="Caveat"/>
              </a:rPr>
              <a:t>Latanoprostene</a:t>
            </a:r>
            <a:r>
              <a:rPr lang="en-US" sz="1200" dirty="0">
                <a:solidFill>
                  <a:srgbClr val="0000FF"/>
                </a:solidFill>
                <a:latin typeface="Caveat"/>
                <a:ea typeface="Caveat"/>
                <a:cs typeface="Caveat"/>
                <a:sym typeface="Caveat"/>
              </a:rPr>
              <a:t> </a:t>
            </a:r>
            <a:r>
              <a:rPr lang="en-US" sz="1200" dirty="0" err="1">
                <a:solidFill>
                  <a:srgbClr val="0000FF"/>
                </a:solidFill>
                <a:latin typeface="Caveat"/>
                <a:ea typeface="Caveat"/>
                <a:cs typeface="Caveat"/>
                <a:sym typeface="Caveat"/>
              </a:rPr>
              <a:t>Bunod</a:t>
            </a:r>
            <a:endParaRPr sz="1600" dirty="0">
              <a:solidFill>
                <a:srgbClr val="0000FF"/>
              </a:solidFill>
              <a:latin typeface="Caveat"/>
              <a:ea typeface="Caveat"/>
              <a:cs typeface="Caveat"/>
              <a:sym typeface="Caveat"/>
            </a:endParaRPr>
          </a:p>
        </p:txBody>
      </p:sp>
      <p:sp>
        <p:nvSpPr>
          <p:cNvPr id="4967" name="Google Shape;4967;p331"/>
          <p:cNvSpPr txBox="1"/>
          <p:nvPr/>
        </p:nvSpPr>
        <p:spPr>
          <a:xfrm rot="-6675715">
            <a:off x="2447221" y="2735727"/>
            <a:ext cx="293670" cy="36933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Arial"/>
                <a:ea typeface="Arial"/>
                <a:cs typeface="Arial"/>
                <a:sym typeface="Arial"/>
              </a:rPr>
              <a:t>^</a:t>
            </a:r>
            <a:endParaRP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Shape 4971"/>
        <p:cNvGrpSpPr/>
        <p:nvPr/>
      </p:nvGrpSpPr>
      <p:grpSpPr>
        <a:xfrm>
          <a:off x="0" y="0"/>
          <a:ext cx="0" cy="0"/>
          <a:chOff x="0" y="0"/>
          <a:chExt cx="0" cy="0"/>
        </a:xfrm>
      </p:grpSpPr>
      <p:sp>
        <p:nvSpPr>
          <p:cNvPr id="4972" name="Google Shape;4972;p33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973" name="Google Shape;4973;p33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Brinzolamid</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4974" name="Google Shape;4974;p33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75" name="Google Shape;4975;p332"/>
          <p:cNvSpPr txBox="1"/>
          <p:nvPr/>
        </p:nvSpPr>
        <p:spPr>
          <a:xfrm>
            <a:off x="4191000" y="2438400"/>
            <a:ext cx="4489500" cy="5244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a:solidFill>
                  <a:schemeClr val="dk1"/>
                </a:solidFill>
              </a:rPr>
              <a:t>Welche Wirkstoffklasse muss bei Patienten, die MAO-Hemmer und/oder trizyklische Antidepressiva einnehmen, mit Vorsicht angewendet werden?</a:t>
            </a:r>
            <a:endParaRPr/>
          </a:p>
        </p:txBody>
      </p:sp>
      <p:sp>
        <p:nvSpPr>
          <p:cNvPr id="4976" name="Google Shape;4976;p33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315</a:t>
            </a:fld>
            <a:endParaRPr sz="1000">
              <a:solidFill>
                <a:schemeClr val="dk1"/>
              </a:solidFill>
              <a:latin typeface="Arial"/>
              <a:ea typeface="Arial"/>
              <a:cs typeface="Arial"/>
              <a:sym typeface="Arial"/>
            </a:endParaRPr>
          </a:p>
        </p:txBody>
      </p:sp>
      <p:sp>
        <p:nvSpPr>
          <p:cNvPr id="4977" name="Google Shape;4977;p332"/>
          <p:cNvSpPr txBox="1"/>
          <p:nvPr/>
        </p:nvSpPr>
        <p:spPr>
          <a:xfrm>
            <a:off x="5334000" y="2971800"/>
            <a:ext cx="2312988" cy="2762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(Monoaminooxidase-Hemmer)</a:t>
            </a:r>
            <a:endParaRP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Shape 4981"/>
        <p:cNvGrpSpPr/>
        <p:nvPr/>
      </p:nvGrpSpPr>
      <p:grpSpPr>
        <a:xfrm>
          <a:off x="0" y="0"/>
          <a:ext cx="0" cy="0"/>
          <a:chOff x="0" y="0"/>
          <a:chExt cx="0" cy="0"/>
        </a:xfrm>
      </p:grpSpPr>
      <p:sp>
        <p:nvSpPr>
          <p:cNvPr id="4982" name="Google Shape;4982;p33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983" name="Google Shape;4983;p333"/>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Apraclonidin</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84" name="Google Shape;4984;p33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85" name="Google Shape;4985;p333"/>
          <p:cNvSpPr txBox="1"/>
          <p:nvPr/>
        </p:nvSpPr>
        <p:spPr>
          <a:xfrm>
            <a:off x="4191000" y="2438400"/>
            <a:ext cx="4489500" cy="690600"/>
          </a:xfrm>
          <a:prstGeom prst="rect">
            <a:avLst/>
          </a:prstGeom>
          <a:no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i="1" dirty="0" err="1">
                <a:solidFill>
                  <a:schemeClr val="dk1"/>
                </a:solidFill>
              </a:rPr>
              <a:t>Welche</a:t>
            </a:r>
            <a:r>
              <a:rPr lang="en-US" sz="1200" i="1" dirty="0">
                <a:solidFill>
                  <a:schemeClr val="dk1"/>
                </a:solidFill>
              </a:rPr>
              <a:t> </a:t>
            </a:r>
            <a:r>
              <a:rPr lang="en-US" sz="1200" i="1" dirty="0" err="1">
                <a:solidFill>
                  <a:schemeClr val="dk1"/>
                </a:solidFill>
              </a:rPr>
              <a:t>Wirkstoffklasse</a:t>
            </a:r>
            <a:r>
              <a:rPr lang="en-US" sz="1200" i="1" dirty="0">
                <a:solidFill>
                  <a:schemeClr val="dk1"/>
                </a:solidFill>
              </a:rPr>
              <a:t> muss </a:t>
            </a:r>
            <a:r>
              <a:rPr lang="en-US" sz="1200" i="1" dirty="0" err="1">
                <a:solidFill>
                  <a:schemeClr val="dk1"/>
                </a:solidFill>
              </a:rPr>
              <a:t>bei</a:t>
            </a:r>
            <a:r>
              <a:rPr lang="en-US" sz="1200" i="1" dirty="0">
                <a:solidFill>
                  <a:schemeClr val="dk1"/>
                </a:solidFill>
              </a:rPr>
              <a:t> </a:t>
            </a:r>
            <a:r>
              <a:rPr lang="en-US" sz="1200" i="1" dirty="0" err="1">
                <a:solidFill>
                  <a:schemeClr val="dk1"/>
                </a:solidFill>
              </a:rPr>
              <a:t>Patienten</a:t>
            </a:r>
            <a:r>
              <a:rPr lang="en-US" sz="1200" i="1" dirty="0">
                <a:solidFill>
                  <a:schemeClr val="dk1"/>
                </a:solidFill>
              </a:rPr>
              <a:t>, die MAO-Hemmer und/</a:t>
            </a:r>
            <a:r>
              <a:rPr lang="en-US" sz="1200" i="1" dirty="0" err="1">
                <a:solidFill>
                  <a:schemeClr val="dk1"/>
                </a:solidFill>
              </a:rPr>
              <a:t>oder</a:t>
            </a:r>
            <a:r>
              <a:rPr lang="en-US" sz="1200" i="1" dirty="0">
                <a:solidFill>
                  <a:schemeClr val="dk1"/>
                </a:solidFill>
              </a:rPr>
              <a:t> </a:t>
            </a:r>
            <a:r>
              <a:rPr lang="en-US" sz="1200" i="1" dirty="0" err="1">
                <a:solidFill>
                  <a:schemeClr val="dk1"/>
                </a:solidFill>
              </a:rPr>
              <a:t>trizyklische</a:t>
            </a:r>
            <a:r>
              <a:rPr lang="en-US" sz="1200" i="1" dirty="0">
                <a:solidFill>
                  <a:schemeClr val="dk1"/>
                </a:solidFill>
              </a:rPr>
              <a:t> </a:t>
            </a:r>
            <a:r>
              <a:rPr lang="en-US" sz="1200" i="1" dirty="0" err="1">
                <a:solidFill>
                  <a:schemeClr val="dk1"/>
                </a:solidFill>
              </a:rPr>
              <a:t>Antidepressiva</a:t>
            </a:r>
            <a:r>
              <a:rPr lang="en-US" sz="1200" i="1" dirty="0">
                <a:solidFill>
                  <a:schemeClr val="dk1"/>
                </a:solidFill>
              </a:rPr>
              <a:t> </a:t>
            </a:r>
            <a:r>
              <a:rPr lang="en-US" sz="1200" i="1" dirty="0" err="1">
                <a:solidFill>
                  <a:schemeClr val="dk1"/>
                </a:solidFill>
              </a:rPr>
              <a:t>einnehmen</a:t>
            </a:r>
            <a:r>
              <a:rPr lang="en-US" sz="1200" i="1" dirty="0">
                <a:solidFill>
                  <a:schemeClr val="dk1"/>
                </a:solidFill>
              </a:rPr>
              <a:t>, </a:t>
            </a:r>
            <a:r>
              <a:rPr lang="en-US" sz="1200" i="1" dirty="0" err="1">
                <a:solidFill>
                  <a:schemeClr val="dk1"/>
                </a:solidFill>
              </a:rPr>
              <a:t>mit</a:t>
            </a:r>
            <a:r>
              <a:rPr lang="en-US" sz="1200" i="1" dirty="0">
                <a:solidFill>
                  <a:schemeClr val="dk1"/>
                </a:solidFill>
              </a:rPr>
              <a:t> </a:t>
            </a:r>
            <a:r>
              <a:rPr lang="en-US" sz="1200" i="1" dirty="0" err="1">
                <a:solidFill>
                  <a:schemeClr val="dk1"/>
                </a:solidFill>
              </a:rPr>
              <a:t>Vorsicht</a:t>
            </a:r>
            <a:r>
              <a:rPr lang="en-US" sz="1200" i="1" dirty="0">
                <a:solidFill>
                  <a:schemeClr val="dk1"/>
                </a:solidFill>
              </a:rPr>
              <a:t> </a:t>
            </a:r>
            <a:r>
              <a:rPr lang="en-US" sz="1200" i="1" dirty="0" err="1">
                <a:solidFill>
                  <a:schemeClr val="dk1"/>
                </a:solidFill>
              </a:rPr>
              <a:t>angewendet</a:t>
            </a:r>
            <a:r>
              <a:rPr lang="en-US" sz="1200" i="1" dirty="0">
                <a:solidFill>
                  <a:schemeClr val="dk1"/>
                </a:solidFill>
              </a:rPr>
              <a:t> </a:t>
            </a:r>
            <a:r>
              <a:rPr lang="en-US" sz="1200" i="1" dirty="0" err="1">
                <a:solidFill>
                  <a:schemeClr val="dk1"/>
                </a:solidFill>
              </a:rPr>
              <a:t>werden</a:t>
            </a:r>
            <a:r>
              <a:rPr lang="en-US" sz="1200" i="1" dirty="0">
                <a:solidFill>
                  <a:schemeClr val="dk1"/>
                </a:solidFill>
              </a:rPr>
              <a:t>?</a:t>
            </a:r>
            <a:endParaRPr dirty="0"/>
          </a:p>
          <a:p>
            <a:pPr marL="0" marR="0" lvl="0" indent="0" algn="l" rtl="0">
              <a:lnSpc>
                <a:spcPct val="90000"/>
              </a:lnSpc>
              <a:spcBef>
                <a:spcPts val="0"/>
              </a:spcBef>
              <a:spcAft>
                <a:spcPts val="0"/>
              </a:spcAft>
              <a:buClr>
                <a:srgbClr val="0000FF"/>
              </a:buClr>
              <a:buSzPts val="1200"/>
              <a:buFont typeface="Noto Sans Symbols"/>
              <a:buNone/>
            </a:pPr>
            <a:r>
              <a:rPr lang="en-US" sz="1200" b="1" dirty="0" err="1">
                <a:solidFill>
                  <a:srgbClr val="0000FF"/>
                </a:solidFill>
              </a:rPr>
              <a:t>S</a:t>
            </a:r>
            <a:r>
              <a:rPr lang="en-US" sz="1200" b="1" dirty="0" err="1">
                <a:solidFill>
                  <a:srgbClr val="0000FF"/>
                </a:solidFill>
                <a:latin typeface="Arial"/>
                <a:ea typeface="Arial"/>
                <a:cs typeface="Arial"/>
                <a:sym typeface="Arial"/>
              </a:rPr>
              <a:t>elektive</a:t>
            </a:r>
            <a:r>
              <a:rPr lang="en-US" sz="1200" b="1" dirty="0">
                <a:solidFill>
                  <a:srgbClr val="0000FF"/>
                </a:solidFill>
                <a:latin typeface="Arial"/>
                <a:ea typeface="Arial"/>
                <a:cs typeface="Arial"/>
                <a:sym typeface="Arial"/>
              </a:rPr>
              <a:t> </a:t>
            </a:r>
            <a:r>
              <a:rPr lang="en-US" sz="1200" b="1" dirty="0">
                <a:solidFill>
                  <a:srgbClr val="0000FF"/>
                </a:solidFill>
                <a:latin typeface="Noto Sans Symbols"/>
                <a:ea typeface="Noto Sans Symbols"/>
                <a:cs typeface="Noto Sans Symbols"/>
                <a:sym typeface="Noto Sans Symbols"/>
              </a:rPr>
              <a:t>alpha-</a:t>
            </a:r>
            <a:r>
              <a:rPr lang="en-US" sz="1200" b="1" dirty="0" err="1">
                <a:solidFill>
                  <a:srgbClr val="0000FF"/>
                </a:solidFill>
                <a:latin typeface="Noto Sans Symbols"/>
                <a:ea typeface="Noto Sans Symbols"/>
                <a:cs typeface="Noto Sans Symbols"/>
                <a:sym typeface="Noto Sans Symbols"/>
              </a:rPr>
              <a:t>Agonisten</a:t>
            </a:r>
            <a:endParaRPr dirty="0"/>
          </a:p>
        </p:txBody>
      </p:sp>
      <p:sp>
        <p:nvSpPr>
          <p:cNvPr id="4986" name="Google Shape;4986;p33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316</a:t>
            </a:fld>
            <a:endParaRPr sz="1000">
              <a:solidFill>
                <a:schemeClr val="dk1"/>
              </a:solidFill>
              <a:latin typeface="Arial"/>
              <a:ea typeface="Arial"/>
              <a:cs typeface="Arial"/>
              <a:sym typeface="Arial"/>
            </a:endParaRP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Shape 4990"/>
        <p:cNvGrpSpPr/>
        <p:nvPr/>
      </p:nvGrpSpPr>
      <p:grpSpPr>
        <a:xfrm>
          <a:off x="0" y="0"/>
          <a:ext cx="0" cy="0"/>
          <a:chOff x="0" y="0"/>
          <a:chExt cx="0" cy="0"/>
        </a:xfrm>
      </p:grpSpPr>
      <p:sp>
        <p:nvSpPr>
          <p:cNvPr id="4991" name="Google Shape;4991;p33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4992" name="Google Shape;4992;p33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993" name="Google Shape;4993;p33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994" name="Google Shape;4994;p33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317</a:t>
            </a:fld>
            <a:endParaRPr sz="1000">
              <a:solidFill>
                <a:schemeClr val="dk1"/>
              </a:solidFill>
              <a:latin typeface="Arial"/>
              <a:ea typeface="Arial"/>
              <a:cs typeface="Arial"/>
              <a:sym typeface="Arial"/>
            </a:endParaRPr>
          </a:p>
        </p:txBody>
      </p:sp>
      <p:sp>
        <p:nvSpPr>
          <p:cNvPr id="4995" name="Google Shape;4995;p334"/>
          <p:cNvSpPr/>
          <p:nvPr/>
        </p:nvSpPr>
        <p:spPr>
          <a:xfrm>
            <a:off x="2743200" y="4038600"/>
            <a:ext cx="152400" cy="533400"/>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996" name="Google Shape;4996;p334"/>
          <p:cNvSpPr txBox="1"/>
          <p:nvPr/>
        </p:nvSpPr>
        <p:spPr>
          <a:xfrm>
            <a:off x="3048000" y="2904916"/>
            <a:ext cx="5850900" cy="193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latin typeface="Arial"/>
                <a:ea typeface="Arial"/>
                <a:cs typeface="Arial"/>
                <a:sym typeface="Arial"/>
              </a:rPr>
              <a:t>Topische</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Patienten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Fuchs-</a:t>
            </a:r>
            <a:r>
              <a:rPr lang="en-US" sz="1200" i="1" dirty="0" err="1">
                <a:solidFill>
                  <a:srgbClr val="0000FF"/>
                </a:solidFill>
                <a:latin typeface="Arial"/>
                <a:ea typeface="Arial"/>
                <a:cs typeface="Arial"/>
                <a:sym typeface="Arial"/>
              </a:rPr>
              <a:t>Dystrophie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relativ</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kontraindiziert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a:t>
            </a:r>
            <a:endParaRPr sz="1600" i="1" dirty="0">
              <a:solidFill>
                <a:srgbClr val="FFC000"/>
              </a:solidFill>
              <a:latin typeface="Arial"/>
              <a:ea typeface="Arial"/>
              <a:cs typeface="Arial"/>
              <a:sym typeface="Arial"/>
            </a:endParaRPr>
          </a:p>
          <a:p>
            <a:pPr marL="0" marR="0" lvl="0" indent="0" algn="l" rtl="0">
              <a:spcBef>
                <a:spcPts val="0"/>
              </a:spcBef>
              <a:spcAft>
                <a:spcPts val="0"/>
              </a:spcAft>
              <a:buClr>
                <a:srgbClr val="FFC000"/>
              </a:buClr>
              <a:buSzPts val="1200"/>
              <a:buFont typeface="Noto Sans Symbols"/>
              <a:buNone/>
            </a:pPr>
            <a:r>
              <a:rPr lang="en-US" sz="1200" dirty="0">
                <a:solidFill>
                  <a:srgbClr val="FFC000"/>
                </a:solidFill>
                <a:latin typeface="Arial"/>
                <a:ea typeface="Arial"/>
                <a:cs typeface="Arial"/>
                <a:sym typeface="Arial"/>
              </a:rPr>
              <a:t>Weil </a:t>
            </a:r>
            <a:r>
              <a:rPr lang="en-US" sz="1200" dirty="0" err="1">
                <a:solidFill>
                  <a:srgbClr val="FFC000"/>
                </a:solidFill>
                <a:latin typeface="Arial"/>
                <a:ea typeface="Arial"/>
                <a:cs typeface="Arial"/>
                <a:sym typeface="Arial"/>
              </a:rPr>
              <a:t>sie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Hornhautödem</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verursachen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oder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verschlimmern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können</a:t>
            </a:r>
            <a:endParaRPr dirty="0"/>
          </a:p>
          <a:p>
            <a:pPr marL="0" marR="0" lvl="0" indent="0" algn="l" rtl="0">
              <a:spcBef>
                <a:spcPts val="0"/>
              </a:spcBef>
              <a:spcAft>
                <a:spcPts val="0"/>
              </a:spcAft>
              <a:buClr>
                <a:schemeClr val="dk1"/>
              </a:buClr>
              <a:buSzPts val="1600"/>
              <a:buFont typeface="Noto Sans Symbols"/>
              <a:buNone/>
            </a:pPr>
            <a:endParaRPr sz="1600" dirty="0">
              <a:solidFill>
                <a:srgbClr val="FFC000"/>
              </a:solidFill>
              <a:latin typeface="Arial"/>
              <a:ea typeface="Arial"/>
              <a:cs typeface="Arial"/>
              <a:sym typeface="Arial"/>
            </a:endParaRPr>
          </a:p>
          <a:p>
            <a:pPr marL="0" marR="0" lvl="0" indent="0" algn="l" rtl="0">
              <a:spcBef>
                <a:spcPts val="0"/>
              </a:spcBef>
              <a:spcAft>
                <a:spcPts val="0"/>
              </a:spcAft>
              <a:buClr>
                <a:srgbClr val="FFC000"/>
              </a:buClr>
              <a:buSzPts val="1200"/>
              <a:buFont typeface="Noto Sans Symbols"/>
              <a:buNone/>
            </a:pPr>
            <a:r>
              <a:rPr lang="en-US" sz="1200" i="1" dirty="0">
                <a:solidFill>
                  <a:srgbClr val="FFC000"/>
                </a:solidFill>
                <a:latin typeface="Arial"/>
                <a:ea typeface="Arial"/>
                <a:cs typeface="Arial"/>
                <a:sym typeface="Arial"/>
              </a:rPr>
              <a:t>Wie </a:t>
            </a:r>
            <a:r>
              <a:rPr lang="en-US" sz="1200" i="1" dirty="0" err="1">
                <a:solidFill>
                  <a:srgbClr val="FFC000"/>
                </a:solidFill>
                <a:latin typeface="Arial"/>
                <a:ea typeface="Arial"/>
                <a:cs typeface="Arial"/>
                <a:sym typeface="Arial"/>
              </a:rPr>
              <a:t>funktioniert</a:t>
            </a:r>
            <a:r>
              <a:rPr lang="en-US" sz="1200" i="1" dirty="0">
                <a:solidFill>
                  <a:srgbClr val="FFC000"/>
                </a:solidFill>
                <a:latin typeface="Arial"/>
                <a:ea typeface="Arial"/>
                <a:cs typeface="Arial"/>
                <a:sym typeface="Arial"/>
              </a:rPr>
              <a:t> der </a:t>
            </a:r>
            <a:r>
              <a:rPr lang="en-US" sz="1200" i="1" dirty="0" err="1">
                <a:solidFill>
                  <a:srgbClr val="FFC000"/>
                </a:solidFill>
                <a:latin typeface="Arial"/>
                <a:ea typeface="Arial"/>
                <a:cs typeface="Arial"/>
                <a:sym typeface="Arial"/>
              </a:rPr>
              <a:t>Mechanismus</a:t>
            </a:r>
            <a:r>
              <a:rPr lang="en-US" sz="1200" i="1" dirty="0">
                <a:solidFill>
                  <a:srgbClr val="FFC000"/>
                </a:solidFill>
                <a:latin typeface="Arial"/>
                <a:ea typeface="Arial"/>
                <a:cs typeface="Arial"/>
                <a:sym typeface="Arial"/>
              </a:rPr>
              <a:t> des </a:t>
            </a:r>
            <a:r>
              <a:rPr lang="en-US" sz="1200" i="1" dirty="0" err="1">
                <a:solidFill>
                  <a:srgbClr val="FFC000"/>
                </a:solidFill>
                <a:latin typeface="Arial"/>
                <a:ea typeface="Arial"/>
                <a:cs typeface="Arial"/>
                <a:sym typeface="Arial"/>
              </a:rPr>
              <a:t>durch</a:t>
            </a:r>
            <a:r>
              <a:rPr lang="en-US" sz="1200" i="1" dirty="0">
                <a:solidFill>
                  <a:srgbClr val="FFC000"/>
                </a:solidFill>
                <a:latin typeface="Arial"/>
                <a:ea typeface="Arial"/>
                <a:cs typeface="Arial"/>
                <a:sym typeface="Arial"/>
              </a:rPr>
              <a:t> CAI </a:t>
            </a:r>
            <a:r>
              <a:rPr lang="en-US" sz="1200" i="1" dirty="0" err="1">
                <a:solidFill>
                  <a:srgbClr val="FFC000"/>
                </a:solidFill>
                <a:latin typeface="Arial"/>
                <a:ea typeface="Arial"/>
                <a:cs typeface="Arial"/>
                <a:sym typeface="Arial"/>
              </a:rPr>
              <a:t>induzierten</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Hornhautödems</a:t>
            </a:r>
            <a:r>
              <a:rPr lang="en-US" sz="1200" i="1" dirty="0">
                <a:solidFill>
                  <a:srgbClr val="FFC000"/>
                </a:solidFill>
                <a:latin typeface="Arial"/>
                <a:ea typeface="Arial"/>
                <a:cs typeface="Arial"/>
                <a:sym typeface="Arial"/>
              </a:rPr>
              <a:t>?</a:t>
            </a:r>
            <a:endParaRPr dirty="0"/>
          </a:p>
          <a:p>
            <a:pPr marL="0" marR="0" lvl="0" indent="0" algn="l" rtl="0">
              <a:spcBef>
                <a:spcPts val="0"/>
              </a:spcBef>
              <a:spcAft>
                <a:spcPts val="0"/>
              </a:spcAft>
              <a:buClr>
                <a:srgbClr val="FFC000"/>
              </a:buClr>
              <a:buSzPts val="1200"/>
              <a:buFont typeface="Noto Sans Symbols"/>
              <a:buNone/>
            </a:pPr>
            <a:r>
              <a:rPr lang="en-US" sz="1200" dirty="0" err="1">
                <a:solidFill>
                  <a:srgbClr val="FFC000"/>
                </a:solidFill>
                <a:latin typeface="Arial"/>
                <a:ea typeface="Arial"/>
                <a:cs typeface="Arial"/>
                <a:sym typeface="Arial"/>
              </a:rPr>
              <a:t>Erinnern</a:t>
            </a:r>
            <a:r>
              <a:rPr lang="en-US" sz="1200" dirty="0">
                <a:solidFill>
                  <a:srgbClr val="FFC000"/>
                </a:solidFill>
                <a:latin typeface="Arial"/>
                <a:ea typeface="Arial"/>
                <a:cs typeface="Arial"/>
                <a:sym typeface="Arial"/>
              </a:rPr>
              <a:t> Sie </a:t>
            </a:r>
            <a:r>
              <a:rPr lang="en-US" sz="1200" dirty="0" err="1">
                <a:solidFill>
                  <a:srgbClr val="FFC000"/>
                </a:solidFill>
                <a:latin typeface="Arial"/>
                <a:ea typeface="Arial"/>
                <a:cs typeface="Arial"/>
                <a:sym typeface="Arial"/>
              </a:rPr>
              <a:t>sich</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daran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dass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Endothelzellen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der </a:t>
            </a:r>
            <a:r>
              <a:rPr lang="en-US" sz="1200" dirty="0" err="1">
                <a:solidFill>
                  <a:srgbClr val="FFC000"/>
                </a:solidFill>
                <a:latin typeface="Arial"/>
                <a:ea typeface="Arial"/>
                <a:cs typeface="Arial"/>
                <a:sym typeface="Arial"/>
              </a:rPr>
              <a:t>Ausübung</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ihrer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Karboanhydrase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nutzen</a:t>
            </a:r>
            <a:r>
              <a:rPr lang="en-US" sz="1200" dirty="0">
                <a:solidFill>
                  <a:srgbClr val="FFC000"/>
                </a:solidFill>
                <a:latin typeface="Arial"/>
                <a:ea typeface="Arial"/>
                <a:cs typeface="Arial"/>
                <a:sym typeface="Arial"/>
              </a:rPr>
              <a:t>, um die K-</a:t>
            </a:r>
            <a:r>
              <a:rPr lang="en-US" sz="1200" dirty="0" err="1">
                <a:solidFill>
                  <a:srgbClr val="FFC000"/>
                </a:solidFill>
                <a:latin typeface="Arial"/>
                <a:ea typeface="Arial"/>
                <a:cs typeface="Arial"/>
                <a:sym typeface="Arial"/>
              </a:rPr>
              <a:t>Deturgeszenz</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aufrechtzuerhalten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Zusätzlich</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Hemmung</a:t>
            </a:r>
            <a:r>
              <a:rPr lang="en-US" sz="1200" dirty="0">
                <a:solidFill>
                  <a:srgbClr val="FFC000"/>
                </a:solidFill>
                <a:latin typeface="Arial"/>
                <a:ea typeface="Arial"/>
                <a:cs typeface="Arial"/>
                <a:sym typeface="Arial"/>
              </a:rPr>
              <a:t> der </a:t>
            </a:r>
            <a:r>
              <a:rPr lang="en-US" sz="1200" dirty="0" err="1">
                <a:solidFill>
                  <a:srgbClr val="FFC000"/>
                </a:solidFill>
                <a:latin typeface="Arial"/>
                <a:ea typeface="Arial"/>
                <a:cs typeface="Arial"/>
                <a:sym typeface="Arial"/>
              </a:rPr>
              <a:t>Kammerwasserbildung</a:t>
            </a:r>
            <a:r>
              <a:rPr lang="en-US" sz="1200" dirty="0">
                <a:solidFill>
                  <a:srgbClr val="FFC000"/>
                </a:solidFill>
                <a:latin typeface="Arial"/>
                <a:ea typeface="Arial"/>
                <a:cs typeface="Arial"/>
                <a:sym typeface="Arial"/>
              </a:rPr>
              <a:t> </a:t>
            </a:r>
            <a:r>
              <a:rPr lang="en-US" sz="1200" u="sng" dirty="0" err="1">
                <a:solidFill>
                  <a:srgbClr val="FFC000"/>
                </a:solidFill>
                <a:latin typeface="Arial"/>
                <a:ea typeface="Arial"/>
                <a:cs typeface="Arial"/>
                <a:sym typeface="Arial"/>
              </a:rPr>
              <a:t>hemmen</a:t>
            </a:r>
            <a:r>
              <a:rPr lang="en-US" sz="1200" u="sng" dirty="0">
                <a:solidFill>
                  <a:srgbClr val="FFC000"/>
                </a:solidFill>
                <a:latin typeface="Arial"/>
                <a:ea typeface="Arial"/>
                <a:cs typeface="Arial"/>
                <a:sym typeface="Arial"/>
              </a:rPr>
              <a:t> </a:t>
            </a:r>
            <a:r>
              <a:rPr lang="en-US" sz="1200" u="sng" dirty="0" err="1">
                <a:solidFill>
                  <a:srgbClr val="FFC000"/>
                </a:solidFill>
                <a:latin typeface="Arial"/>
                <a:ea typeface="Arial"/>
                <a:cs typeface="Arial"/>
                <a:sym typeface="Arial"/>
              </a:rPr>
              <a:t>topische</a:t>
            </a:r>
            <a:r>
              <a:rPr lang="en-US" sz="1200" u="sng" dirty="0">
                <a:solidFill>
                  <a:srgbClr val="FFC000"/>
                </a:solidFill>
                <a:latin typeface="Arial"/>
                <a:ea typeface="Arial"/>
                <a:cs typeface="Arial"/>
                <a:sym typeface="Arial"/>
              </a:rPr>
              <a:t> CAI die K-</a:t>
            </a:r>
            <a:r>
              <a:rPr lang="en-US" sz="1200" u="sng" dirty="0" err="1">
                <a:solidFill>
                  <a:srgbClr val="FFC000"/>
                </a:solidFill>
                <a:latin typeface="Arial"/>
                <a:ea typeface="Arial"/>
                <a:cs typeface="Arial"/>
                <a:sym typeface="Arial"/>
              </a:rPr>
              <a:t>Endothelpumpfunktion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Endothelpumpfunktion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bereits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geschwächt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wie</a:t>
            </a:r>
            <a:r>
              <a:rPr lang="en-US" sz="1200" dirty="0">
                <a:solidFill>
                  <a:srgbClr val="FFC000"/>
                </a:solidFill>
                <a:latin typeface="Arial"/>
                <a:ea typeface="Arial"/>
                <a:cs typeface="Arial"/>
                <a:sym typeface="Arial"/>
              </a:rPr>
              <a:t> es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der Fuchs-</a:t>
            </a:r>
            <a:r>
              <a:rPr lang="en-US" sz="1200" dirty="0" err="1">
                <a:solidFill>
                  <a:srgbClr val="FFC000"/>
                </a:solidFill>
                <a:latin typeface="Arial"/>
                <a:ea typeface="Arial"/>
                <a:cs typeface="Arial"/>
                <a:sym typeface="Arial"/>
              </a:rPr>
              <a:t>Dystrophie</a:t>
            </a:r>
            <a:r>
              <a:rPr lang="en-US" sz="1200" dirty="0">
                <a:solidFill>
                  <a:srgbClr val="FFC000"/>
                </a:solidFill>
                <a:latin typeface="Arial"/>
                <a:ea typeface="Arial"/>
                <a:cs typeface="Arial"/>
                <a:sym typeface="Arial"/>
              </a:rPr>
              <a:t> der Fall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könnte</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Zugabe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CAI </a:t>
            </a:r>
            <a:r>
              <a:rPr lang="en-US" sz="1200" dirty="0" err="1">
                <a:solidFill>
                  <a:srgbClr val="FFC000"/>
                </a:solidFill>
                <a:latin typeface="Arial"/>
                <a:ea typeface="Arial"/>
                <a:cs typeface="Arial"/>
                <a:sym typeface="Arial"/>
              </a:rPr>
              <a:t>zum</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Auftreten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oder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Verschlimmerung</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Ödems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führen</a:t>
            </a:r>
            <a:r>
              <a:rPr lang="en-US" sz="1200" dirty="0">
                <a:solidFill>
                  <a:srgbClr val="FFC000"/>
                </a:solidFill>
                <a:latin typeface="Arial"/>
                <a:ea typeface="Arial"/>
                <a:cs typeface="Arial"/>
                <a:sym typeface="Arial"/>
              </a:rPr>
              <a:t>.</a:t>
            </a:r>
            <a:endParaRPr dirty="0"/>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Shape 5000"/>
        <p:cNvGrpSpPr/>
        <p:nvPr/>
      </p:nvGrpSpPr>
      <p:grpSpPr>
        <a:xfrm>
          <a:off x="0" y="0"/>
          <a:ext cx="0" cy="0"/>
          <a:chOff x="0" y="0"/>
          <a:chExt cx="0" cy="0"/>
        </a:xfrm>
      </p:grpSpPr>
      <p:sp>
        <p:nvSpPr>
          <p:cNvPr id="5001" name="Google Shape;5001;p33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002" name="Google Shape;5002;p33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03" name="Google Shape;5003;p33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04" name="Google Shape;5004;p33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318</a:t>
            </a:fld>
            <a:endParaRPr sz="1000">
              <a:solidFill>
                <a:schemeClr val="dk1"/>
              </a:solidFill>
              <a:latin typeface="Arial"/>
              <a:ea typeface="Arial"/>
              <a:cs typeface="Arial"/>
              <a:sym typeface="Arial"/>
            </a:endParaRPr>
          </a:p>
        </p:txBody>
      </p:sp>
      <p:sp>
        <p:nvSpPr>
          <p:cNvPr id="5005" name="Google Shape;5005;p335"/>
          <p:cNvSpPr/>
          <p:nvPr/>
        </p:nvSpPr>
        <p:spPr>
          <a:xfrm>
            <a:off x="2743200" y="4038600"/>
            <a:ext cx="152400" cy="533400"/>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06" name="Google Shape;5006;p335"/>
          <p:cNvSpPr txBox="1"/>
          <p:nvPr/>
        </p:nvSpPr>
        <p:spPr>
          <a:xfrm>
            <a:off x="3048000" y="2904916"/>
            <a:ext cx="5850900" cy="193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latin typeface="Arial"/>
                <a:ea typeface="Arial"/>
                <a:cs typeface="Arial"/>
                <a:sym typeface="Arial"/>
              </a:rPr>
              <a:t>Topische</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Patienten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Fuchs-</a:t>
            </a:r>
            <a:r>
              <a:rPr lang="en-US" sz="1200" i="1" dirty="0" err="1">
                <a:solidFill>
                  <a:srgbClr val="0000FF"/>
                </a:solidFill>
                <a:latin typeface="Arial"/>
                <a:ea typeface="Arial"/>
                <a:cs typeface="Arial"/>
                <a:sym typeface="Arial"/>
              </a:rPr>
              <a:t>Dystrophie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relativ</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kontraindiziert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Weil </a:t>
            </a:r>
            <a:r>
              <a:rPr lang="en-US" sz="1200" dirty="0" err="1">
                <a:solidFill>
                  <a:srgbClr val="0000FF"/>
                </a:solidFill>
                <a:latin typeface="Arial"/>
                <a:ea typeface="Arial"/>
                <a:cs typeface="Arial"/>
                <a:sym typeface="Arial"/>
              </a:rPr>
              <a:t>sie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Hornhautödem</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verursachen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oder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verschlimmern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können</a:t>
            </a:r>
            <a:r>
              <a:rPr lang="en-US" sz="1200" dirty="0">
                <a:solidFill>
                  <a:srgbClr val="0000FF"/>
                </a:solidFill>
                <a:latin typeface="Arial"/>
                <a:ea typeface="Arial"/>
                <a:cs typeface="Arial"/>
                <a:sym typeface="Arial"/>
              </a:rPr>
              <a:t>.</a:t>
            </a:r>
            <a:endParaRPr sz="1600" dirty="0">
              <a:solidFill>
                <a:srgbClr val="FFC000"/>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dirty="0">
              <a:solidFill>
                <a:srgbClr val="FFC000"/>
              </a:solidFill>
              <a:latin typeface="Arial"/>
              <a:ea typeface="Arial"/>
              <a:cs typeface="Arial"/>
              <a:sym typeface="Arial"/>
            </a:endParaRPr>
          </a:p>
          <a:p>
            <a:pPr marL="0" marR="0" lvl="0" indent="0" algn="l" rtl="0">
              <a:spcBef>
                <a:spcPts val="0"/>
              </a:spcBef>
              <a:spcAft>
                <a:spcPts val="0"/>
              </a:spcAft>
              <a:buClr>
                <a:srgbClr val="FFC000"/>
              </a:buClr>
              <a:buSzPts val="1200"/>
              <a:buFont typeface="Noto Sans Symbols"/>
              <a:buNone/>
            </a:pPr>
            <a:r>
              <a:rPr lang="en-US" sz="1200" i="1" dirty="0">
                <a:solidFill>
                  <a:srgbClr val="FFC000"/>
                </a:solidFill>
                <a:latin typeface="Arial"/>
                <a:ea typeface="Arial"/>
                <a:cs typeface="Arial"/>
                <a:sym typeface="Arial"/>
              </a:rPr>
              <a:t>Wie </a:t>
            </a:r>
            <a:r>
              <a:rPr lang="en-US" sz="1200" i="1" dirty="0" err="1">
                <a:solidFill>
                  <a:srgbClr val="FFC000"/>
                </a:solidFill>
                <a:latin typeface="Arial"/>
                <a:ea typeface="Arial"/>
                <a:cs typeface="Arial"/>
                <a:sym typeface="Arial"/>
              </a:rPr>
              <a:t>funktioniert</a:t>
            </a:r>
            <a:r>
              <a:rPr lang="en-US" sz="1200" i="1" dirty="0">
                <a:solidFill>
                  <a:srgbClr val="FFC000"/>
                </a:solidFill>
                <a:latin typeface="Arial"/>
                <a:ea typeface="Arial"/>
                <a:cs typeface="Arial"/>
                <a:sym typeface="Arial"/>
              </a:rPr>
              <a:t> der </a:t>
            </a:r>
            <a:r>
              <a:rPr lang="en-US" sz="1200" i="1" dirty="0" err="1">
                <a:solidFill>
                  <a:srgbClr val="FFC000"/>
                </a:solidFill>
                <a:latin typeface="Arial"/>
                <a:ea typeface="Arial"/>
                <a:cs typeface="Arial"/>
                <a:sym typeface="Arial"/>
              </a:rPr>
              <a:t>Mechanismus</a:t>
            </a:r>
            <a:r>
              <a:rPr lang="en-US" sz="1200" i="1" dirty="0">
                <a:solidFill>
                  <a:srgbClr val="FFC000"/>
                </a:solidFill>
                <a:latin typeface="Arial"/>
                <a:ea typeface="Arial"/>
                <a:cs typeface="Arial"/>
                <a:sym typeface="Arial"/>
              </a:rPr>
              <a:t> des </a:t>
            </a:r>
            <a:r>
              <a:rPr lang="en-US" sz="1200" i="1" dirty="0" err="1">
                <a:solidFill>
                  <a:srgbClr val="FFC000"/>
                </a:solidFill>
                <a:latin typeface="Arial"/>
                <a:ea typeface="Arial"/>
                <a:cs typeface="Arial"/>
                <a:sym typeface="Arial"/>
              </a:rPr>
              <a:t>durch</a:t>
            </a:r>
            <a:r>
              <a:rPr lang="en-US" sz="1200" i="1" dirty="0">
                <a:solidFill>
                  <a:srgbClr val="FFC000"/>
                </a:solidFill>
                <a:latin typeface="Arial"/>
                <a:ea typeface="Arial"/>
                <a:cs typeface="Arial"/>
                <a:sym typeface="Arial"/>
              </a:rPr>
              <a:t> CAI </a:t>
            </a:r>
            <a:r>
              <a:rPr lang="en-US" sz="1200" i="1" dirty="0" err="1">
                <a:solidFill>
                  <a:srgbClr val="FFC000"/>
                </a:solidFill>
                <a:latin typeface="Arial"/>
                <a:ea typeface="Arial"/>
                <a:cs typeface="Arial"/>
                <a:sym typeface="Arial"/>
              </a:rPr>
              <a:t>induzierten</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Hornhautödems</a:t>
            </a:r>
            <a:r>
              <a:rPr lang="en-US" sz="1200" i="1" dirty="0">
                <a:solidFill>
                  <a:srgbClr val="FFC000"/>
                </a:solidFill>
                <a:latin typeface="Arial"/>
                <a:ea typeface="Arial"/>
                <a:cs typeface="Arial"/>
                <a:sym typeface="Arial"/>
              </a:rPr>
              <a:t>?</a:t>
            </a:r>
            <a:endParaRPr dirty="0"/>
          </a:p>
          <a:p>
            <a:pPr marL="0" marR="0" lvl="0" indent="0" algn="l" rtl="0">
              <a:spcBef>
                <a:spcPts val="0"/>
              </a:spcBef>
              <a:spcAft>
                <a:spcPts val="0"/>
              </a:spcAft>
              <a:buClr>
                <a:srgbClr val="FFC000"/>
              </a:buClr>
              <a:buSzPts val="1200"/>
              <a:buFont typeface="Noto Sans Symbols"/>
              <a:buNone/>
            </a:pPr>
            <a:r>
              <a:rPr lang="en-US" sz="1200" dirty="0" err="1">
                <a:solidFill>
                  <a:srgbClr val="FFC000"/>
                </a:solidFill>
                <a:latin typeface="Arial"/>
                <a:ea typeface="Arial"/>
                <a:cs typeface="Arial"/>
                <a:sym typeface="Arial"/>
              </a:rPr>
              <a:t>Erinnern</a:t>
            </a:r>
            <a:r>
              <a:rPr lang="en-US" sz="1200" dirty="0">
                <a:solidFill>
                  <a:srgbClr val="FFC000"/>
                </a:solidFill>
                <a:latin typeface="Arial"/>
                <a:ea typeface="Arial"/>
                <a:cs typeface="Arial"/>
                <a:sym typeface="Arial"/>
              </a:rPr>
              <a:t> Sie </a:t>
            </a:r>
            <a:r>
              <a:rPr lang="en-US" sz="1200" dirty="0" err="1">
                <a:solidFill>
                  <a:srgbClr val="FFC000"/>
                </a:solidFill>
                <a:latin typeface="Arial"/>
                <a:ea typeface="Arial"/>
                <a:cs typeface="Arial"/>
                <a:sym typeface="Arial"/>
              </a:rPr>
              <a:t>sich</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daran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dass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Endothelzellen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der </a:t>
            </a:r>
            <a:r>
              <a:rPr lang="en-US" sz="1200" dirty="0" err="1">
                <a:solidFill>
                  <a:srgbClr val="FFC000"/>
                </a:solidFill>
                <a:latin typeface="Arial"/>
                <a:ea typeface="Arial"/>
                <a:cs typeface="Arial"/>
                <a:sym typeface="Arial"/>
              </a:rPr>
              <a:t>Ausübung</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ihrer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Karboanhydrase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nutzen</a:t>
            </a:r>
            <a:r>
              <a:rPr lang="en-US" sz="1200" dirty="0">
                <a:solidFill>
                  <a:srgbClr val="FFC000"/>
                </a:solidFill>
                <a:latin typeface="Arial"/>
                <a:ea typeface="Arial"/>
                <a:cs typeface="Arial"/>
                <a:sym typeface="Arial"/>
              </a:rPr>
              <a:t>, um die K-</a:t>
            </a:r>
            <a:r>
              <a:rPr lang="en-US" sz="1200" dirty="0" err="1">
                <a:solidFill>
                  <a:srgbClr val="FFC000"/>
                </a:solidFill>
                <a:latin typeface="Arial"/>
                <a:ea typeface="Arial"/>
                <a:cs typeface="Arial"/>
                <a:sym typeface="Arial"/>
              </a:rPr>
              <a:t>Deturgeszenz</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aufrechtzuerhalten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Zusätzlich</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Hemmung</a:t>
            </a:r>
            <a:r>
              <a:rPr lang="en-US" sz="1200" dirty="0">
                <a:solidFill>
                  <a:srgbClr val="FFC000"/>
                </a:solidFill>
                <a:latin typeface="Arial"/>
                <a:ea typeface="Arial"/>
                <a:cs typeface="Arial"/>
                <a:sym typeface="Arial"/>
              </a:rPr>
              <a:t> der </a:t>
            </a:r>
            <a:r>
              <a:rPr lang="en-US" sz="1200" dirty="0" err="1">
                <a:solidFill>
                  <a:srgbClr val="FFC000"/>
                </a:solidFill>
                <a:latin typeface="Arial"/>
                <a:ea typeface="Arial"/>
                <a:cs typeface="Arial"/>
                <a:sym typeface="Arial"/>
              </a:rPr>
              <a:t>Kammerwasserbildung</a:t>
            </a:r>
            <a:r>
              <a:rPr lang="en-US" sz="1200" dirty="0">
                <a:solidFill>
                  <a:srgbClr val="FFC000"/>
                </a:solidFill>
                <a:latin typeface="Arial"/>
                <a:ea typeface="Arial"/>
                <a:cs typeface="Arial"/>
                <a:sym typeface="Arial"/>
              </a:rPr>
              <a:t> </a:t>
            </a:r>
            <a:r>
              <a:rPr lang="en-US" sz="1200" u="sng" dirty="0" err="1">
                <a:solidFill>
                  <a:srgbClr val="FFC000"/>
                </a:solidFill>
                <a:latin typeface="Arial"/>
                <a:ea typeface="Arial"/>
                <a:cs typeface="Arial"/>
                <a:sym typeface="Arial"/>
              </a:rPr>
              <a:t>hemmen</a:t>
            </a:r>
            <a:r>
              <a:rPr lang="en-US" sz="1200" u="sng" dirty="0">
                <a:solidFill>
                  <a:srgbClr val="FFC000"/>
                </a:solidFill>
                <a:latin typeface="Arial"/>
                <a:ea typeface="Arial"/>
                <a:cs typeface="Arial"/>
                <a:sym typeface="Arial"/>
              </a:rPr>
              <a:t> </a:t>
            </a:r>
            <a:r>
              <a:rPr lang="en-US" sz="1200" u="sng" dirty="0" err="1">
                <a:solidFill>
                  <a:srgbClr val="FFC000"/>
                </a:solidFill>
                <a:latin typeface="Arial"/>
                <a:ea typeface="Arial"/>
                <a:cs typeface="Arial"/>
                <a:sym typeface="Arial"/>
              </a:rPr>
              <a:t>topische</a:t>
            </a:r>
            <a:r>
              <a:rPr lang="en-US" sz="1200" u="sng" dirty="0">
                <a:solidFill>
                  <a:srgbClr val="FFC000"/>
                </a:solidFill>
                <a:latin typeface="Arial"/>
                <a:ea typeface="Arial"/>
                <a:cs typeface="Arial"/>
                <a:sym typeface="Arial"/>
              </a:rPr>
              <a:t> CAI die K-</a:t>
            </a:r>
            <a:r>
              <a:rPr lang="en-US" sz="1200" u="sng" dirty="0" err="1">
                <a:solidFill>
                  <a:srgbClr val="FFC000"/>
                </a:solidFill>
                <a:latin typeface="Arial"/>
                <a:ea typeface="Arial"/>
                <a:cs typeface="Arial"/>
                <a:sym typeface="Arial"/>
              </a:rPr>
              <a:t>Endothelpumpfunktion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Endothelpumpfunktion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bereits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geschwächt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wie</a:t>
            </a:r>
            <a:r>
              <a:rPr lang="en-US" sz="1200" dirty="0">
                <a:solidFill>
                  <a:srgbClr val="FFC000"/>
                </a:solidFill>
                <a:latin typeface="Arial"/>
                <a:ea typeface="Arial"/>
                <a:cs typeface="Arial"/>
                <a:sym typeface="Arial"/>
              </a:rPr>
              <a:t> es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der Fuchs-</a:t>
            </a:r>
            <a:r>
              <a:rPr lang="en-US" sz="1200" dirty="0" err="1">
                <a:solidFill>
                  <a:srgbClr val="FFC000"/>
                </a:solidFill>
                <a:latin typeface="Arial"/>
                <a:ea typeface="Arial"/>
                <a:cs typeface="Arial"/>
                <a:sym typeface="Arial"/>
              </a:rPr>
              <a:t>Dystrophie</a:t>
            </a:r>
            <a:r>
              <a:rPr lang="en-US" sz="1200" dirty="0">
                <a:solidFill>
                  <a:srgbClr val="FFC000"/>
                </a:solidFill>
                <a:latin typeface="Arial"/>
                <a:ea typeface="Arial"/>
                <a:cs typeface="Arial"/>
                <a:sym typeface="Arial"/>
              </a:rPr>
              <a:t> der Fall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könnte</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Zugabe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CAI </a:t>
            </a:r>
            <a:r>
              <a:rPr lang="en-US" sz="1200" dirty="0" err="1">
                <a:solidFill>
                  <a:srgbClr val="FFC000"/>
                </a:solidFill>
                <a:latin typeface="Arial"/>
                <a:ea typeface="Arial"/>
                <a:cs typeface="Arial"/>
                <a:sym typeface="Arial"/>
              </a:rPr>
              <a:t>zum</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Auftreten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oder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Verschlimmerung</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Ödems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führen</a:t>
            </a:r>
            <a:r>
              <a:rPr lang="en-US" sz="1200" dirty="0">
                <a:solidFill>
                  <a:srgbClr val="FFC000"/>
                </a:solidFill>
                <a:latin typeface="Arial"/>
                <a:ea typeface="Arial"/>
                <a:cs typeface="Arial"/>
                <a:sym typeface="Arial"/>
              </a:rPr>
              <a:t>.</a:t>
            </a:r>
            <a:endParaRPr dirty="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Shape 5010"/>
        <p:cNvGrpSpPr/>
        <p:nvPr/>
      </p:nvGrpSpPr>
      <p:grpSpPr>
        <a:xfrm>
          <a:off x="0" y="0"/>
          <a:ext cx="0" cy="0"/>
          <a:chOff x="0" y="0"/>
          <a:chExt cx="0" cy="0"/>
        </a:xfrm>
      </p:grpSpPr>
      <p:sp>
        <p:nvSpPr>
          <p:cNvPr id="5011" name="Google Shape;5011;p33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012" name="Google Shape;5012;p33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13" name="Google Shape;5013;p33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14" name="Google Shape;5014;p33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319</a:t>
            </a:fld>
            <a:endParaRPr sz="1000">
              <a:solidFill>
                <a:schemeClr val="dk1"/>
              </a:solidFill>
              <a:latin typeface="Arial"/>
              <a:ea typeface="Arial"/>
              <a:cs typeface="Arial"/>
              <a:sym typeface="Arial"/>
            </a:endParaRPr>
          </a:p>
        </p:txBody>
      </p:sp>
      <p:sp>
        <p:nvSpPr>
          <p:cNvPr id="5015" name="Google Shape;5015;p336"/>
          <p:cNvSpPr/>
          <p:nvPr/>
        </p:nvSpPr>
        <p:spPr>
          <a:xfrm>
            <a:off x="2743200" y="4038600"/>
            <a:ext cx="152400" cy="533400"/>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16" name="Google Shape;5016;p336"/>
          <p:cNvSpPr txBox="1"/>
          <p:nvPr/>
        </p:nvSpPr>
        <p:spPr>
          <a:xfrm>
            <a:off x="3048000" y="2904916"/>
            <a:ext cx="5850900" cy="193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latin typeface="Arial"/>
                <a:ea typeface="Arial"/>
                <a:cs typeface="Arial"/>
                <a:sym typeface="Arial"/>
              </a:rPr>
              <a:t>Topische</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Patienten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Fuchs-</a:t>
            </a:r>
            <a:r>
              <a:rPr lang="en-US" sz="1200" i="1" dirty="0" err="1">
                <a:solidFill>
                  <a:srgbClr val="0000FF"/>
                </a:solidFill>
                <a:latin typeface="Arial"/>
                <a:ea typeface="Arial"/>
                <a:cs typeface="Arial"/>
                <a:sym typeface="Arial"/>
              </a:rPr>
              <a:t>Dystrophie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relativ</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kontraindiziert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Weil </a:t>
            </a:r>
            <a:r>
              <a:rPr lang="en-US" sz="1200" dirty="0" err="1">
                <a:solidFill>
                  <a:srgbClr val="0000FF"/>
                </a:solidFill>
                <a:latin typeface="Arial"/>
                <a:ea typeface="Arial"/>
                <a:cs typeface="Arial"/>
                <a:sym typeface="Arial"/>
              </a:rPr>
              <a:t>sie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Hornhautödem</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verursachen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oder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verschlimmern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können</a:t>
            </a:r>
            <a:r>
              <a:rPr lang="en-US" sz="1200" dirty="0">
                <a:solidFill>
                  <a:srgbClr val="0000FF"/>
                </a:solidFill>
                <a:latin typeface="Arial"/>
                <a:ea typeface="Arial"/>
                <a:cs typeface="Arial"/>
                <a:sym typeface="Arial"/>
              </a:rPr>
              <a:t>.</a:t>
            </a:r>
            <a:endParaRPr dirty="0"/>
          </a:p>
          <a:p>
            <a:pPr marL="0" marR="0" lvl="0" indent="0" algn="l" rtl="0">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funktioniert</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Mechanismus</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durch</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induzierten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Hornhautödems</a:t>
            </a:r>
            <a:r>
              <a:rPr lang="en-US" sz="1200" i="1" dirty="0">
                <a:solidFill>
                  <a:srgbClr val="0000FF"/>
                </a:solidFill>
                <a:latin typeface="Arial"/>
                <a:ea typeface="Arial"/>
                <a:cs typeface="Arial"/>
                <a:sym typeface="Arial"/>
              </a:rPr>
              <a:t>?</a:t>
            </a:r>
            <a:endParaRPr sz="1600" i="1" dirty="0">
              <a:solidFill>
                <a:srgbClr val="FFC000"/>
              </a:solidFill>
              <a:latin typeface="Arial"/>
              <a:ea typeface="Arial"/>
              <a:cs typeface="Arial"/>
              <a:sym typeface="Arial"/>
            </a:endParaRPr>
          </a:p>
          <a:p>
            <a:pPr marL="0" marR="0" lvl="0" indent="0" algn="l" rtl="0">
              <a:spcBef>
                <a:spcPts val="0"/>
              </a:spcBef>
              <a:spcAft>
                <a:spcPts val="0"/>
              </a:spcAft>
              <a:buClr>
                <a:srgbClr val="FFC000"/>
              </a:buClr>
              <a:buSzPts val="1200"/>
              <a:buFont typeface="Noto Sans Symbols"/>
              <a:buNone/>
            </a:pPr>
            <a:r>
              <a:rPr lang="en-US" sz="1200" dirty="0" err="1">
                <a:solidFill>
                  <a:srgbClr val="FFC000"/>
                </a:solidFill>
                <a:latin typeface="Arial"/>
                <a:ea typeface="Arial"/>
                <a:cs typeface="Arial"/>
                <a:sym typeface="Arial"/>
              </a:rPr>
              <a:t>Erinnern</a:t>
            </a:r>
            <a:r>
              <a:rPr lang="en-US" sz="1200" dirty="0">
                <a:solidFill>
                  <a:srgbClr val="FFC000"/>
                </a:solidFill>
                <a:latin typeface="Arial"/>
                <a:ea typeface="Arial"/>
                <a:cs typeface="Arial"/>
                <a:sym typeface="Arial"/>
              </a:rPr>
              <a:t> Sie </a:t>
            </a:r>
            <a:r>
              <a:rPr lang="en-US" sz="1200" dirty="0" err="1">
                <a:solidFill>
                  <a:srgbClr val="FFC000"/>
                </a:solidFill>
                <a:latin typeface="Arial"/>
                <a:ea typeface="Arial"/>
                <a:cs typeface="Arial"/>
                <a:sym typeface="Arial"/>
              </a:rPr>
              <a:t>sich</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daran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dass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Endothelzellen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der </a:t>
            </a:r>
            <a:r>
              <a:rPr lang="en-US" sz="1200" dirty="0" err="1">
                <a:solidFill>
                  <a:srgbClr val="FFC000"/>
                </a:solidFill>
                <a:latin typeface="Arial"/>
                <a:ea typeface="Arial"/>
                <a:cs typeface="Arial"/>
                <a:sym typeface="Arial"/>
              </a:rPr>
              <a:t>Ausübung</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ihrer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Karboanhydrase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nutzen</a:t>
            </a:r>
            <a:r>
              <a:rPr lang="en-US" sz="1200" dirty="0">
                <a:solidFill>
                  <a:srgbClr val="FFC000"/>
                </a:solidFill>
                <a:latin typeface="Arial"/>
                <a:ea typeface="Arial"/>
                <a:cs typeface="Arial"/>
                <a:sym typeface="Arial"/>
              </a:rPr>
              <a:t>, um die K-</a:t>
            </a:r>
            <a:r>
              <a:rPr lang="en-US" sz="1200" dirty="0" err="1">
                <a:solidFill>
                  <a:srgbClr val="FFC000"/>
                </a:solidFill>
                <a:latin typeface="Arial"/>
                <a:ea typeface="Arial"/>
                <a:cs typeface="Arial"/>
                <a:sym typeface="Arial"/>
              </a:rPr>
              <a:t>Deturgeszenz</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aufrechtzuerhalten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Zusätzlich</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Hemmung</a:t>
            </a:r>
            <a:r>
              <a:rPr lang="en-US" sz="1200" dirty="0">
                <a:solidFill>
                  <a:srgbClr val="FFC000"/>
                </a:solidFill>
                <a:latin typeface="Arial"/>
                <a:ea typeface="Arial"/>
                <a:cs typeface="Arial"/>
                <a:sym typeface="Arial"/>
              </a:rPr>
              <a:t> der </a:t>
            </a:r>
            <a:r>
              <a:rPr lang="en-US" sz="1200" dirty="0" err="1">
                <a:solidFill>
                  <a:srgbClr val="FFC000"/>
                </a:solidFill>
                <a:latin typeface="Arial"/>
                <a:ea typeface="Arial"/>
                <a:cs typeface="Arial"/>
                <a:sym typeface="Arial"/>
              </a:rPr>
              <a:t>Kammerwasserbildung</a:t>
            </a:r>
            <a:r>
              <a:rPr lang="en-US" sz="1200" dirty="0">
                <a:solidFill>
                  <a:srgbClr val="FFC000"/>
                </a:solidFill>
                <a:latin typeface="Arial"/>
                <a:ea typeface="Arial"/>
                <a:cs typeface="Arial"/>
                <a:sym typeface="Arial"/>
              </a:rPr>
              <a:t> </a:t>
            </a:r>
            <a:r>
              <a:rPr lang="en-US" sz="1200" u="sng" dirty="0" err="1">
                <a:solidFill>
                  <a:srgbClr val="FFC000"/>
                </a:solidFill>
                <a:latin typeface="Arial"/>
                <a:ea typeface="Arial"/>
                <a:cs typeface="Arial"/>
                <a:sym typeface="Arial"/>
              </a:rPr>
              <a:t>hemmen</a:t>
            </a:r>
            <a:r>
              <a:rPr lang="en-US" sz="1200" u="sng" dirty="0">
                <a:solidFill>
                  <a:srgbClr val="FFC000"/>
                </a:solidFill>
                <a:latin typeface="Arial"/>
                <a:ea typeface="Arial"/>
                <a:cs typeface="Arial"/>
                <a:sym typeface="Arial"/>
              </a:rPr>
              <a:t> </a:t>
            </a:r>
            <a:r>
              <a:rPr lang="en-US" sz="1200" u="sng" dirty="0" err="1">
                <a:solidFill>
                  <a:srgbClr val="FFC000"/>
                </a:solidFill>
                <a:latin typeface="Arial"/>
                <a:ea typeface="Arial"/>
                <a:cs typeface="Arial"/>
                <a:sym typeface="Arial"/>
              </a:rPr>
              <a:t>topische</a:t>
            </a:r>
            <a:r>
              <a:rPr lang="en-US" sz="1200" u="sng" dirty="0">
                <a:solidFill>
                  <a:srgbClr val="FFC000"/>
                </a:solidFill>
                <a:latin typeface="Arial"/>
                <a:ea typeface="Arial"/>
                <a:cs typeface="Arial"/>
                <a:sym typeface="Arial"/>
              </a:rPr>
              <a:t> CAI die K-</a:t>
            </a:r>
            <a:r>
              <a:rPr lang="en-US" sz="1200" u="sng" dirty="0" err="1">
                <a:solidFill>
                  <a:srgbClr val="FFC000"/>
                </a:solidFill>
                <a:latin typeface="Arial"/>
                <a:ea typeface="Arial"/>
                <a:cs typeface="Arial"/>
                <a:sym typeface="Arial"/>
              </a:rPr>
              <a:t>Endothelpumpfunktion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Endothelpumpfunktion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bereits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geschwächt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wie</a:t>
            </a:r>
            <a:r>
              <a:rPr lang="en-US" sz="1200" dirty="0">
                <a:solidFill>
                  <a:srgbClr val="FFC000"/>
                </a:solidFill>
                <a:latin typeface="Arial"/>
                <a:ea typeface="Arial"/>
                <a:cs typeface="Arial"/>
                <a:sym typeface="Arial"/>
              </a:rPr>
              <a:t> es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der Fuchs-</a:t>
            </a:r>
            <a:r>
              <a:rPr lang="en-US" sz="1200" dirty="0" err="1">
                <a:solidFill>
                  <a:srgbClr val="FFC000"/>
                </a:solidFill>
                <a:latin typeface="Arial"/>
                <a:ea typeface="Arial"/>
                <a:cs typeface="Arial"/>
                <a:sym typeface="Arial"/>
              </a:rPr>
              <a:t>Dystrophie</a:t>
            </a:r>
            <a:r>
              <a:rPr lang="en-US" sz="1200" dirty="0">
                <a:solidFill>
                  <a:srgbClr val="FFC000"/>
                </a:solidFill>
                <a:latin typeface="Arial"/>
                <a:ea typeface="Arial"/>
                <a:cs typeface="Arial"/>
                <a:sym typeface="Arial"/>
              </a:rPr>
              <a:t> der Fall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könnte</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Zugabe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CAI </a:t>
            </a:r>
            <a:r>
              <a:rPr lang="en-US" sz="1200" dirty="0" err="1">
                <a:solidFill>
                  <a:srgbClr val="FFC000"/>
                </a:solidFill>
                <a:latin typeface="Arial"/>
                <a:ea typeface="Arial"/>
                <a:cs typeface="Arial"/>
                <a:sym typeface="Arial"/>
              </a:rPr>
              <a:t>zum</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Auftreten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oder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Verschlimmerung</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Ödems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führen</a:t>
            </a:r>
            <a:r>
              <a:rPr lang="en-US" sz="1200" dirty="0">
                <a:solidFill>
                  <a:srgbClr val="FFC000"/>
                </a:solidFill>
                <a:latin typeface="Arial"/>
                <a:ea typeface="Arial"/>
                <a:cs typeface="Arial"/>
                <a:sym typeface="Arial"/>
              </a:rPr>
              <a:t>.</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027CA506-06FC-1B49-4DE2-096826325545}"/>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1694EAE7-62F9-D27F-11BE-86A9E8259B2F}"/>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98DE2212-7A3E-B342-FADC-F6D74A2C17A1}"/>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70416F1E-0C33-B1A9-9DCE-B462DA5DCA73}"/>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A451BB21-BE39-C499-9F2B-5D77255CE53A}"/>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D00AB3F-91FE-B7EE-6CBE-D0499E78AC56}"/>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93331700-B58B-FE4F-9DED-0965E6C70DEE}"/>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52F66D1C-6697-8C97-0EEB-FE345B1B74F9}"/>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BDC90E69-0C22-627B-A8DF-E5A92F101EC6}"/>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262158FA-07B0-BF8C-9540-4A39511EFDD2}"/>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9AA43D90-CAC4-6CD4-A2B8-9BD5B5DB24A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B9AD02F4-97EA-5B20-A6C6-E65E40228E6D}"/>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C119B75-332A-AD5A-D2FA-F6AE9596F923}"/>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57F4F270-5A44-EBBF-F40D-41F859720D19}"/>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47CB9246-148D-E0AC-D8C3-8BF6BFA1CF0C}"/>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CA3114C8-E77F-E02B-BC5C-270A401E2D73}"/>
              </a:ext>
            </a:extLst>
          </p:cNvPr>
          <p:cNvSpPr txBox="1"/>
          <p:nvPr/>
        </p:nvSpPr>
        <p:spPr>
          <a:xfrm>
            <a:off x="457199" y="4702970"/>
            <a:ext cx="2790498" cy="94897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a:t>
            </a:r>
            <a:endParaRPr dirty="0"/>
          </a:p>
        </p:txBody>
      </p:sp>
    </p:spTree>
    <p:extLst>
      <p:ext uri="{BB962C8B-B14F-4D97-AF65-F5344CB8AC3E}">
        <p14:creationId xmlns:p14="http://schemas.microsoft.com/office/powerpoint/2010/main" val="2720664375"/>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Shape 5020"/>
        <p:cNvGrpSpPr/>
        <p:nvPr/>
      </p:nvGrpSpPr>
      <p:grpSpPr>
        <a:xfrm>
          <a:off x="0" y="0"/>
          <a:ext cx="0" cy="0"/>
          <a:chOff x="0" y="0"/>
          <a:chExt cx="0" cy="0"/>
        </a:xfrm>
      </p:grpSpPr>
      <p:sp>
        <p:nvSpPr>
          <p:cNvPr id="5021" name="Google Shape;5021;p33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022" name="Google Shape;5022;p33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23" name="Google Shape;5023;p33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24" name="Google Shape;5024;p33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320</a:t>
            </a:fld>
            <a:endParaRPr sz="1000">
              <a:solidFill>
                <a:schemeClr val="dk1"/>
              </a:solidFill>
              <a:latin typeface="Arial"/>
              <a:ea typeface="Arial"/>
              <a:cs typeface="Arial"/>
              <a:sym typeface="Arial"/>
            </a:endParaRPr>
          </a:p>
        </p:txBody>
      </p:sp>
      <p:sp>
        <p:nvSpPr>
          <p:cNvPr id="5025" name="Google Shape;5025;p337"/>
          <p:cNvSpPr/>
          <p:nvPr/>
        </p:nvSpPr>
        <p:spPr>
          <a:xfrm>
            <a:off x="2743200" y="4038600"/>
            <a:ext cx="152400" cy="533400"/>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26" name="Google Shape;5026;p337"/>
          <p:cNvSpPr txBox="1"/>
          <p:nvPr/>
        </p:nvSpPr>
        <p:spPr>
          <a:xfrm>
            <a:off x="3048000" y="2904916"/>
            <a:ext cx="5850900" cy="193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latin typeface="Arial"/>
                <a:ea typeface="Arial"/>
                <a:cs typeface="Arial"/>
                <a:sym typeface="Arial"/>
              </a:rPr>
              <a:t>Topische</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Patienten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Fuchs-</a:t>
            </a:r>
            <a:r>
              <a:rPr lang="en-US" sz="1200" i="1" dirty="0" err="1">
                <a:solidFill>
                  <a:srgbClr val="0000FF"/>
                </a:solidFill>
                <a:latin typeface="Arial"/>
                <a:ea typeface="Arial"/>
                <a:cs typeface="Arial"/>
                <a:sym typeface="Arial"/>
              </a:rPr>
              <a:t>Dystrophie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relativ</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kontraindiziert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Weil </a:t>
            </a:r>
            <a:r>
              <a:rPr lang="en-US" sz="1200" dirty="0" err="1">
                <a:solidFill>
                  <a:srgbClr val="0000FF"/>
                </a:solidFill>
                <a:latin typeface="Arial"/>
                <a:ea typeface="Arial"/>
                <a:cs typeface="Arial"/>
                <a:sym typeface="Arial"/>
              </a:rPr>
              <a:t>sie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Hornhautödem</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verursachen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oder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verschlimmern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können</a:t>
            </a:r>
            <a:r>
              <a:rPr lang="en-US" sz="1200" dirty="0">
                <a:solidFill>
                  <a:srgbClr val="0000FF"/>
                </a:solidFill>
                <a:latin typeface="Arial"/>
                <a:ea typeface="Arial"/>
                <a:cs typeface="Arial"/>
                <a:sym typeface="Arial"/>
              </a:rPr>
              <a:t>.</a:t>
            </a:r>
            <a:endParaRPr dirty="0"/>
          </a:p>
          <a:p>
            <a:pPr marL="0" marR="0" lvl="0" indent="0" algn="l" rtl="0">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funktioniert</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Mechanismus</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durch</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induzierten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Hornhautödems</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latin typeface="Arial"/>
                <a:ea typeface="Arial"/>
                <a:cs typeface="Arial"/>
                <a:sym typeface="Arial"/>
              </a:rPr>
              <a:t>E</a:t>
            </a:r>
            <a:r>
              <a:rPr lang="en-US" sz="1200" dirty="0" err="1">
                <a:solidFill>
                  <a:srgbClr val="0000FF"/>
                </a:solidFill>
              </a:rPr>
              <a:t>rinnern</a:t>
            </a:r>
            <a:r>
              <a:rPr lang="en-US" sz="1200" dirty="0">
                <a:solidFill>
                  <a:srgbClr val="0000FF"/>
                </a:solidFill>
              </a:rPr>
              <a:t> Sie </a:t>
            </a:r>
            <a:r>
              <a:rPr lang="en-US" sz="1200" dirty="0" err="1">
                <a:solidFill>
                  <a:srgbClr val="0000FF"/>
                </a:solidFill>
              </a:rPr>
              <a:t>sich</a:t>
            </a:r>
            <a:r>
              <a:rPr lang="en-US" sz="1200" dirty="0">
                <a:solidFill>
                  <a:srgbClr val="0000FF"/>
                </a:solidFill>
              </a:rPr>
              <a:t> </a:t>
            </a:r>
            <a:r>
              <a:rPr lang="en-US" sz="1200" dirty="0" err="1">
                <a:solidFill>
                  <a:srgbClr val="0000FF"/>
                </a:solidFill>
              </a:rPr>
              <a:t>daran</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Endothelzellen</a:t>
            </a:r>
            <a:r>
              <a:rPr lang="en-US" sz="1200" dirty="0">
                <a:solidFill>
                  <a:srgbClr val="0000FF"/>
                </a:solidFill>
              </a:rPr>
              <a:t> die </a:t>
            </a:r>
            <a:r>
              <a:rPr lang="en-US" sz="1200" dirty="0" err="1">
                <a:solidFill>
                  <a:srgbClr val="0000FF"/>
                </a:solidFill>
              </a:rPr>
              <a:t>Carboanhydrase</a:t>
            </a:r>
            <a:r>
              <a:rPr lang="en-US" sz="1200" dirty="0">
                <a:solidFill>
                  <a:srgbClr val="0000FF"/>
                </a:solidFill>
              </a:rPr>
              <a:t> </a:t>
            </a:r>
            <a:r>
              <a:rPr lang="en-US" sz="1200" dirty="0" err="1">
                <a:solidFill>
                  <a:srgbClr val="0000FF"/>
                </a:solidFill>
              </a:rPr>
              <a:t>nutzen</a:t>
            </a:r>
            <a:r>
              <a:rPr lang="en-US" sz="1200" dirty="0">
                <a:solidFill>
                  <a:srgbClr val="0000FF"/>
                </a:solidFill>
              </a:rPr>
              <a:t>, um </a:t>
            </a:r>
            <a:r>
              <a:rPr lang="en-US" sz="1200" dirty="0" err="1">
                <a:solidFill>
                  <a:srgbClr val="0000FF"/>
                </a:solidFill>
              </a:rPr>
              <a:t>ihre</a:t>
            </a:r>
            <a:r>
              <a:rPr lang="en-US" sz="1200" dirty="0">
                <a:solidFill>
                  <a:srgbClr val="0000FF"/>
                </a:solidFill>
              </a:rPr>
              <a:t> </a:t>
            </a:r>
            <a:r>
              <a:rPr lang="en-US" sz="1200" dirty="0" err="1">
                <a:solidFill>
                  <a:srgbClr val="0000FF"/>
                </a:solidFill>
              </a:rPr>
              <a:t>Pumpfunktion</a:t>
            </a:r>
            <a:r>
              <a:rPr lang="en-US" sz="1200" dirty="0">
                <a:solidFill>
                  <a:srgbClr val="0000FF"/>
                </a:solidFill>
              </a:rPr>
              <a:t> </a:t>
            </a:r>
            <a:r>
              <a:rPr lang="en-US" sz="1200" dirty="0" err="1">
                <a:solidFill>
                  <a:srgbClr val="0000FF"/>
                </a:solidFill>
              </a:rPr>
              <a:t>auszuüben</a:t>
            </a:r>
            <a:r>
              <a:rPr lang="en-US" sz="1200" dirty="0">
                <a:solidFill>
                  <a:srgbClr val="0000FF"/>
                </a:solidFill>
              </a:rPr>
              <a:t> und die </a:t>
            </a:r>
            <a:r>
              <a:rPr lang="en-US" sz="1200" dirty="0" err="1">
                <a:solidFill>
                  <a:srgbClr val="0000FF"/>
                </a:solidFill>
              </a:rPr>
              <a:t>Deturgeszenz</a:t>
            </a:r>
            <a:r>
              <a:rPr lang="en-US" sz="1200" dirty="0">
                <a:solidFill>
                  <a:srgbClr val="0000FF"/>
                </a:solidFill>
              </a:rPr>
              <a:t> der </a:t>
            </a:r>
            <a:r>
              <a:rPr lang="en-US" sz="1200" dirty="0" err="1">
                <a:solidFill>
                  <a:srgbClr val="0000FF"/>
                </a:solidFill>
              </a:rPr>
              <a:t>Kornea</a:t>
            </a:r>
            <a:r>
              <a:rPr lang="en-US" sz="1200" dirty="0">
                <a:solidFill>
                  <a:srgbClr val="0000FF"/>
                </a:solidFill>
              </a:rPr>
              <a:t> </a:t>
            </a:r>
            <a:r>
              <a:rPr lang="en-US" sz="1200" dirty="0" err="1">
                <a:solidFill>
                  <a:srgbClr val="0000FF"/>
                </a:solidFill>
              </a:rPr>
              <a:t>aufrechtzuerhalten</a:t>
            </a:r>
            <a:r>
              <a:rPr lang="en-US" sz="1200" dirty="0">
                <a:solidFill>
                  <a:srgbClr val="0000FF"/>
                </a:solidFill>
              </a:rPr>
              <a:t>. </a:t>
            </a:r>
            <a:r>
              <a:rPr lang="en-US" sz="1200" dirty="0" err="1">
                <a:solidFill>
                  <a:srgbClr val="0000FF"/>
                </a:solidFill>
              </a:rPr>
              <a:t>Zusätzlich</a:t>
            </a:r>
            <a:r>
              <a:rPr lang="en-US" sz="1200" dirty="0">
                <a:solidFill>
                  <a:srgbClr val="0000FF"/>
                </a:solidFill>
              </a:rPr>
              <a:t> </a:t>
            </a:r>
            <a:r>
              <a:rPr lang="en-US" sz="1200" dirty="0" err="1">
                <a:solidFill>
                  <a:srgbClr val="0000FF"/>
                </a:solidFill>
              </a:rPr>
              <a:t>zur</a:t>
            </a:r>
            <a:r>
              <a:rPr lang="en-US" sz="1200" dirty="0">
                <a:solidFill>
                  <a:srgbClr val="0000FF"/>
                </a:solidFill>
              </a:rPr>
              <a:t> </a:t>
            </a:r>
            <a:r>
              <a:rPr lang="en-US" sz="1200" u="sng" dirty="0" err="1">
                <a:solidFill>
                  <a:srgbClr val="0000FF"/>
                </a:solidFill>
              </a:rPr>
              <a:t>Hemmung</a:t>
            </a:r>
            <a:r>
              <a:rPr lang="en-US" sz="1200" dirty="0">
                <a:solidFill>
                  <a:srgbClr val="0000FF"/>
                </a:solidFill>
              </a:rPr>
              <a:t> der </a:t>
            </a:r>
            <a:r>
              <a:rPr lang="en-US" sz="1200" dirty="0" err="1">
                <a:solidFill>
                  <a:srgbClr val="0000FF"/>
                </a:solidFill>
              </a:rPr>
              <a:t>Kammerwasserproduktion</a:t>
            </a:r>
            <a:r>
              <a:rPr lang="en-US" sz="1200" dirty="0">
                <a:solidFill>
                  <a:srgbClr val="0000FF"/>
                </a:solidFill>
              </a:rPr>
              <a:t> </a:t>
            </a:r>
            <a:r>
              <a:rPr lang="en-US" sz="1200" dirty="0" err="1">
                <a:solidFill>
                  <a:srgbClr val="0000FF"/>
                </a:solidFill>
              </a:rPr>
              <a:t>hemmen</a:t>
            </a:r>
            <a:r>
              <a:rPr lang="en-US" sz="1200" dirty="0">
                <a:solidFill>
                  <a:srgbClr val="0000FF"/>
                </a:solidFill>
              </a:rPr>
              <a:t> </a:t>
            </a:r>
            <a:r>
              <a:rPr lang="en-US" sz="1200" dirty="0" err="1">
                <a:solidFill>
                  <a:srgbClr val="0000FF"/>
                </a:solidFill>
              </a:rPr>
              <a:t>topische</a:t>
            </a:r>
            <a:r>
              <a:rPr lang="en-US" sz="1200" dirty="0">
                <a:solidFill>
                  <a:srgbClr val="0000FF"/>
                </a:solidFill>
              </a:rPr>
              <a:t> CAI </a:t>
            </a:r>
            <a:r>
              <a:rPr lang="en-US" sz="1200" dirty="0" err="1">
                <a:solidFill>
                  <a:srgbClr val="0000FF"/>
                </a:solidFill>
              </a:rPr>
              <a:t>auch</a:t>
            </a:r>
            <a:r>
              <a:rPr lang="en-US" sz="1200" dirty="0">
                <a:solidFill>
                  <a:srgbClr val="0000FF"/>
                </a:solidFill>
              </a:rPr>
              <a:t> die </a:t>
            </a:r>
            <a:r>
              <a:rPr lang="en-US" sz="1200" u="sng" dirty="0" err="1">
                <a:solidFill>
                  <a:srgbClr val="0000FF"/>
                </a:solidFill>
              </a:rPr>
              <a:t>Pumpfunktion</a:t>
            </a:r>
            <a:r>
              <a:rPr lang="en-US" sz="1200" u="sng" dirty="0">
                <a:solidFill>
                  <a:srgbClr val="0000FF"/>
                </a:solidFill>
              </a:rPr>
              <a:t> des </a:t>
            </a:r>
            <a:r>
              <a:rPr lang="en-US" sz="1200" u="sng" dirty="0" err="1">
                <a:solidFill>
                  <a:srgbClr val="0000FF"/>
                </a:solidFill>
              </a:rPr>
              <a:t>Hornhautendothels</a:t>
            </a:r>
            <a:r>
              <a:rPr lang="en-US" sz="1200" u="sng" dirty="0">
                <a:solidFill>
                  <a:srgbClr val="0000FF"/>
                </a:solidFill>
              </a:rPr>
              <a:t>.</a:t>
            </a:r>
            <a:r>
              <a:rPr lang="en-US" sz="1200" dirty="0">
                <a:solidFill>
                  <a:srgbClr val="0000FF"/>
                </a:solidFill>
                <a:latin typeface="Arial"/>
                <a:ea typeface="Arial"/>
                <a:cs typeface="Arial"/>
                <a:sym typeface="Arial"/>
              </a:rPr>
              <a:t>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Endothelpumpfunktion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bereits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geschwächt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wie</a:t>
            </a:r>
            <a:r>
              <a:rPr lang="en-US" sz="1200" dirty="0">
                <a:solidFill>
                  <a:srgbClr val="FFC000"/>
                </a:solidFill>
                <a:latin typeface="Arial"/>
                <a:ea typeface="Arial"/>
                <a:cs typeface="Arial"/>
                <a:sym typeface="Arial"/>
              </a:rPr>
              <a:t> es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der Fuchs-</a:t>
            </a:r>
            <a:r>
              <a:rPr lang="en-US" sz="1200" dirty="0" err="1">
                <a:solidFill>
                  <a:srgbClr val="FFC000"/>
                </a:solidFill>
                <a:latin typeface="Arial"/>
                <a:ea typeface="Arial"/>
                <a:cs typeface="Arial"/>
                <a:sym typeface="Arial"/>
              </a:rPr>
              <a:t>Dystrophie</a:t>
            </a:r>
            <a:r>
              <a:rPr lang="en-US" sz="1200" dirty="0">
                <a:solidFill>
                  <a:srgbClr val="FFC000"/>
                </a:solidFill>
                <a:latin typeface="Arial"/>
                <a:ea typeface="Arial"/>
                <a:cs typeface="Arial"/>
                <a:sym typeface="Arial"/>
              </a:rPr>
              <a:t> der Fall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könnte</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Zugabe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CAI </a:t>
            </a:r>
            <a:r>
              <a:rPr lang="en-US" sz="1200" dirty="0" err="1">
                <a:solidFill>
                  <a:srgbClr val="FFC000"/>
                </a:solidFill>
                <a:latin typeface="Arial"/>
                <a:ea typeface="Arial"/>
                <a:cs typeface="Arial"/>
                <a:sym typeface="Arial"/>
              </a:rPr>
              <a:t>zum</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Auftreten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oder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Verschlimmerung</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Ödems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führen</a:t>
            </a:r>
            <a:r>
              <a:rPr lang="en-US" sz="1200" dirty="0">
                <a:solidFill>
                  <a:srgbClr val="FFC000"/>
                </a:solidFill>
                <a:latin typeface="Arial"/>
                <a:ea typeface="Arial"/>
                <a:cs typeface="Arial"/>
                <a:sym typeface="Arial"/>
              </a:rPr>
              <a:t>.</a:t>
            </a:r>
            <a:endParaRPr dirty="0"/>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Shape 5030"/>
        <p:cNvGrpSpPr/>
        <p:nvPr/>
      </p:nvGrpSpPr>
      <p:grpSpPr>
        <a:xfrm>
          <a:off x="0" y="0"/>
          <a:ext cx="0" cy="0"/>
          <a:chOff x="0" y="0"/>
          <a:chExt cx="0" cy="0"/>
        </a:xfrm>
      </p:grpSpPr>
      <p:sp>
        <p:nvSpPr>
          <p:cNvPr id="5031" name="Google Shape;5031;p33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032" name="Google Shape;5032;p33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Dorzolamid</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33" name="Google Shape;5033;p33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34" name="Google Shape;5034;p33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321</a:t>
            </a:fld>
            <a:endParaRPr sz="1000">
              <a:solidFill>
                <a:schemeClr val="dk1"/>
              </a:solidFill>
              <a:latin typeface="Arial"/>
              <a:ea typeface="Arial"/>
              <a:cs typeface="Arial"/>
              <a:sym typeface="Arial"/>
            </a:endParaRPr>
          </a:p>
        </p:txBody>
      </p:sp>
      <p:sp>
        <p:nvSpPr>
          <p:cNvPr id="5035" name="Google Shape;5035;p338"/>
          <p:cNvSpPr/>
          <p:nvPr/>
        </p:nvSpPr>
        <p:spPr>
          <a:xfrm>
            <a:off x="2743200" y="4038600"/>
            <a:ext cx="152400" cy="533400"/>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36" name="Google Shape;5036;p338"/>
          <p:cNvSpPr txBox="1"/>
          <p:nvPr/>
        </p:nvSpPr>
        <p:spPr>
          <a:xfrm>
            <a:off x="3048000" y="2904916"/>
            <a:ext cx="5850900" cy="1934400"/>
          </a:xfrm>
          <a:prstGeom prst="rect">
            <a:avLst/>
          </a:prstGeom>
          <a:solidFill>
            <a:srgbClr val="FFC00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Topische CAI sind bei Patienten mit Fuchs-Dystrophie relativ kontraindiziert. Warum?</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Weil sie ein Hornhautödem verursachen oder verschlimmern können.</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Wie funktioniert der Mechanismus des durch CAI induzierten Hornhautödems?</a:t>
            </a:r>
            <a:endParaRPr>
              <a:solidFill>
                <a:schemeClr val="dk1"/>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Erinnern Sie sich daran, dass Endothelzellen die Carboanhydrase nutzen, um ihre Pumpfunktion auszuüben und die Deturgeszenz der Kornea aufrechtzuerhalten. Zusätzlich zur </a:t>
            </a:r>
            <a:r>
              <a:rPr lang="en-US" sz="1200" u="sng">
                <a:solidFill>
                  <a:srgbClr val="0000FF"/>
                </a:solidFill>
              </a:rPr>
              <a:t>Hemmung</a:t>
            </a:r>
            <a:r>
              <a:rPr lang="en-US" sz="1200">
                <a:solidFill>
                  <a:srgbClr val="0000FF"/>
                </a:solidFill>
              </a:rPr>
              <a:t> der Kammerwasserproduktion hemmen topische CAI auch die </a:t>
            </a:r>
            <a:r>
              <a:rPr lang="en-US" sz="1200" u="sng">
                <a:solidFill>
                  <a:srgbClr val="0000FF"/>
                </a:solidFill>
              </a:rPr>
              <a:t>Pumpfunktion des Hornhautendothels.</a:t>
            </a:r>
            <a:r>
              <a:rPr lang="en-US" sz="1200">
                <a:solidFill>
                  <a:srgbClr val="0000FF"/>
                </a:solidFill>
              </a:rPr>
              <a:t> </a:t>
            </a:r>
            <a:r>
              <a:rPr lang="en-US" sz="1200">
                <a:solidFill>
                  <a:schemeClr val="dk1"/>
                </a:solidFill>
                <a:latin typeface="Arial"/>
                <a:ea typeface="Arial"/>
                <a:cs typeface="Arial"/>
                <a:sym typeface="Arial"/>
              </a:rPr>
              <a:t>Ist die Endothelpumpfunktion bereits geschwächt (wie es bei der Fuchs-Dystrophie der Fall ist), könnte die Zugabe eines CAI zum Auftreten oder zur Verschlimmerung eines </a:t>
            </a:r>
            <a:r>
              <a:rPr lang="en-US" sz="1200">
                <a:solidFill>
                  <a:schemeClr val="dk1"/>
                </a:solidFill>
              </a:rPr>
              <a:t>Hornhautö</a:t>
            </a:r>
            <a:r>
              <a:rPr lang="en-US" sz="1200">
                <a:solidFill>
                  <a:schemeClr val="dk1"/>
                </a:solidFill>
                <a:latin typeface="Arial"/>
                <a:ea typeface="Arial"/>
                <a:cs typeface="Arial"/>
                <a:sym typeface="Arial"/>
              </a:rPr>
              <a:t>dems führen.</a:t>
            </a:r>
            <a:endParaRP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Shape 5040"/>
        <p:cNvGrpSpPr/>
        <p:nvPr/>
      </p:nvGrpSpPr>
      <p:grpSpPr>
        <a:xfrm>
          <a:off x="0" y="0"/>
          <a:ext cx="0" cy="0"/>
          <a:chOff x="0" y="0"/>
          <a:chExt cx="0" cy="0"/>
        </a:xfrm>
      </p:grpSpPr>
      <p:sp>
        <p:nvSpPr>
          <p:cNvPr id="5041" name="Google Shape;5041;p33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042" name="Google Shape;5042;p33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Betaxolol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Carteolol</a:t>
            </a:r>
            <a:endParaRPr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43" name="Google Shape;5043;p33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44" name="Google Shape;5044;p33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322</a:t>
            </a:fld>
            <a:endParaRPr sz="1000">
              <a:solidFill>
                <a:schemeClr val="dk1"/>
              </a:solidFill>
              <a:latin typeface="Arial"/>
              <a:ea typeface="Arial"/>
              <a:cs typeface="Arial"/>
              <a:sym typeface="Arial"/>
            </a:endParaRPr>
          </a:p>
        </p:txBody>
      </p:sp>
      <p:sp>
        <p:nvSpPr>
          <p:cNvPr id="5045" name="Google Shape;5045;p339"/>
          <p:cNvSpPr txBox="1"/>
          <p:nvPr/>
        </p:nvSpPr>
        <p:spPr>
          <a:xfrm>
            <a:off x="2851150" y="304800"/>
            <a:ext cx="5803800" cy="1749600"/>
          </a:xfrm>
          <a:prstGeom prst="rect">
            <a:avLst/>
          </a:prstGeom>
          <a:solidFill>
            <a:srgbClr val="D8D8D8"/>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Wie hoch ist die „Non-Responder“-Rate bei Betablockern, d.h., bei wie viel Prozent der Patienten tritt keine signifikante Senkung des Augeninnendrucks ein?</a:t>
            </a:r>
            <a:endParaRPr/>
          </a:p>
          <a:p>
            <a:pPr marL="0" marR="0" lvl="0" indent="0" algn="l" rtl="0">
              <a:spcBef>
                <a:spcPts val="0"/>
              </a:spcBef>
              <a:spcAft>
                <a:spcPts val="0"/>
              </a:spcAft>
              <a:buClr>
                <a:srgbClr val="D8D8D8"/>
              </a:buClr>
              <a:buSzPts val="1200"/>
              <a:buFont typeface="Noto Sans Symbols"/>
              <a:buNone/>
            </a:pPr>
            <a:r>
              <a:rPr lang="en-US" sz="1200">
                <a:solidFill>
                  <a:srgbClr val="D8D8D8"/>
                </a:solidFill>
                <a:latin typeface="Arial"/>
                <a:ea typeface="Arial"/>
                <a:cs typeface="Arial"/>
                <a:sym typeface="Arial"/>
              </a:rPr>
              <a:t>10–20</a:t>
            </a:r>
            <a:endParaRPr/>
          </a:p>
          <a:p>
            <a:pPr marL="0" marR="0" lvl="0" indent="0" algn="l" rtl="0">
              <a:spcBef>
                <a:spcPts val="0"/>
              </a:spcBef>
              <a:spcAft>
                <a:spcPts val="0"/>
              </a:spcAft>
              <a:buClr>
                <a:schemeClr val="dk1"/>
              </a:buClr>
              <a:buSzPts val="1600"/>
              <a:buFont typeface="Noto Sans Symbols"/>
              <a:buNone/>
            </a:pPr>
            <a:endParaRPr sz="1600" i="1">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i="1">
                <a:solidFill>
                  <a:srgbClr val="D8D8D8"/>
                </a:solidFill>
                <a:latin typeface="Arial"/>
                <a:ea typeface="Arial"/>
                <a:cs typeface="Arial"/>
                <a:sym typeface="Arial"/>
              </a:rPr>
              <a:t>Was ist eine bekannte Ursache für ein Ausbleiben der Wirkung, die Sie wahrscheinlich davon abhalten sollte, einen Betablocker überhaupt zu versuchen?</a:t>
            </a:r>
            <a:endParaRPr sz="1600">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a:solidFill>
                  <a:srgbClr val="D8D8D8"/>
                </a:solidFill>
                <a:latin typeface="Arial"/>
                <a:ea typeface="Arial"/>
                <a:cs typeface="Arial"/>
                <a:sym typeface="Arial"/>
              </a:rPr>
              <a:t>Wenn der Patient einen </a:t>
            </a:r>
            <a:r>
              <a:rPr lang="en-US" sz="1200" b="1">
                <a:solidFill>
                  <a:srgbClr val="D8D8D8"/>
                </a:solidFill>
                <a:latin typeface="Arial"/>
                <a:ea typeface="Arial"/>
                <a:cs typeface="Arial"/>
                <a:sym typeface="Arial"/>
              </a:rPr>
              <a:t>systemischen </a:t>
            </a:r>
            <a:r>
              <a:rPr lang="en-US" sz="1200">
                <a:solidFill>
                  <a:srgbClr val="D8D8D8"/>
                </a:solidFill>
                <a:latin typeface="Arial"/>
                <a:ea typeface="Arial"/>
                <a:cs typeface="Arial"/>
                <a:sym typeface="Arial"/>
              </a:rPr>
              <a:t>Betablocker einnimmt (z. B. gegen Bluthochdruck). Bei solchen Patienten ist es unwahrscheinlich, dass ein topischer Betablocker den Augeninnendruck wesentlich senkt.</a:t>
            </a:r>
            <a:endParaRP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Shape 5049"/>
        <p:cNvGrpSpPr/>
        <p:nvPr/>
      </p:nvGrpSpPr>
      <p:grpSpPr>
        <a:xfrm>
          <a:off x="0" y="0"/>
          <a:ext cx="0" cy="0"/>
          <a:chOff x="0" y="0"/>
          <a:chExt cx="0" cy="0"/>
        </a:xfrm>
      </p:grpSpPr>
      <p:sp>
        <p:nvSpPr>
          <p:cNvPr id="5050" name="Google Shape;5050;p34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051" name="Google Shape;5051;p340"/>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Betaxolol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Carteolol</a:t>
            </a:r>
            <a:endParaRPr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52" name="Google Shape;5052;p34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53" name="Google Shape;5053;p34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323</a:t>
            </a:fld>
            <a:endParaRPr sz="1000">
              <a:solidFill>
                <a:schemeClr val="dk1"/>
              </a:solidFill>
              <a:latin typeface="Arial"/>
              <a:ea typeface="Arial"/>
              <a:cs typeface="Arial"/>
              <a:sym typeface="Arial"/>
            </a:endParaRPr>
          </a:p>
        </p:txBody>
      </p:sp>
      <p:sp>
        <p:nvSpPr>
          <p:cNvPr id="5054" name="Google Shape;5054;p340"/>
          <p:cNvSpPr txBox="1"/>
          <p:nvPr/>
        </p:nvSpPr>
        <p:spPr>
          <a:xfrm>
            <a:off x="2851150" y="304800"/>
            <a:ext cx="5803800" cy="1749600"/>
          </a:xfrm>
          <a:prstGeom prst="rect">
            <a:avLst/>
          </a:prstGeom>
          <a:solidFill>
            <a:srgbClr val="D8D8D8"/>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Wie hoch ist die „Non-Responder“-Rate bei Betablockern, d.h., bei wie viel Prozent der Patienten tritt keine signifikante Senkung des Augeninnendrucks ein?</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10–20</a:t>
            </a:r>
            <a:r>
              <a:rPr lang="en-US" sz="1200">
                <a:solidFill>
                  <a:srgbClr val="0000FF"/>
                </a:solidFill>
              </a:rPr>
              <a:t>%</a:t>
            </a:r>
            <a:endParaRPr sz="1600">
              <a:solidFill>
                <a:srgbClr val="D8D8D8"/>
              </a:solidFill>
              <a:latin typeface="Arial"/>
              <a:ea typeface="Arial"/>
              <a:cs typeface="Arial"/>
              <a:sym typeface="Arial"/>
            </a:endParaRPr>
          </a:p>
          <a:p>
            <a:pPr marL="0" marR="0" lvl="0" indent="0" algn="l" rtl="0">
              <a:spcBef>
                <a:spcPts val="0"/>
              </a:spcBef>
              <a:spcAft>
                <a:spcPts val="0"/>
              </a:spcAft>
              <a:buClr>
                <a:schemeClr val="dk1"/>
              </a:buClr>
              <a:buSzPts val="1600"/>
              <a:buFont typeface="Noto Sans Symbols"/>
              <a:buNone/>
            </a:pPr>
            <a:endParaRPr sz="1600" i="1">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i="1">
                <a:solidFill>
                  <a:srgbClr val="D8D8D8"/>
                </a:solidFill>
                <a:latin typeface="Arial"/>
                <a:ea typeface="Arial"/>
                <a:cs typeface="Arial"/>
                <a:sym typeface="Arial"/>
              </a:rPr>
              <a:t>Was ist eine bekannte Ursache für ein Ausbleiben der Wirkung, die Sie wahrscheinlich davon abhalten sollte, einen Betablocker überhaupt zu versuchen?</a:t>
            </a:r>
            <a:endParaRPr sz="1600">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a:solidFill>
                  <a:srgbClr val="D8D8D8"/>
                </a:solidFill>
                <a:latin typeface="Arial"/>
                <a:ea typeface="Arial"/>
                <a:cs typeface="Arial"/>
                <a:sym typeface="Arial"/>
              </a:rPr>
              <a:t>Wenn der Patient einen </a:t>
            </a:r>
            <a:r>
              <a:rPr lang="en-US" sz="1200" b="1">
                <a:solidFill>
                  <a:srgbClr val="D8D8D8"/>
                </a:solidFill>
                <a:latin typeface="Arial"/>
                <a:ea typeface="Arial"/>
                <a:cs typeface="Arial"/>
                <a:sym typeface="Arial"/>
              </a:rPr>
              <a:t>systemischen </a:t>
            </a:r>
            <a:r>
              <a:rPr lang="en-US" sz="1200">
                <a:solidFill>
                  <a:srgbClr val="D8D8D8"/>
                </a:solidFill>
                <a:latin typeface="Arial"/>
                <a:ea typeface="Arial"/>
                <a:cs typeface="Arial"/>
                <a:sym typeface="Arial"/>
              </a:rPr>
              <a:t>Betablocker einnimmt (z. B. gegen Bluthochdruck). Bei solchen Patienten ist es unwahrscheinlich, dass ein topischer Betablocker den Augeninnendruck wesentlich senkt.</a:t>
            </a:r>
            <a:endParaRP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Shape 5058"/>
        <p:cNvGrpSpPr/>
        <p:nvPr/>
      </p:nvGrpSpPr>
      <p:grpSpPr>
        <a:xfrm>
          <a:off x="0" y="0"/>
          <a:ext cx="0" cy="0"/>
          <a:chOff x="0" y="0"/>
          <a:chExt cx="0" cy="0"/>
        </a:xfrm>
      </p:grpSpPr>
      <p:sp>
        <p:nvSpPr>
          <p:cNvPr id="5059" name="Google Shape;5059;p34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060" name="Google Shape;5060;p341"/>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Betaxolol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Carteolol</a:t>
            </a:r>
            <a:endParaRPr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61" name="Google Shape;5061;p34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62" name="Google Shape;5062;p34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324</a:t>
            </a:fld>
            <a:endParaRPr sz="1000">
              <a:solidFill>
                <a:schemeClr val="dk1"/>
              </a:solidFill>
              <a:latin typeface="Arial"/>
              <a:ea typeface="Arial"/>
              <a:cs typeface="Arial"/>
              <a:sym typeface="Arial"/>
            </a:endParaRPr>
          </a:p>
        </p:txBody>
      </p:sp>
      <p:sp>
        <p:nvSpPr>
          <p:cNvPr id="5063" name="Google Shape;5063;p341"/>
          <p:cNvSpPr txBox="1"/>
          <p:nvPr/>
        </p:nvSpPr>
        <p:spPr>
          <a:xfrm>
            <a:off x="2851150" y="304800"/>
            <a:ext cx="5803800" cy="1749600"/>
          </a:xfrm>
          <a:prstGeom prst="rect">
            <a:avLst/>
          </a:prstGeom>
          <a:solidFill>
            <a:srgbClr val="D8D8D8"/>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Wie hoch ist die „Non-Responder“-Rate bei Betablockern, d.h., bei wie viel Prozent der Patienten tritt keine signifikante Senkung des Augeninnendrucks ein?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10–20%</a:t>
            </a:r>
            <a:endParaRPr sz="1200" i="1">
              <a:solidFill>
                <a:srgbClr val="0000FF"/>
              </a:solidFill>
            </a:endParaRPr>
          </a:p>
          <a:p>
            <a:pPr marL="0" marR="0" lvl="0" indent="0" algn="l" rtl="0">
              <a:spcBef>
                <a:spcPts val="0"/>
              </a:spcBef>
              <a:spcAft>
                <a:spcPts val="0"/>
              </a:spcAft>
              <a:buClr>
                <a:schemeClr val="dk1"/>
              </a:buClr>
              <a:buSzPts val="1600"/>
              <a:buFont typeface="Noto Sans Symbols"/>
              <a:buNone/>
            </a:pPr>
            <a:endParaRPr sz="1600" i="1">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ist eine bekannte Ursache für ein Ausbleiben der Wirkung, die Sie wahrscheinlich davon abhalten sollte, einen Betablocker überhaupt zu versuchen?</a:t>
            </a:r>
            <a:endParaRPr sz="1600">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a:solidFill>
                  <a:srgbClr val="D8D8D8"/>
                </a:solidFill>
                <a:latin typeface="Arial"/>
                <a:ea typeface="Arial"/>
                <a:cs typeface="Arial"/>
                <a:sym typeface="Arial"/>
              </a:rPr>
              <a:t>Wenn der Patient einen </a:t>
            </a:r>
            <a:r>
              <a:rPr lang="en-US" sz="1200" b="1">
                <a:solidFill>
                  <a:srgbClr val="D8D8D8"/>
                </a:solidFill>
                <a:latin typeface="Arial"/>
                <a:ea typeface="Arial"/>
                <a:cs typeface="Arial"/>
                <a:sym typeface="Arial"/>
              </a:rPr>
              <a:t>systemischen </a:t>
            </a:r>
            <a:r>
              <a:rPr lang="en-US" sz="1200">
                <a:solidFill>
                  <a:srgbClr val="D8D8D8"/>
                </a:solidFill>
                <a:latin typeface="Arial"/>
                <a:ea typeface="Arial"/>
                <a:cs typeface="Arial"/>
                <a:sym typeface="Arial"/>
              </a:rPr>
              <a:t>Betablocker einnimmt (z. B. gegen Bluthochdruck). Bei solchen Patienten ist es unwahrscheinlich, dass ein topischer Betablocker den Augeninnendruck wesentlich senkt.</a:t>
            </a:r>
            <a:endParaRP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Shape 5067"/>
        <p:cNvGrpSpPr/>
        <p:nvPr/>
      </p:nvGrpSpPr>
      <p:grpSpPr>
        <a:xfrm>
          <a:off x="0" y="0"/>
          <a:ext cx="0" cy="0"/>
          <a:chOff x="0" y="0"/>
          <a:chExt cx="0" cy="0"/>
        </a:xfrm>
      </p:grpSpPr>
      <p:sp>
        <p:nvSpPr>
          <p:cNvPr id="5068" name="Google Shape;5068;p34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069" name="Google Shape;5069;p342"/>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Betaxolol</a:t>
            </a:r>
            <a:endParaRPr sz="1800" b="1" dirty="0">
              <a:solidFill>
                <a:srgbClr val="0000FF"/>
              </a:solidFill>
            </a:endParaRPr>
          </a:p>
          <a:p>
            <a:pPr marL="692150" lvl="1" indent="-347663" algn="l" rtl="0">
              <a:lnSpc>
                <a:spcPct val="80000"/>
              </a:lnSpc>
              <a:spcBef>
                <a:spcPts val="240"/>
              </a:spcBef>
              <a:spcAft>
                <a:spcPts val="0"/>
              </a:spcAft>
              <a:buSzPts val="840"/>
              <a:buChar char="●"/>
            </a:pPr>
            <a:r>
              <a:rPr lang="en-US" sz="1200" b="1" dirty="0" err="1">
                <a:solidFill>
                  <a:srgbClr val="0000FF"/>
                </a:solidFill>
              </a:rPr>
              <a:t>Carteolol</a:t>
            </a:r>
            <a:endParaRPr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70" name="Google Shape;5070;p34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71" name="Google Shape;5071;p34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325</a:t>
            </a:fld>
            <a:endParaRPr sz="1000">
              <a:solidFill>
                <a:schemeClr val="dk1"/>
              </a:solidFill>
              <a:latin typeface="Arial"/>
              <a:ea typeface="Arial"/>
              <a:cs typeface="Arial"/>
              <a:sym typeface="Arial"/>
            </a:endParaRPr>
          </a:p>
        </p:txBody>
      </p:sp>
      <p:sp>
        <p:nvSpPr>
          <p:cNvPr id="5072" name="Google Shape;5072;p342"/>
          <p:cNvSpPr txBox="1"/>
          <p:nvPr/>
        </p:nvSpPr>
        <p:spPr>
          <a:xfrm>
            <a:off x="2851150" y="304800"/>
            <a:ext cx="5803800" cy="1749600"/>
          </a:xfrm>
          <a:prstGeom prst="rect">
            <a:avLst/>
          </a:prstGeom>
          <a:solidFill>
            <a:srgbClr val="D8D8D8"/>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Wie hoch ist die „Non-Responder“-Rate bei Betablockern, d.h., bei wie viel Prozent der Patienten tritt keine signifikante Senkung des Augeninnendrucks ein?</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10–20%</a:t>
            </a:r>
            <a:endParaRPr sz="1200" i="1">
              <a:solidFill>
                <a:srgbClr val="0000FF"/>
              </a:solidFill>
            </a:endParaRPr>
          </a:p>
          <a:p>
            <a:pPr marL="0" marR="0" lvl="0" indent="0" algn="l" rtl="0">
              <a:spcBef>
                <a:spcPts val="0"/>
              </a:spcBef>
              <a:spcAft>
                <a:spcPts val="0"/>
              </a:spcAft>
              <a:buClr>
                <a:schemeClr val="dk1"/>
              </a:buClr>
              <a:buSzPts val="1600"/>
              <a:buFont typeface="Noto Sans Symbols"/>
              <a:buNone/>
            </a:pPr>
            <a:endParaRPr sz="1600" i="1">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Was ist eine bekannte Ursache für ein Ausbleiben der Wirkung, die Sie wahrscheinlich davon abhalten sollte, einen Betablocker überhaupt zu versuchen?</a:t>
            </a:r>
            <a:endParaRPr sz="16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Bei Patienten, die bereits einen </a:t>
            </a:r>
            <a:r>
              <a:rPr lang="en-US" sz="1200" b="1">
                <a:solidFill>
                  <a:srgbClr val="0000FF"/>
                </a:solidFill>
              </a:rPr>
              <a:t>systemischen </a:t>
            </a:r>
            <a:r>
              <a:rPr lang="en-US" sz="1200">
                <a:solidFill>
                  <a:srgbClr val="0000FF"/>
                </a:solidFill>
              </a:rPr>
              <a:t>β-Blocker erhalten (z. B. zur Behandlung einer arteriellen Hypertonie), kann die zusätzliche Gabe eines topischen β-Blockers nur eine geringe weitere IOD-Senkung bewirken.</a:t>
            </a:r>
            <a:endParaRP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Shape 5076"/>
        <p:cNvGrpSpPr/>
        <p:nvPr/>
      </p:nvGrpSpPr>
      <p:grpSpPr>
        <a:xfrm>
          <a:off x="0" y="0"/>
          <a:ext cx="0" cy="0"/>
          <a:chOff x="0" y="0"/>
          <a:chExt cx="0" cy="0"/>
        </a:xfrm>
      </p:grpSpPr>
      <p:sp>
        <p:nvSpPr>
          <p:cNvPr id="5077" name="Google Shape;5077;p343"/>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078" name="Google Shape;5078;p343"/>
          <p:cNvSpPr txBox="1"/>
          <p:nvPr/>
        </p:nvSpPr>
        <p:spPr>
          <a:xfrm>
            <a:off x="4038600" y="2035076"/>
            <a:ext cx="4572000" cy="672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u="sng">
                <a:solidFill>
                  <a:schemeClr val="dk1"/>
                </a:solidFill>
                <a:latin typeface="Arial"/>
                <a:ea typeface="Arial"/>
                <a:cs typeface="Arial"/>
                <a:sym typeface="Arial"/>
              </a:rPr>
              <a:t>I</a:t>
            </a:r>
            <a:r>
              <a:rPr lang="en-US" sz="1200" i="1" u="sng">
                <a:solidFill>
                  <a:schemeClr val="dk1"/>
                </a:solidFill>
              </a:rPr>
              <a:t>m Hinblick auf eine Schwangerschaft und nach dem früheren System der Arzneimittelklassifikation:</a:t>
            </a:r>
            <a:endParaRPr/>
          </a:p>
          <a:p>
            <a:pPr marL="0" marR="0" lvl="0" indent="0" algn="l" rtl="0">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p:txBody>
      </p:sp>
      <p:sp>
        <p:nvSpPr>
          <p:cNvPr id="5079" name="Google Shape;5079;p34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Führen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r>
              <a:rPr lang="en-US" sz="1200" i="1" dirty="0">
                <a:solidFill>
                  <a:schemeClr val="dk1"/>
                </a:solidFill>
                <a:latin typeface="Arial"/>
                <a:ea typeface="Arial"/>
                <a:cs typeface="Arial"/>
                <a:sym typeface="Arial"/>
              </a:rPr>
              <a:t> auf</a:t>
            </a:r>
            <a:endParaRPr dirty="0"/>
          </a:p>
        </p:txBody>
      </p:sp>
      <p:sp>
        <p:nvSpPr>
          <p:cNvPr id="5080" name="Google Shape;5080;p34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326</a:t>
            </a:fld>
            <a:endParaRPr sz="1000">
              <a:solidFill>
                <a:schemeClr val="dk1"/>
              </a:solidFill>
              <a:latin typeface="Arial"/>
              <a:ea typeface="Arial"/>
              <a:cs typeface="Arial"/>
              <a:sym typeface="Arial"/>
            </a:endParaRPr>
          </a:p>
        </p:txBody>
      </p:sp>
      <p:sp>
        <p:nvSpPr>
          <p:cNvPr id="5081" name="Google Shape;5081;p343"/>
          <p:cNvSpPr txBox="1"/>
          <p:nvPr/>
        </p:nvSpPr>
        <p:spPr>
          <a:xfrm>
            <a:off x="4556125" y="2958406"/>
            <a:ext cx="2895344"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(Noch keine Frage – fahren Sie fort, wenn Sie bereit sind)</a:t>
            </a:r>
            <a:endParaRP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Shape 5085"/>
        <p:cNvGrpSpPr/>
        <p:nvPr/>
      </p:nvGrpSpPr>
      <p:grpSpPr>
        <a:xfrm>
          <a:off x="0" y="0"/>
          <a:ext cx="0" cy="0"/>
          <a:chOff x="0" y="0"/>
          <a:chExt cx="0" cy="0"/>
        </a:xfrm>
      </p:grpSpPr>
      <p:sp>
        <p:nvSpPr>
          <p:cNvPr id="5086" name="Google Shape;5086;p34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087" name="Google Shape;5087;p344"/>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088" name="Google Shape;5088;p344"/>
          <p:cNvSpPr txBox="1"/>
          <p:nvPr/>
        </p:nvSpPr>
        <p:spPr>
          <a:xfrm>
            <a:off x="4038600" y="2035076"/>
            <a:ext cx="4572000" cy="8568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u="sng">
                <a:solidFill>
                  <a:schemeClr val="dk1"/>
                </a:solidFill>
                <a:latin typeface="Arial"/>
                <a:ea typeface="Arial"/>
                <a:cs typeface="Arial"/>
                <a:sym typeface="Arial"/>
              </a:rPr>
              <a:t>I</a:t>
            </a:r>
            <a:r>
              <a:rPr lang="en-US" sz="1200" i="1" u="sng">
                <a:solidFill>
                  <a:schemeClr val="dk1"/>
                </a:solidFill>
              </a:rPr>
              <a:t>m Hinblick auf eine Schwangerschaft und nach dem früheren System der Arzneimittelklassifikation:</a:t>
            </a:r>
            <a:endParaRPr/>
          </a:p>
          <a:p>
            <a:pPr marL="0" marR="0" lvl="0" indent="0" algn="l" rtl="0">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gehören zur Klasse A?</a:t>
            </a:r>
            <a:endParaRPr/>
          </a:p>
        </p:txBody>
      </p:sp>
      <p:sp>
        <p:nvSpPr>
          <p:cNvPr id="5089" name="Google Shape;5089;p34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5090" name="Google Shape;5090;p34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327</a:t>
            </a:fld>
            <a:endParaRPr sz="1000">
              <a:solidFill>
                <a:schemeClr val="dk1"/>
              </a:solidFill>
              <a:latin typeface="Arial"/>
              <a:ea typeface="Arial"/>
              <a:cs typeface="Arial"/>
              <a:sym typeface="Arial"/>
            </a:endParaRP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Shape 5094"/>
        <p:cNvGrpSpPr/>
        <p:nvPr/>
      </p:nvGrpSpPr>
      <p:grpSpPr>
        <a:xfrm>
          <a:off x="0" y="0"/>
          <a:ext cx="0" cy="0"/>
          <a:chOff x="0" y="0"/>
          <a:chExt cx="0" cy="0"/>
        </a:xfrm>
      </p:grpSpPr>
      <p:sp>
        <p:nvSpPr>
          <p:cNvPr id="5095" name="Google Shape;5095;p34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096" name="Google Shape;5096;p345"/>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097" name="Google Shape;5097;p345"/>
          <p:cNvSpPr txBox="1"/>
          <p:nvPr/>
        </p:nvSpPr>
        <p:spPr>
          <a:xfrm>
            <a:off x="4038600" y="2035076"/>
            <a:ext cx="4572000" cy="1041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u="sng">
                <a:solidFill>
                  <a:schemeClr val="dk1"/>
                </a:solidFill>
              </a:rPr>
              <a:t>Im Hinblick auf eine Schwangerschaft und nach dem früheren System der Arzneimittelklassifikation:</a:t>
            </a:r>
            <a:endParaRPr/>
          </a:p>
          <a:p>
            <a:pPr marL="0" marR="0" lvl="0" indent="0" algn="l" rtl="0">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gehören zur Klasse A?</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Keines davon</a:t>
            </a:r>
            <a:endParaRPr/>
          </a:p>
        </p:txBody>
      </p:sp>
      <p:sp>
        <p:nvSpPr>
          <p:cNvPr id="5098" name="Google Shape;5098;p34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099" name="Google Shape;5099;p34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328</a:t>
            </a:fld>
            <a:endParaRPr sz="1000">
              <a:solidFill>
                <a:schemeClr val="dk1"/>
              </a:solidFill>
              <a:latin typeface="Arial"/>
              <a:ea typeface="Arial"/>
              <a:cs typeface="Arial"/>
              <a:sym typeface="Arial"/>
            </a:endParaRP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Shape 5103"/>
        <p:cNvGrpSpPr/>
        <p:nvPr/>
      </p:nvGrpSpPr>
      <p:grpSpPr>
        <a:xfrm>
          <a:off x="0" y="0"/>
          <a:ext cx="0" cy="0"/>
          <a:chOff x="0" y="0"/>
          <a:chExt cx="0" cy="0"/>
        </a:xfrm>
      </p:grpSpPr>
      <p:sp>
        <p:nvSpPr>
          <p:cNvPr id="5104" name="Google Shape;5104;p34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105" name="Google Shape;5105;p346"/>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106" name="Google Shape;5106;p346"/>
          <p:cNvSpPr txBox="1"/>
          <p:nvPr/>
        </p:nvSpPr>
        <p:spPr>
          <a:xfrm>
            <a:off x="4038600" y="2035076"/>
            <a:ext cx="45720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u="sng">
                <a:solidFill>
                  <a:schemeClr val="dk1"/>
                </a:solidFill>
              </a:rPr>
              <a:t>Im Hinblick auf eine Schwangerschaft und nach dem früheren System der Arzneimittelklassifikation:</a:t>
            </a:r>
            <a:endParaRPr/>
          </a:p>
          <a:p>
            <a:pPr marL="0" marR="0" lvl="0" indent="0" algn="l" rtl="0">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gehören zur Klasse A?</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Keines davon</a:t>
            </a:r>
            <a:endParaRPr/>
          </a:p>
          <a:p>
            <a:pPr marL="0" marR="0" lvl="0" indent="0" algn="l" rtl="0">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gehören zur Klasse B?</a:t>
            </a:r>
            <a:r>
              <a:rPr lang="en-US" sz="1200">
                <a:solidFill>
                  <a:schemeClr val="dk1"/>
                </a:solidFill>
                <a:latin typeface="Arial"/>
                <a:ea typeface="Arial"/>
                <a:cs typeface="Arial"/>
                <a:sym typeface="Arial"/>
              </a:rPr>
              <a:t> </a:t>
            </a:r>
            <a:endParaRPr sz="1800">
              <a:solidFill>
                <a:srgbClr val="0000FF"/>
              </a:solidFill>
              <a:latin typeface="Arial"/>
              <a:ea typeface="Arial"/>
              <a:cs typeface="Arial"/>
              <a:sym typeface="Arial"/>
            </a:endParaRPr>
          </a:p>
        </p:txBody>
      </p:sp>
      <p:sp>
        <p:nvSpPr>
          <p:cNvPr id="5107" name="Google Shape;5107;p34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08" name="Google Shape;5108;p34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329</a:t>
            </a:fld>
            <a:endParaRPr sz="1000">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C84EEA13-24F3-37AE-6999-49DE4947121F}"/>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554A42B0-E396-35AE-DA4F-DFD5580666FF}"/>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BD0C177E-78A0-D0F7-9C57-30463017B97F}"/>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C248720-AD71-25CA-B8EE-993A9865A26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E57EC4F6-04C8-C8DA-5076-B22E171D44AD}"/>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1CF0CB9D-2767-ED54-137C-2BCC4155A210}"/>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4A87D2E0-1099-5F5E-C1F3-802FAB06090D}"/>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7B18311E-92D6-32F4-0772-E70DFDFAC08C}"/>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6D705399-445C-0ED7-91AE-1260C1557976}"/>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C8BB0AAF-9E3C-2A0A-13B7-3B0F5DD00A73}"/>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A26D4269-859F-F0E0-C31F-031536374B33}"/>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C4048AE1-3145-3CCC-DA64-058B588A4DFC}"/>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253E0888-1109-0DE8-8437-2426473BDF03}"/>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35FD1ED4-BA37-C445-5A09-669CBFCC6044}"/>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DD019D2A-54FC-7FDD-25ED-2AEA9190A002}"/>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56C0D4CD-2958-AF92-F9B2-871814542A76}"/>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1388682019"/>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Shape 5112"/>
        <p:cNvGrpSpPr/>
        <p:nvPr/>
      </p:nvGrpSpPr>
      <p:grpSpPr>
        <a:xfrm>
          <a:off x="0" y="0"/>
          <a:ext cx="0" cy="0"/>
          <a:chOff x="0" y="0"/>
          <a:chExt cx="0" cy="0"/>
        </a:xfrm>
      </p:grpSpPr>
      <p:sp>
        <p:nvSpPr>
          <p:cNvPr id="5113" name="Google Shape;5113;p34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114" name="Google Shape;5114;p347"/>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b="1"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115" name="Google Shape;5115;p347"/>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u="sng">
                <a:solidFill>
                  <a:schemeClr val="dk1"/>
                </a:solidFill>
              </a:rPr>
              <a:t>Im Hinblick auf eine Schwangerschaft und nach dem früheren System der Arzneimittelklassifikation:</a:t>
            </a:r>
            <a:endParaRPr/>
          </a:p>
          <a:p>
            <a:pPr marL="0" marR="0" lvl="0" indent="0" algn="l" rtl="0">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gehören zur Klasse A?</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Keines davon</a:t>
            </a:r>
            <a:endParaRPr/>
          </a:p>
          <a:p>
            <a:pPr marL="0" marR="0" lvl="0" indent="0" algn="l" rtl="0">
              <a:spcBef>
                <a:spcPts val="0"/>
              </a:spcBef>
              <a:spcAft>
                <a:spcPts val="0"/>
              </a:spcAft>
              <a:buClr>
                <a:schemeClr val="dk1"/>
              </a:buClr>
              <a:buSzPts val="1800"/>
              <a:buFont typeface="Noto Sans Symbols"/>
              <a:buNone/>
            </a:pPr>
            <a:endParaRPr sz="18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Welche gehören zur Klasse B?</a:t>
            </a:r>
            <a:r>
              <a:rPr lang="en-US" sz="1200">
                <a:solidFill>
                  <a:schemeClr val="dk1"/>
                </a:solidFill>
                <a:latin typeface="Arial"/>
                <a:ea typeface="Arial"/>
                <a:cs typeface="Arial"/>
                <a:sym typeface="Arial"/>
              </a:rPr>
              <a:t> </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Brimonidin. (</a:t>
            </a:r>
            <a:r>
              <a:rPr lang="en-US" sz="1200">
                <a:solidFill>
                  <a:srgbClr val="0000FF"/>
                </a:solidFill>
              </a:rPr>
              <a:t>Alle anderen</a:t>
            </a:r>
            <a:r>
              <a:rPr lang="en-US" sz="1200">
                <a:solidFill>
                  <a:srgbClr val="0000FF"/>
                </a:solidFill>
                <a:latin typeface="Arial"/>
                <a:ea typeface="Arial"/>
                <a:cs typeface="Arial"/>
                <a:sym typeface="Arial"/>
              </a:rPr>
              <a:t> gehören alle zur Klasse C.)</a:t>
            </a:r>
            <a:endParaRPr/>
          </a:p>
        </p:txBody>
      </p:sp>
      <p:sp>
        <p:nvSpPr>
          <p:cNvPr id="5116" name="Google Shape;5116;p34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17" name="Google Shape;5117;p34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330</a:t>
            </a:fld>
            <a:endParaRPr sz="1000">
              <a:solidFill>
                <a:schemeClr val="dk1"/>
              </a:solidFill>
              <a:latin typeface="Arial"/>
              <a:ea typeface="Arial"/>
              <a:cs typeface="Arial"/>
              <a:sym typeface="Arial"/>
            </a:endParaRP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Shape 5121"/>
        <p:cNvGrpSpPr/>
        <p:nvPr/>
      </p:nvGrpSpPr>
      <p:grpSpPr>
        <a:xfrm>
          <a:off x="0" y="0"/>
          <a:ext cx="0" cy="0"/>
          <a:chOff x="0" y="0"/>
          <a:chExt cx="0" cy="0"/>
        </a:xfrm>
      </p:grpSpPr>
      <p:sp>
        <p:nvSpPr>
          <p:cNvPr id="5122" name="Google Shape;5122;p34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123" name="Google Shape;5123;p348"/>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124" name="Google Shape;5124;p348"/>
          <p:cNvSpPr txBox="1"/>
          <p:nvPr/>
        </p:nvSpPr>
        <p:spPr>
          <a:xfrm>
            <a:off x="4038600" y="2035076"/>
            <a:ext cx="4572000" cy="1872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125" name="Google Shape;5125;p34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26" name="Google Shape;5126;p34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331</a:t>
            </a:fld>
            <a:endParaRPr sz="1000">
              <a:solidFill>
                <a:schemeClr val="dk1"/>
              </a:solidFill>
              <a:latin typeface="Arial"/>
              <a:ea typeface="Arial"/>
              <a:cs typeface="Arial"/>
              <a:sym typeface="Arial"/>
            </a:endParaRPr>
          </a:p>
        </p:txBody>
      </p:sp>
      <p:sp>
        <p:nvSpPr>
          <p:cNvPr id="5127" name="Google Shape;5127;p348"/>
          <p:cNvSpPr txBox="1"/>
          <p:nvPr/>
        </p:nvSpPr>
        <p:spPr>
          <a:xfrm>
            <a:off x="3048000" y="4754940"/>
            <a:ext cx="5943601" cy="156966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Mit so wenig Medikamenten wie möglich (vorzugsweise </a:t>
            </a:r>
            <a:r>
              <a:rPr lang="en-US" sz="1200" b="1">
                <a:solidFill>
                  <a:srgbClr val="FFFF00"/>
                </a:solidFill>
                <a:latin typeface="Arial"/>
                <a:ea typeface="Arial"/>
                <a:cs typeface="Arial"/>
                <a:sym typeface="Arial"/>
              </a:rPr>
              <a:t>gar keinen</a:t>
            </a:r>
            <a:r>
              <a:rPr lang="en-US" sz="1200">
                <a:solidFill>
                  <a:srgbClr val="FFFF00"/>
                </a:solidFill>
                <a:latin typeface="Arial"/>
                <a:ea typeface="Arial"/>
                <a:cs typeface="Arial"/>
                <a:sym typeface="Arial"/>
              </a:rPr>
              <a:t>)</a:t>
            </a:r>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Wenn Medikamente eingesetzt werden müssen, welche ist die beste Option?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allerdings in der  0,25 %igen  Stärke statt der üblichen  0,5 %igen</a:t>
            </a:r>
            <a:endParaRP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Shape 5131"/>
        <p:cNvGrpSpPr/>
        <p:nvPr/>
      </p:nvGrpSpPr>
      <p:grpSpPr>
        <a:xfrm>
          <a:off x="0" y="0"/>
          <a:ext cx="0" cy="0"/>
          <a:chOff x="0" y="0"/>
          <a:chExt cx="0" cy="0"/>
        </a:xfrm>
      </p:grpSpPr>
      <p:sp>
        <p:nvSpPr>
          <p:cNvPr id="5132" name="Google Shape;5132;p34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133" name="Google Shape;5133;p349"/>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134" name="Google Shape;5134;p349"/>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p:txBody>
      </p:sp>
      <p:sp>
        <p:nvSpPr>
          <p:cNvPr id="5135" name="Google Shape;5135;p34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36" name="Google Shape;5136;p34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332</a:t>
            </a:fld>
            <a:endParaRPr sz="1000">
              <a:solidFill>
                <a:schemeClr val="dk1"/>
              </a:solidFill>
              <a:latin typeface="Arial"/>
              <a:ea typeface="Arial"/>
              <a:cs typeface="Arial"/>
              <a:sym typeface="Arial"/>
            </a:endParaRPr>
          </a:p>
        </p:txBody>
      </p:sp>
      <p:sp>
        <p:nvSpPr>
          <p:cNvPr id="5137" name="Google Shape;5137;p349"/>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Mit so wenig Medikamenten wie möglich (vorzugsweise </a:t>
            </a:r>
            <a:r>
              <a:rPr lang="en-US" sz="1200" b="1">
                <a:solidFill>
                  <a:srgbClr val="0000FF"/>
                </a:solidFill>
                <a:latin typeface="Arial"/>
                <a:ea typeface="Arial"/>
                <a:cs typeface="Arial"/>
                <a:sym typeface="Arial"/>
              </a:rPr>
              <a:t>gar keinen</a:t>
            </a:r>
            <a:r>
              <a:rPr lang="en-US" sz="1200">
                <a:solidFill>
                  <a:srgbClr val="0000FF"/>
                </a:solidFill>
                <a:latin typeface="Arial"/>
                <a:ea typeface="Arial"/>
                <a:cs typeface="Arial"/>
                <a:sym typeface="Arial"/>
              </a:rPr>
              <a:t>).</a:t>
            </a:r>
            <a:endParaRPr sz="1600">
              <a:solidFill>
                <a:srgbClr val="FFFF00"/>
              </a:solidFill>
              <a:latin typeface="Arial"/>
              <a:ea typeface="Arial"/>
              <a:cs typeface="Arial"/>
              <a:sym typeface="Arial"/>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Wenn Medikamente eingesetzt werden müssen, welche ist die beste Option?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allerdings in der  0,25 %igen  Stärke statt der üblichen  0,5 %igen</a:t>
            </a:r>
            <a:endParaRPr/>
          </a:p>
        </p:txBody>
      </p:sp>
      <p:cxnSp>
        <p:nvCxnSpPr>
          <p:cNvPr id="5138" name="Google Shape;5138;p349"/>
          <p:cNvCxnSpPr/>
          <p:nvPr/>
        </p:nvCxnSpPr>
        <p:spPr>
          <a:xfrm>
            <a:off x="762000" y="762000"/>
            <a:ext cx="1828800" cy="5973762"/>
          </a:xfrm>
          <a:prstGeom prst="straightConnector1">
            <a:avLst/>
          </a:prstGeom>
          <a:noFill/>
          <a:ln w="25400" cap="flat" cmpd="sng">
            <a:solidFill>
              <a:schemeClr val="dk1"/>
            </a:solidFill>
            <a:prstDash val="solid"/>
            <a:round/>
            <a:headEnd type="none" w="sm" len="sm"/>
            <a:tailEnd type="none" w="sm" len="sm"/>
          </a:ln>
        </p:spPr>
      </p:cxnSp>
      <p:cxnSp>
        <p:nvCxnSpPr>
          <p:cNvPr id="5139" name="Google Shape;5139;p349"/>
          <p:cNvCxnSpPr/>
          <p:nvPr/>
        </p:nvCxnSpPr>
        <p:spPr>
          <a:xfrm flipH="1">
            <a:off x="990600" y="762000"/>
            <a:ext cx="1447800" cy="5973762"/>
          </a:xfrm>
          <a:prstGeom prst="straightConnector1">
            <a:avLst/>
          </a:prstGeom>
          <a:noFill/>
          <a:ln w="25400" cap="flat" cmpd="sng">
            <a:solidFill>
              <a:schemeClr val="dk1"/>
            </a:solidFill>
            <a:prstDash val="solid"/>
            <a:round/>
            <a:headEnd type="none" w="sm" len="sm"/>
            <a:tailEnd type="none" w="sm" len="sm"/>
          </a:ln>
        </p:spPr>
      </p:cxn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Shape 5143"/>
        <p:cNvGrpSpPr/>
        <p:nvPr/>
      </p:nvGrpSpPr>
      <p:grpSpPr>
        <a:xfrm>
          <a:off x="0" y="0"/>
          <a:ext cx="0" cy="0"/>
          <a:chOff x="0" y="0"/>
          <a:chExt cx="0" cy="0"/>
        </a:xfrm>
      </p:grpSpPr>
      <p:sp>
        <p:nvSpPr>
          <p:cNvPr id="5144" name="Google Shape;5144;p35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145" name="Google Shape;5145;p350"/>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146" name="Google Shape;5146;p350"/>
          <p:cNvSpPr txBox="1"/>
          <p:nvPr/>
        </p:nvSpPr>
        <p:spPr>
          <a:xfrm>
            <a:off x="4038600" y="2035076"/>
            <a:ext cx="4572000" cy="18726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u="sng">
                <a:solidFill>
                  <a:srgbClr val="BFBFBF"/>
                </a:solidFill>
                <a:latin typeface="Arial"/>
                <a:ea typeface="Arial"/>
                <a:cs typeface="Arial"/>
                <a:sym typeface="Arial"/>
              </a:rPr>
              <a:t>I</a:t>
            </a:r>
            <a:r>
              <a:rPr lang="en-US" sz="1200" i="1" u="sng">
                <a:solidFill>
                  <a:srgbClr val="BFBFBF"/>
                </a:solidFill>
              </a:rPr>
              <a:t>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en alle zur Klasse C.)</a:t>
            </a:r>
            <a:endParaRPr/>
          </a:p>
        </p:txBody>
      </p:sp>
      <p:sp>
        <p:nvSpPr>
          <p:cNvPr id="5147" name="Google Shape;5147;p35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48" name="Google Shape;5148;p35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333</a:t>
            </a:fld>
            <a:endParaRPr sz="1000">
              <a:solidFill>
                <a:schemeClr val="dk1"/>
              </a:solidFill>
              <a:latin typeface="Arial"/>
              <a:ea typeface="Arial"/>
              <a:cs typeface="Arial"/>
              <a:sym typeface="Arial"/>
            </a:endParaRPr>
          </a:p>
        </p:txBody>
      </p:sp>
      <p:sp>
        <p:nvSpPr>
          <p:cNvPr id="5149" name="Google Shape;5149;p350"/>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Mit so wenig Medikamenten wie möglich (vorzugsweise </a:t>
            </a:r>
            <a:r>
              <a:rPr lang="en-US" sz="1200" b="1">
                <a:solidFill>
                  <a:srgbClr val="0000FF"/>
                </a:solidFill>
                <a:latin typeface="Arial"/>
                <a:ea typeface="Arial"/>
                <a:cs typeface="Arial"/>
                <a:sym typeface="Arial"/>
              </a:rPr>
              <a:t>gar keinen</a:t>
            </a:r>
            <a:r>
              <a:rPr lang="en-US" sz="1200">
                <a:solidFill>
                  <a:srgbClr val="A5A5A5"/>
                </a:solidFill>
                <a:latin typeface="Arial"/>
                <a:ea typeface="Arial"/>
                <a:cs typeface="Arial"/>
                <a:sym typeface="Arial"/>
              </a:rPr>
              <a:t>).</a:t>
            </a:r>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Wenn Medikamente eingesetzt werden müssen, welche Option ist dann die beste?</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jedoch in der  0,25 %igen  Stärke statt der üblichen  0,5 %igen</a:t>
            </a:r>
            <a:endParaRPr/>
          </a:p>
        </p:txBody>
      </p:sp>
      <p:cxnSp>
        <p:nvCxnSpPr>
          <p:cNvPr id="5150" name="Google Shape;5150;p350"/>
          <p:cNvCxnSpPr/>
          <p:nvPr/>
        </p:nvCxnSpPr>
        <p:spPr>
          <a:xfrm>
            <a:off x="762000" y="762000"/>
            <a:ext cx="1828800" cy="5973762"/>
          </a:xfrm>
          <a:prstGeom prst="straightConnector1">
            <a:avLst/>
          </a:prstGeom>
          <a:noFill/>
          <a:ln w="25400" cap="flat" cmpd="sng">
            <a:solidFill>
              <a:schemeClr val="dk1"/>
            </a:solidFill>
            <a:prstDash val="solid"/>
            <a:round/>
            <a:headEnd type="none" w="sm" len="sm"/>
            <a:tailEnd type="none" w="sm" len="sm"/>
          </a:ln>
        </p:spPr>
      </p:cxnSp>
      <p:cxnSp>
        <p:nvCxnSpPr>
          <p:cNvPr id="5151" name="Google Shape;5151;p350"/>
          <p:cNvCxnSpPr/>
          <p:nvPr/>
        </p:nvCxnSpPr>
        <p:spPr>
          <a:xfrm flipH="1">
            <a:off x="990600" y="762000"/>
            <a:ext cx="1447800" cy="5973762"/>
          </a:xfrm>
          <a:prstGeom prst="straightConnector1">
            <a:avLst/>
          </a:prstGeom>
          <a:noFill/>
          <a:ln w="25400" cap="flat" cmpd="sng">
            <a:solidFill>
              <a:schemeClr val="dk1"/>
            </a:solidFill>
            <a:prstDash val="solid"/>
            <a:round/>
            <a:headEnd type="none" w="sm" len="sm"/>
            <a:tailEnd type="none" w="sm" len="sm"/>
          </a:ln>
        </p:spPr>
      </p:cxnSp>
      <p:sp>
        <p:nvSpPr>
          <p:cNvPr id="5152" name="Google Shape;5152;p350"/>
          <p:cNvSpPr txBox="1"/>
          <p:nvPr/>
        </p:nvSpPr>
        <p:spPr>
          <a:xfrm>
            <a:off x="762000" y="3358277"/>
            <a:ext cx="7986482" cy="1015663"/>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Welche Behandlungsoptionen fallen unter „keine“?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r>
              <a:rPr lang="en-US" sz="1200">
                <a:solidFill>
                  <a:srgbClr val="0000FF"/>
                </a:solidFill>
                <a:latin typeface="Arial"/>
                <a:ea typeface="Arial"/>
                <a:cs typeface="Arial"/>
                <a:sym typeface="Arial"/>
              </a:rPr>
              <a:t>alle Behandlungen während der Schwangerschaft aussetzen – die Patientin lediglich überwachen und die Behandlung nach der Entbindung wieder aufnehmen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endParaRPr sz="1500">
              <a:solidFill>
                <a:schemeClr val="lt1"/>
              </a:solidFill>
              <a:latin typeface="Arial"/>
              <a:ea typeface="Arial"/>
              <a:cs typeface="Arial"/>
              <a:sym typeface="Arial"/>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endParaRPr sz="1500">
              <a:solidFill>
                <a:schemeClr val="lt1"/>
              </a:solidFill>
              <a:latin typeface="Arial"/>
              <a:ea typeface="Arial"/>
              <a:cs typeface="Arial"/>
              <a:sym typeface="Arial"/>
            </a:endParaRPr>
          </a:p>
        </p:txBody>
      </p:sp>
      <p:sp>
        <p:nvSpPr>
          <p:cNvPr id="5153" name="Google Shape;5153;p350"/>
          <p:cNvSpPr/>
          <p:nvPr/>
        </p:nvSpPr>
        <p:spPr>
          <a:xfrm>
            <a:off x="6654800" y="4847620"/>
            <a:ext cx="685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Shape 5157"/>
        <p:cNvGrpSpPr/>
        <p:nvPr/>
      </p:nvGrpSpPr>
      <p:grpSpPr>
        <a:xfrm>
          <a:off x="0" y="0"/>
          <a:ext cx="0" cy="0"/>
          <a:chOff x="0" y="0"/>
          <a:chExt cx="0" cy="0"/>
        </a:xfrm>
      </p:grpSpPr>
      <p:sp>
        <p:nvSpPr>
          <p:cNvPr id="5158" name="Google Shape;5158;p351"/>
          <p:cNvSpPr txBox="1"/>
          <p:nvPr/>
        </p:nvSpPr>
        <p:spPr>
          <a:xfrm>
            <a:off x="762000" y="3358277"/>
            <a:ext cx="7986482" cy="1015663"/>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Welche Behandlungsmöglichkeiten fallen unter „keine“?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r>
              <a:rPr lang="en-US" sz="1200">
                <a:solidFill>
                  <a:srgbClr val="0000FF"/>
                </a:solidFill>
                <a:latin typeface="Arial"/>
                <a:ea typeface="Arial"/>
                <a:cs typeface="Arial"/>
                <a:sym typeface="Arial"/>
              </a:rPr>
              <a:t>Alle Behandlungen während der Schwangerschaft aussetzen – die Patientin lediglich überwachen und die Behandlung nach der Entbindung wieder aufnehmen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p:txBody>
      </p:sp>
      <p:sp>
        <p:nvSpPr>
          <p:cNvPr id="5159" name="Google Shape;5159;p35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160" name="Google Shape;5160;p351"/>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161" name="Google Shape;5161;p351"/>
          <p:cNvSpPr txBox="1"/>
          <p:nvPr/>
        </p:nvSpPr>
        <p:spPr>
          <a:xfrm>
            <a:off x="4038600" y="2035076"/>
            <a:ext cx="4572000" cy="2057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u="sng">
                <a:solidFill>
                  <a:srgbClr val="BFBFBF"/>
                </a:solidFill>
                <a:latin typeface="Arial"/>
                <a:ea typeface="Arial"/>
                <a:cs typeface="Arial"/>
                <a:sym typeface="Arial"/>
              </a:rPr>
              <a:t>I</a:t>
            </a:r>
            <a:r>
              <a:rPr lang="en-US" sz="1200" i="1" u="sng">
                <a:solidFill>
                  <a:srgbClr val="BFBFBF"/>
                </a:solidFill>
              </a:rPr>
              <a:t>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lvl="0" indent="0" algn="l" rtl="0">
              <a:spcBef>
                <a:spcPts val="0"/>
              </a:spcBef>
              <a:spcAft>
                <a:spcPts val="0"/>
              </a:spcAft>
              <a:buClr>
                <a:srgbClr val="BFBFBF"/>
              </a:buClr>
              <a:buSzPts val="1200"/>
              <a:buFont typeface="Noto Sans Symbols"/>
              <a:buNone/>
            </a:pPr>
            <a:r>
              <a:rPr lang="en-US" sz="1200">
                <a:solidFill>
                  <a:srgbClr val="BFBFBF"/>
                </a:solidFill>
              </a:rPr>
              <a:t>en alle zur Klasse C.)</a:t>
            </a:r>
            <a:endParaRPr>
              <a:solidFill>
                <a:schemeClr val="dk1"/>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162" name="Google Shape;5162;p35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63" name="Google Shape;5163;p35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334</a:t>
            </a:fld>
            <a:endParaRPr sz="1000">
              <a:solidFill>
                <a:schemeClr val="dk1"/>
              </a:solidFill>
              <a:latin typeface="Arial"/>
              <a:ea typeface="Arial"/>
              <a:cs typeface="Arial"/>
              <a:sym typeface="Arial"/>
            </a:endParaRPr>
          </a:p>
        </p:txBody>
      </p:sp>
      <p:sp>
        <p:nvSpPr>
          <p:cNvPr id="5164" name="Google Shape;5164;p351"/>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Mit so wenig Medikamenten wie möglich (vorzugsweise </a:t>
            </a:r>
            <a:r>
              <a:rPr lang="en-US" sz="1200" b="1">
                <a:solidFill>
                  <a:srgbClr val="0000FF"/>
                </a:solidFill>
                <a:latin typeface="Arial"/>
                <a:ea typeface="Arial"/>
                <a:cs typeface="Arial"/>
                <a:sym typeface="Arial"/>
              </a:rPr>
              <a:t>gar keinen</a:t>
            </a:r>
            <a:r>
              <a:rPr lang="en-US" sz="1200">
                <a:solidFill>
                  <a:srgbClr val="A5A5A5"/>
                </a:solidFill>
                <a:latin typeface="Arial"/>
                <a:ea typeface="Arial"/>
                <a:cs typeface="Arial"/>
                <a:sym typeface="Arial"/>
              </a:rPr>
              <a:t>).</a:t>
            </a:r>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Wenn Medikamente eingesetzt werden müssen, welche ist die beste Option?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jedoch in der  0,25 %igen  Stärke statt der üblichen  0,5 %igen</a:t>
            </a:r>
            <a:endParaRPr/>
          </a:p>
        </p:txBody>
      </p:sp>
      <p:cxnSp>
        <p:nvCxnSpPr>
          <p:cNvPr id="5165" name="Google Shape;5165;p351"/>
          <p:cNvCxnSpPr/>
          <p:nvPr/>
        </p:nvCxnSpPr>
        <p:spPr>
          <a:xfrm>
            <a:off x="762000" y="762000"/>
            <a:ext cx="1828800" cy="5973762"/>
          </a:xfrm>
          <a:prstGeom prst="straightConnector1">
            <a:avLst/>
          </a:prstGeom>
          <a:noFill/>
          <a:ln w="25400" cap="flat" cmpd="sng">
            <a:solidFill>
              <a:schemeClr val="dk1"/>
            </a:solidFill>
            <a:prstDash val="solid"/>
            <a:round/>
            <a:headEnd type="none" w="sm" len="sm"/>
            <a:tailEnd type="none" w="sm" len="sm"/>
          </a:ln>
        </p:spPr>
      </p:cxnSp>
      <p:cxnSp>
        <p:nvCxnSpPr>
          <p:cNvPr id="5166" name="Google Shape;5166;p351"/>
          <p:cNvCxnSpPr/>
          <p:nvPr/>
        </p:nvCxnSpPr>
        <p:spPr>
          <a:xfrm flipH="1">
            <a:off x="990600" y="762000"/>
            <a:ext cx="1447800" cy="5973762"/>
          </a:xfrm>
          <a:prstGeom prst="straightConnector1">
            <a:avLst/>
          </a:prstGeom>
          <a:noFill/>
          <a:ln w="25400" cap="flat" cmpd="sng">
            <a:solidFill>
              <a:schemeClr val="dk1"/>
            </a:solidFill>
            <a:prstDash val="solid"/>
            <a:round/>
            <a:headEnd type="none" w="sm" len="sm"/>
            <a:tailEnd type="none" w="sm" len="sm"/>
          </a:ln>
        </p:spPr>
      </p:cxnSp>
      <p:sp>
        <p:nvSpPr>
          <p:cNvPr id="5167" name="Google Shape;5167;p351"/>
          <p:cNvSpPr txBox="1"/>
          <p:nvPr/>
        </p:nvSpPr>
        <p:spPr>
          <a:xfrm>
            <a:off x="762000" y="3358277"/>
            <a:ext cx="7975200" cy="949200"/>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Welche Behandlungsoptionen fallen unter „keine“?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 Alle Behandlungen während der Schwangerschaft aussetzen – die Patientin lediglich überwachen und die Behandlung nach der Entbindung wieder aufnehmen</a:t>
            </a:r>
            <a:r>
              <a:rPr lang="en-US" sz="1200">
                <a:solidFill>
                  <a:schemeClr val="lt1"/>
                </a:solidFill>
              </a:rPr>
              <a:t>.</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a:t>
            </a:r>
            <a:endParaRPr sz="1500">
              <a:solidFill>
                <a:srgbClr val="7F7F7F"/>
              </a:solidFill>
              <a:latin typeface="Arial"/>
              <a:ea typeface="Arial"/>
              <a:cs typeface="Arial"/>
              <a:sym typeface="Arial"/>
            </a:endParaRPr>
          </a:p>
          <a:p>
            <a:pPr marL="0" marR="0" lvl="0" indent="0" algn="l" rtl="0">
              <a:spcBef>
                <a:spcPts val="0"/>
              </a:spcBef>
              <a:spcAft>
                <a:spcPts val="0"/>
              </a:spcAft>
              <a:buNone/>
            </a:pPr>
            <a:r>
              <a:rPr lang="en-US" sz="1200">
                <a:solidFill>
                  <a:srgbClr val="7F7F7F"/>
                </a:solidFill>
                <a:latin typeface="Arial"/>
                <a:ea typeface="Arial"/>
                <a:cs typeface="Arial"/>
                <a:sym typeface="Arial"/>
              </a:rPr>
              <a:t>--</a:t>
            </a:r>
            <a:r>
              <a:rPr lang="en-US" sz="1200" b="1" i="1">
                <a:solidFill>
                  <a:srgbClr val="7F7F7F"/>
                </a:solidFill>
                <a:latin typeface="Arial"/>
                <a:ea typeface="Arial"/>
                <a:cs typeface="Arial"/>
                <a:sym typeface="Arial"/>
              </a:rPr>
              <a:t>?</a:t>
            </a:r>
            <a:endParaRPr sz="1500">
              <a:solidFill>
                <a:srgbClr val="7F7F7F"/>
              </a:solidFill>
              <a:latin typeface="Arial"/>
              <a:ea typeface="Arial"/>
              <a:cs typeface="Arial"/>
              <a:sym typeface="Arial"/>
            </a:endParaRPr>
          </a:p>
        </p:txBody>
      </p:sp>
      <p:sp>
        <p:nvSpPr>
          <p:cNvPr id="5168" name="Google Shape;5168;p351"/>
          <p:cNvSpPr/>
          <p:nvPr/>
        </p:nvSpPr>
        <p:spPr>
          <a:xfrm>
            <a:off x="6781800" y="4952999"/>
            <a:ext cx="685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Shape 5172"/>
        <p:cNvGrpSpPr/>
        <p:nvPr/>
      </p:nvGrpSpPr>
      <p:grpSpPr>
        <a:xfrm>
          <a:off x="0" y="0"/>
          <a:ext cx="0" cy="0"/>
          <a:chOff x="0" y="0"/>
          <a:chExt cx="0" cy="0"/>
        </a:xfrm>
      </p:grpSpPr>
      <p:sp>
        <p:nvSpPr>
          <p:cNvPr id="5173" name="Google Shape;5173;p352"/>
          <p:cNvSpPr txBox="1"/>
          <p:nvPr/>
        </p:nvSpPr>
        <p:spPr>
          <a:xfrm>
            <a:off x="762000" y="3358277"/>
            <a:ext cx="7986482" cy="1015663"/>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Welche Behandlungsmöglichkeiten fallen unter „keine“?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r>
              <a:rPr lang="en-US" sz="1200">
                <a:solidFill>
                  <a:srgbClr val="0000FF"/>
                </a:solidFill>
                <a:latin typeface="Arial"/>
                <a:ea typeface="Arial"/>
                <a:cs typeface="Arial"/>
                <a:sym typeface="Arial"/>
              </a:rPr>
              <a:t>Alle Behandlungen während der Schwangerschaft aussetzen – die Patientin lediglich überwachen und die Behandlung nach der Entbindung wieder aufnehmen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p:txBody>
      </p:sp>
      <p:sp>
        <p:nvSpPr>
          <p:cNvPr id="5174" name="Google Shape;5174;p35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175" name="Google Shape;5175;p352"/>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176" name="Google Shape;5176;p352"/>
          <p:cNvSpPr txBox="1"/>
          <p:nvPr/>
        </p:nvSpPr>
        <p:spPr>
          <a:xfrm>
            <a:off x="4038600" y="2035076"/>
            <a:ext cx="4572000" cy="2057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u="sng">
                <a:solidFill>
                  <a:srgbClr val="BFBFBF"/>
                </a:solidFill>
                <a:latin typeface="Arial"/>
                <a:ea typeface="Arial"/>
                <a:cs typeface="Arial"/>
                <a:sym typeface="Arial"/>
              </a:rPr>
              <a:t>I</a:t>
            </a:r>
            <a:r>
              <a:rPr lang="en-US" sz="1200" i="1" u="sng">
                <a:solidFill>
                  <a:srgbClr val="BFBFBF"/>
                </a:solidFill>
              </a:rPr>
              <a:t>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lvl="0" indent="0" algn="l" rtl="0">
              <a:spcBef>
                <a:spcPts val="0"/>
              </a:spcBef>
              <a:spcAft>
                <a:spcPts val="0"/>
              </a:spcAft>
              <a:buClr>
                <a:srgbClr val="BFBFBF"/>
              </a:buClr>
              <a:buSzPts val="1200"/>
              <a:buFont typeface="Noto Sans Symbols"/>
              <a:buNone/>
            </a:pPr>
            <a:r>
              <a:rPr lang="en-US" sz="1200">
                <a:solidFill>
                  <a:srgbClr val="BFBFBF"/>
                </a:solidFill>
              </a:rPr>
              <a:t>en alle zur Klasse C.)</a:t>
            </a:r>
            <a:endParaRPr>
              <a:solidFill>
                <a:schemeClr val="dk1"/>
              </a:solidFill>
            </a:endParaRPr>
          </a:p>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sse C.)</a:t>
            </a:r>
            <a:endParaRPr/>
          </a:p>
        </p:txBody>
      </p:sp>
      <p:sp>
        <p:nvSpPr>
          <p:cNvPr id="5177" name="Google Shape;5177;p35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78" name="Google Shape;5178;p35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335</a:t>
            </a:fld>
            <a:endParaRPr sz="1000">
              <a:solidFill>
                <a:schemeClr val="dk1"/>
              </a:solidFill>
              <a:latin typeface="Arial"/>
              <a:ea typeface="Arial"/>
              <a:cs typeface="Arial"/>
              <a:sym typeface="Arial"/>
            </a:endParaRPr>
          </a:p>
        </p:txBody>
      </p:sp>
      <p:sp>
        <p:nvSpPr>
          <p:cNvPr id="5179" name="Google Shape;5179;p352"/>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7F7F7F"/>
                </a:solidFill>
                <a:latin typeface="Arial"/>
                <a:ea typeface="Arial"/>
                <a:cs typeface="Arial"/>
                <a:sym typeface="Arial"/>
              </a:rPr>
              <a:t>In Ordnung, </a:t>
            </a:r>
            <a:r>
              <a:rPr lang="en-US" sz="1200" i="1" dirty="0" err="1">
                <a:solidFill>
                  <a:srgbClr val="7F7F7F"/>
                </a:solidFill>
                <a:latin typeface="Arial"/>
                <a:ea typeface="Arial"/>
                <a:cs typeface="Arial"/>
                <a:sym typeface="Arial"/>
              </a:rPr>
              <a:t>wie</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sollte</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ein</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Glaukom</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während</a:t>
            </a:r>
            <a:r>
              <a:rPr lang="en-US" sz="1200" i="1" dirty="0">
                <a:solidFill>
                  <a:srgbClr val="7F7F7F"/>
                </a:solidFill>
                <a:latin typeface="Arial"/>
                <a:ea typeface="Arial"/>
                <a:cs typeface="Arial"/>
                <a:sym typeface="Arial"/>
              </a:rPr>
              <a:t> der </a:t>
            </a:r>
            <a:r>
              <a:rPr lang="en-US" sz="1200" i="1" dirty="0" err="1">
                <a:solidFill>
                  <a:srgbClr val="7F7F7F"/>
                </a:solidFill>
                <a:latin typeface="Arial"/>
                <a:ea typeface="Arial"/>
                <a:cs typeface="Arial"/>
                <a:sym typeface="Arial"/>
              </a:rPr>
              <a:t>Schwangerschaft</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behandelt</a:t>
            </a:r>
            <a:r>
              <a:rPr lang="en-US" sz="1200" i="1" dirty="0">
                <a:solidFill>
                  <a:srgbClr val="7F7F7F"/>
                </a:solidFill>
                <a:latin typeface="Arial"/>
                <a:ea typeface="Arial"/>
                <a:cs typeface="Arial"/>
                <a:sym typeface="Arial"/>
              </a:rPr>
              <a:t> </a:t>
            </a:r>
            <a:r>
              <a:rPr lang="en-US" sz="1200" i="1" dirty="0" err="1">
                <a:solidFill>
                  <a:srgbClr val="7F7F7F"/>
                </a:solidFill>
                <a:latin typeface="Arial"/>
                <a:ea typeface="Arial"/>
                <a:cs typeface="Arial"/>
                <a:sym typeface="Arial"/>
              </a:rPr>
              <a:t>werden</a:t>
            </a:r>
            <a:r>
              <a:rPr lang="en-US" sz="1200" i="1" dirty="0">
                <a:solidFill>
                  <a:srgbClr val="7F7F7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Mit so </a:t>
            </a:r>
            <a:r>
              <a:rPr lang="en-US" sz="1200" dirty="0" err="1">
                <a:solidFill>
                  <a:srgbClr val="7F7F7F"/>
                </a:solidFill>
                <a:latin typeface="Arial"/>
                <a:ea typeface="Arial"/>
                <a:cs typeface="Arial"/>
                <a:sym typeface="Arial"/>
              </a:rPr>
              <a:t>wenig</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Medikamenten</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wie</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möglich</a:t>
            </a:r>
            <a:r>
              <a:rPr lang="en-US" sz="1200" dirty="0">
                <a:solidFill>
                  <a:srgbClr val="7F7F7F"/>
                </a:solidFill>
                <a:latin typeface="Arial"/>
                <a:ea typeface="Arial"/>
                <a:cs typeface="Arial"/>
                <a:sym typeface="Arial"/>
              </a:rPr>
              <a:t> (</a:t>
            </a:r>
            <a:r>
              <a:rPr lang="en-US" sz="1200" dirty="0" err="1">
                <a:solidFill>
                  <a:srgbClr val="7F7F7F"/>
                </a:solidFill>
                <a:latin typeface="Arial"/>
                <a:ea typeface="Arial"/>
                <a:cs typeface="Arial"/>
                <a:sym typeface="Arial"/>
              </a:rPr>
              <a:t>vorzugsweise</a:t>
            </a:r>
            <a:r>
              <a:rPr lang="en-US" sz="1200" dirty="0">
                <a:solidFill>
                  <a:srgbClr val="7F7F7F"/>
                </a:solidFill>
                <a:latin typeface="Arial"/>
                <a:ea typeface="Arial"/>
                <a:cs typeface="Arial"/>
                <a:sym typeface="Arial"/>
              </a:rPr>
              <a:t> </a:t>
            </a:r>
            <a:r>
              <a:rPr lang="en-US" sz="1200" b="1" dirty="0">
                <a:solidFill>
                  <a:srgbClr val="0000FF"/>
                </a:solidFill>
                <a:latin typeface="Arial"/>
                <a:ea typeface="Arial"/>
                <a:cs typeface="Arial"/>
                <a:sym typeface="Arial"/>
              </a:rPr>
              <a:t>gar </a:t>
            </a:r>
            <a:r>
              <a:rPr lang="en-US" sz="1200" b="1" dirty="0" err="1">
                <a:solidFill>
                  <a:srgbClr val="0000FF"/>
                </a:solidFill>
                <a:latin typeface="Arial"/>
                <a:ea typeface="Arial"/>
                <a:cs typeface="Arial"/>
                <a:sym typeface="Arial"/>
              </a:rPr>
              <a:t>keinen</a:t>
            </a:r>
            <a:r>
              <a:rPr lang="en-US" sz="1200" dirty="0">
                <a:solidFill>
                  <a:srgbClr val="A5A5A5"/>
                </a:solidFill>
                <a:latin typeface="Arial"/>
                <a:ea typeface="Arial"/>
                <a:cs typeface="Arial"/>
                <a:sym typeface="Arial"/>
              </a:rPr>
              <a:t>).</a:t>
            </a:r>
            <a:endParaRPr dirty="0"/>
          </a:p>
          <a:p>
            <a:pPr marL="0" marR="0" lvl="0" indent="0" algn="l" rtl="0">
              <a:spcBef>
                <a:spcPts val="0"/>
              </a:spcBef>
              <a:spcAft>
                <a:spcPts val="0"/>
              </a:spcAft>
              <a:buNone/>
            </a:pPr>
            <a:endParaRPr sz="1600" dirty="0">
              <a:solidFill>
                <a:srgbClr val="FFFF00"/>
              </a:solidFill>
              <a:latin typeface="Arial"/>
              <a:ea typeface="Arial"/>
              <a:cs typeface="Arial"/>
              <a:sym typeface="Arial"/>
            </a:endParaRPr>
          </a:p>
          <a:p>
            <a:pPr marL="0" marR="0" lvl="0" indent="0" algn="l" rtl="0">
              <a:spcBef>
                <a:spcPts val="0"/>
              </a:spcBef>
              <a:spcAft>
                <a:spcPts val="0"/>
              </a:spcAft>
              <a:buNone/>
            </a:pPr>
            <a:r>
              <a:rPr lang="en-US" sz="1200" i="1" dirty="0">
                <a:solidFill>
                  <a:srgbClr val="FFFF00"/>
                </a:solidFill>
                <a:latin typeface="Arial"/>
                <a:ea typeface="Arial"/>
                <a:cs typeface="Arial"/>
                <a:sym typeface="Arial"/>
              </a:rPr>
              <a:t>Wenn </a:t>
            </a:r>
            <a:r>
              <a:rPr lang="en-US" sz="1200" i="1" dirty="0" err="1">
                <a:solidFill>
                  <a:srgbClr val="FFFF00"/>
                </a:solidFill>
                <a:latin typeface="Arial"/>
                <a:ea typeface="Arial"/>
                <a:cs typeface="Arial"/>
                <a:sym typeface="Arial"/>
              </a:rPr>
              <a:t>Medikamente</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eingesetzt</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werden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müssen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welche</a:t>
            </a:r>
            <a:r>
              <a:rPr lang="en-US" sz="1200" i="1" dirty="0">
                <a:solidFill>
                  <a:srgbClr val="FFFF00"/>
                </a:solidFill>
                <a:latin typeface="Arial"/>
                <a:ea typeface="Arial"/>
                <a:cs typeface="Arial"/>
                <a:sym typeface="Arial"/>
              </a:rPr>
              <a:t> Option </a:t>
            </a:r>
            <a:r>
              <a:rPr lang="en-US" sz="1200" i="1" dirty="0" err="1">
                <a:solidFill>
                  <a:srgbClr val="FFFF00"/>
                </a:solidFill>
                <a:latin typeface="Arial"/>
                <a:ea typeface="Arial"/>
                <a:cs typeface="Arial"/>
                <a:sym typeface="Arial"/>
              </a:rPr>
              <a:t>ist</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dann</a:t>
            </a:r>
            <a:r>
              <a:rPr lang="en-US" sz="1200" i="1" dirty="0">
                <a:solidFill>
                  <a:srgbClr val="FFFF00"/>
                </a:solidFill>
                <a:latin typeface="Arial"/>
                <a:ea typeface="Arial"/>
                <a:cs typeface="Arial"/>
                <a:sym typeface="Arial"/>
              </a:rPr>
              <a:t> die </a:t>
            </a:r>
            <a:r>
              <a:rPr lang="en-US" sz="1200" i="1" dirty="0" err="1">
                <a:solidFill>
                  <a:srgbClr val="FFFF00"/>
                </a:solidFill>
                <a:latin typeface="Arial"/>
                <a:ea typeface="Arial"/>
                <a:cs typeface="Arial"/>
                <a:sym typeface="Arial"/>
              </a:rPr>
              <a:t>beste</a:t>
            </a:r>
            <a:r>
              <a:rPr lang="en-US" sz="1200" i="1"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FF00"/>
                </a:solidFill>
                <a:latin typeface="Arial"/>
                <a:ea typeface="Arial"/>
                <a:cs typeface="Arial"/>
                <a:sym typeface="Arial"/>
              </a:rPr>
              <a:t>Die </a:t>
            </a:r>
            <a:r>
              <a:rPr lang="en-US" sz="1200" dirty="0" err="1">
                <a:solidFill>
                  <a:srgbClr val="FFFF00"/>
                </a:solidFill>
                <a:latin typeface="Arial"/>
                <a:ea typeface="Arial"/>
                <a:cs typeface="Arial"/>
                <a:sym typeface="Arial"/>
              </a:rPr>
              <a:t>meisten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Experten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würden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wahrscheinlich</a:t>
            </a:r>
            <a:r>
              <a:rPr lang="en-US" sz="1200" dirty="0">
                <a:solidFill>
                  <a:srgbClr val="FFFF00"/>
                </a:solidFill>
                <a:latin typeface="Arial"/>
                <a:ea typeface="Arial"/>
                <a:cs typeface="Arial"/>
                <a:sym typeface="Arial"/>
              </a:rPr>
              <a:t> Timolol </a:t>
            </a:r>
            <a:r>
              <a:rPr lang="en-US" sz="1200" dirty="0" err="1">
                <a:solidFill>
                  <a:srgbClr val="FFFF00"/>
                </a:solidFill>
                <a:latin typeface="Arial"/>
                <a:ea typeface="Arial"/>
                <a:cs typeface="Arial"/>
                <a:sym typeface="Arial"/>
              </a:rPr>
              <a:t>empfehlen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jedoch</a:t>
            </a:r>
            <a:r>
              <a:rPr lang="en-US" sz="1200" dirty="0">
                <a:solidFill>
                  <a:srgbClr val="FFFF00"/>
                </a:solidFill>
                <a:latin typeface="Arial"/>
                <a:ea typeface="Arial"/>
                <a:cs typeface="Arial"/>
                <a:sym typeface="Arial"/>
              </a:rPr>
              <a:t> in der  0,25 %</a:t>
            </a:r>
            <a:r>
              <a:rPr lang="en-US" sz="1200" dirty="0" err="1">
                <a:solidFill>
                  <a:srgbClr val="FFFF00"/>
                </a:solidFill>
                <a:latin typeface="Arial"/>
                <a:ea typeface="Arial"/>
                <a:cs typeface="Arial"/>
                <a:sym typeface="Arial"/>
              </a:rPr>
              <a:t>igen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Stärke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statt</a:t>
            </a:r>
            <a:r>
              <a:rPr lang="en-US" sz="1200" dirty="0">
                <a:solidFill>
                  <a:srgbClr val="FFFF00"/>
                </a:solidFill>
                <a:latin typeface="Arial"/>
                <a:ea typeface="Arial"/>
                <a:cs typeface="Arial"/>
                <a:sym typeface="Arial"/>
              </a:rPr>
              <a:t> der </a:t>
            </a:r>
            <a:r>
              <a:rPr lang="en-US" sz="1200" dirty="0" err="1">
                <a:solidFill>
                  <a:srgbClr val="FFFF00"/>
                </a:solidFill>
                <a:latin typeface="Arial"/>
                <a:ea typeface="Arial"/>
                <a:cs typeface="Arial"/>
                <a:sym typeface="Arial"/>
              </a:rPr>
              <a:t>üblichen</a:t>
            </a:r>
            <a:r>
              <a:rPr lang="en-US" sz="1200" dirty="0">
                <a:solidFill>
                  <a:srgbClr val="FFFF00"/>
                </a:solidFill>
                <a:latin typeface="Arial"/>
                <a:ea typeface="Arial"/>
                <a:cs typeface="Arial"/>
                <a:sym typeface="Arial"/>
              </a:rPr>
              <a:t>  0,5 %</a:t>
            </a:r>
            <a:r>
              <a:rPr lang="en-US" sz="1200" dirty="0" err="1">
                <a:solidFill>
                  <a:srgbClr val="FFFF00"/>
                </a:solidFill>
                <a:latin typeface="Arial"/>
                <a:ea typeface="Arial"/>
                <a:cs typeface="Arial"/>
                <a:sym typeface="Arial"/>
              </a:rPr>
              <a:t>igen</a:t>
            </a:r>
            <a:endParaRPr dirty="0"/>
          </a:p>
        </p:txBody>
      </p:sp>
      <p:cxnSp>
        <p:nvCxnSpPr>
          <p:cNvPr id="5180" name="Google Shape;5180;p352"/>
          <p:cNvCxnSpPr/>
          <p:nvPr/>
        </p:nvCxnSpPr>
        <p:spPr>
          <a:xfrm>
            <a:off x="762000" y="762000"/>
            <a:ext cx="1828800" cy="5973762"/>
          </a:xfrm>
          <a:prstGeom prst="straightConnector1">
            <a:avLst/>
          </a:prstGeom>
          <a:noFill/>
          <a:ln w="25400" cap="flat" cmpd="sng">
            <a:solidFill>
              <a:schemeClr val="dk1"/>
            </a:solidFill>
            <a:prstDash val="solid"/>
            <a:round/>
            <a:headEnd type="none" w="sm" len="sm"/>
            <a:tailEnd type="none" w="sm" len="sm"/>
          </a:ln>
        </p:spPr>
      </p:cxnSp>
      <p:cxnSp>
        <p:nvCxnSpPr>
          <p:cNvPr id="5181" name="Google Shape;5181;p352"/>
          <p:cNvCxnSpPr/>
          <p:nvPr/>
        </p:nvCxnSpPr>
        <p:spPr>
          <a:xfrm flipH="1">
            <a:off x="990600" y="762000"/>
            <a:ext cx="1447800" cy="5973762"/>
          </a:xfrm>
          <a:prstGeom prst="straightConnector1">
            <a:avLst/>
          </a:prstGeom>
          <a:noFill/>
          <a:ln w="25400" cap="flat" cmpd="sng">
            <a:solidFill>
              <a:schemeClr val="dk1"/>
            </a:solidFill>
            <a:prstDash val="solid"/>
            <a:round/>
            <a:headEnd type="none" w="sm" len="sm"/>
            <a:tailEnd type="none" w="sm" len="sm"/>
          </a:ln>
        </p:spPr>
      </p:cxnSp>
      <p:sp>
        <p:nvSpPr>
          <p:cNvPr id="5182" name="Google Shape;5182;p352"/>
          <p:cNvSpPr txBox="1"/>
          <p:nvPr/>
        </p:nvSpPr>
        <p:spPr>
          <a:xfrm>
            <a:off x="762000" y="3358277"/>
            <a:ext cx="7975200" cy="949200"/>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chemeClr val="lt1"/>
                </a:solidFill>
                <a:latin typeface="Arial"/>
                <a:ea typeface="Arial"/>
                <a:cs typeface="Arial"/>
                <a:sym typeface="Arial"/>
              </a:rPr>
              <a:t>Welche</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Behandlungsoptionen</a:t>
            </a:r>
            <a:r>
              <a:rPr lang="en-US" sz="1200" i="1" dirty="0">
                <a:solidFill>
                  <a:schemeClr val="lt1"/>
                </a:solidFill>
                <a:latin typeface="Arial"/>
                <a:ea typeface="Arial"/>
                <a:cs typeface="Arial"/>
                <a:sym typeface="Arial"/>
              </a:rPr>
              <a:t> fallen </a:t>
            </a:r>
            <a:r>
              <a:rPr lang="en-US" sz="1200" i="1" dirty="0" err="1">
                <a:solidFill>
                  <a:schemeClr val="lt1"/>
                </a:solidFill>
                <a:latin typeface="Arial"/>
                <a:ea typeface="Arial"/>
                <a:cs typeface="Arial"/>
                <a:sym typeface="Arial"/>
              </a:rPr>
              <a:t>unter</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keine</a:t>
            </a:r>
            <a:r>
              <a:rPr lang="en-US" sz="1200" i="1" dirty="0">
                <a:solidFill>
                  <a:schemeClr val="lt1"/>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chemeClr val="lt1"/>
                </a:solidFill>
                <a:latin typeface="Arial"/>
                <a:ea typeface="Arial"/>
                <a:cs typeface="Arial"/>
                <a:sym typeface="Arial"/>
              </a:rPr>
              <a:t>– Alle </a:t>
            </a:r>
            <a:r>
              <a:rPr lang="en-US" sz="1200" dirty="0" err="1">
                <a:solidFill>
                  <a:schemeClr val="lt1"/>
                </a:solidFill>
                <a:latin typeface="Arial"/>
                <a:ea typeface="Arial"/>
                <a:cs typeface="Arial"/>
                <a:sym typeface="Arial"/>
              </a:rPr>
              <a:t>Behandlungen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während</a:t>
            </a:r>
            <a:r>
              <a:rPr lang="en-US" sz="1200" dirty="0">
                <a:solidFill>
                  <a:schemeClr val="lt1"/>
                </a:solidFill>
                <a:latin typeface="Arial"/>
                <a:ea typeface="Arial"/>
                <a:cs typeface="Arial"/>
                <a:sym typeface="Arial"/>
              </a:rPr>
              <a:t> der </a:t>
            </a:r>
            <a:r>
              <a:rPr lang="en-US" sz="1200" dirty="0" err="1">
                <a:solidFill>
                  <a:schemeClr val="lt1"/>
                </a:solidFill>
                <a:latin typeface="Arial"/>
                <a:ea typeface="Arial"/>
                <a:cs typeface="Arial"/>
                <a:sym typeface="Arial"/>
              </a:rPr>
              <a:t>Schwangerschaft</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aussetzen</a:t>
            </a:r>
            <a:r>
              <a:rPr lang="en-US" sz="1200" dirty="0">
                <a:solidFill>
                  <a:schemeClr val="lt1"/>
                </a:solidFill>
                <a:latin typeface="Arial"/>
                <a:ea typeface="Arial"/>
                <a:cs typeface="Arial"/>
                <a:sym typeface="Arial"/>
              </a:rPr>
              <a:t> – die </a:t>
            </a:r>
            <a:r>
              <a:rPr lang="en-US" sz="1200" dirty="0" err="1">
                <a:solidFill>
                  <a:schemeClr val="lt1"/>
                </a:solidFill>
                <a:latin typeface="Arial"/>
                <a:ea typeface="Arial"/>
                <a:cs typeface="Arial"/>
                <a:sym typeface="Arial"/>
              </a:rPr>
              <a:t>Patientin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lediglich</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überwachen</a:t>
            </a:r>
            <a:r>
              <a:rPr lang="en-US" sz="1200" dirty="0">
                <a:solidFill>
                  <a:schemeClr val="lt1"/>
                </a:solidFill>
                <a:latin typeface="Arial"/>
                <a:ea typeface="Arial"/>
                <a:cs typeface="Arial"/>
                <a:sym typeface="Arial"/>
              </a:rPr>
              <a:t> und die </a:t>
            </a:r>
            <a:r>
              <a:rPr lang="en-US" sz="1200" dirty="0" err="1">
                <a:solidFill>
                  <a:schemeClr val="lt1"/>
                </a:solidFill>
                <a:latin typeface="Arial"/>
                <a:ea typeface="Arial"/>
                <a:cs typeface="Arial"/>
                <a:sym typeface="Arial"/>
              </a:rPr>
              <a:t>Behandlung</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nach</a:t>
            </a:r>
            <a:r>
              <a:rPr lang="en-US" sz="1200" dirty="0">
                <a:solidFill>
                  <a:schemeClr val="lt1"/>
                </a:solidFill>
                <a:latin typeface="Arial"/>
                <a:ea typeface="Arial"/>
                <a:cs typeface="Arial"/>
                <a:sym typeface="Arial"/>
              </a:rPr>
              <a:t> der </a:t>
            </a:r>
            <a:r>
              <a:rPr lang="en-US" sz="1200" dirty="0" err="1">
                <a:solidFill>
                  <a:schemeClr val="lt1"/>
                </a:solidFill>
                <a:latin typeface="Arial"/>
                <a:ea typeface="Arial"/>
                <a:cs typeface="Arial"/>
                <a:sym typeface="Arial"/>
              </a:rPr>
              <a:t>Entbindung</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wieder</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aufnehmen</a:t>
            </a:r>
            <a:r>
              <a:rPr lang="en-US" sz="1200" dirty="0">
                <a:solidFill>
                  <a:schemeClr val="lt1"/>
                </a:solidFill>
              </a:rPr>
              <a:t>.</a:t>
            </a:r>
            <a:endParaRPr dirty="0"/>
          </a:p>
          <a:p>
            <a:pPr marL="0" marR="0" lvl="0" indent="0" algn="l" rtl="0">
              <a:spcBef>
                <a:spcPts val="0"/>
              </a:spcBef>
              <a:spcAft>
                <a:spcPts val="0"/>
              </a:spcAft>
              <a:buNone/>
            </a:pPr>
            <a:r>
              <a:rPr lang="en-US" sz="1200" dirty="0">
                <a:solidFill>
                  <a:schemeClr val="lt1"/>
                </a:solidFill>
                <a:latin typeface="Arial"/>
                <a:ea typeface="Arial"/>
                <a:cs typeface="Arial"/>
                <a:sym typeface="Arial"/>
              </a:rPr>
              <a:t>--</a:t>
            </a:r>
            <a:r>
              <a:rPr lang="en-US" sz="1200" dirty="0" err="1">
                <a:solidFill>
                  <a:schemeClr val="lt1"/>
                </a:solidFill>
                <a:latin typeface="Arial"/>
                <a:ea typeface="Arial"/>
                <a:cs typeface="Arial"/>
                <a:sym typeface="Arial"/>
              </a:rPr>
              <a:t>Sollte</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ein</a:t>
            </a:r>
            <a:r>
              <a:rPr lang="en-US" sz="1200" dirty="0">
                <a:solidFill>
                  <a:schemeClr val="lt1"/>
                </a:solidFill>
              </a:rPr>
              <a:t> </a:t>
            </a:r>
            <a:r>
              <a:rPr lang="en-US" sz="1200" dirty="0" err="1">
                <a:solidFill>
                  <a:schemeClr val="lt1"/>
                </a:solidFill>
              </a:rPr>
              <a:t>Aussetzen</a:t>
            </a:r>
            <a:r>
              <a:rPr lang="en-US" sz="1200" dirty="0">
                <a:solidFill>
                  <a:schemeClr val="lt1"/>
                </a:solidFill>
              </a:rPr>
              <a:t> der </a:t>
            </a:r>
            <a:r>
              <a:rPr lang="en-US" sz="1200" dirty="0" err="1">
                <a:solidFill>
                  <a:schemeClr val="lt1"/>
                </a:solidFill>
              </a:rPr>
              <a:t>Therapie</a:t>
            </a:r>
            <a:r>
              <a:rPr lang="en-US" sz="1200" dirty="0">
                <a:solidFill>
                  <a:schemeClr val="lt1"/>
                </a:solidFill>
              </a:rPr>
              <a:t> </a:t>
            </a:r>
            <a:r>
              <a:rPr lang="en-US" sz="1200" dirty="0" err="1">
                <a:solidFill>
                  <a:schemeClr val="lt1"/>
                </a:solidFill>
                <a:latin typeface="Arial"/>
                <a:ea typeface="Arial"/>
                <a:cs typeface="Arial"/>
                <a:sym typeface="Arial"/>
              </a:rPr>
              <a:t>unklug</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erscheinen</a:t>
            </a:r>
            <a:r>
              <a:rPr lang="en-US" sz="1200" dirty="0">
                <a:solidFill>
                  <a:schemeClr val="lt1"/>
                </a:solidFill>
                <a:latin typeface="Arial"/>
                <a:ea typeface="Arial"/>
                <a:cs typeface="Arial"/>
                <a:sym typeface="Arial"/>
              </a:rPr>
              <a:t>, </a:t>
            </a:r>
            <a:r>
              <a:rPr lang="en-US" sz="1200" dirty="0" err="1">
                <a:solidFill>
                  <a:schemeClr val="lt1"/>
                </a:solidFill>
                <a:latin typeface="Arial"/>
                <a:ea typeface="Arial"/>
                <a:cs typeface="Arial"/>
                <a:sym typeface="Arial"/>
              </a:rPr>
              <a:t>ziehen</a:t>
            </a:r>
            <a:r>
              <a:rPr lang="en-US" sz="1200" dirty="0">
                <a:solidFill>
                  <a:schemeClr val="lt1"/>
                </a:solidFill>
                <a:latin typeface="Arial"/>
                <a:ea typeface="Arial"/>
                <a:cs typeface="Arial"/>
                <a:sym typeface="Arial"/>
              </a:rPr>
              <a:t> Sie </a:t>
            </a:r>
            <a:r>
              <a:rPr lang="en-US" sz="1200" dirty="0" err="1">
                <a:solidFill>
                  <a:schemeClr val="lt1"/>
                </a:solidFill>
                <a:latin typeface="Arial"/>
                <a:ea typeface="Arial"/>
                <a:cs typeface="Arial"/>
                <a:sym typeface="Arial"/>
              </a:rPr>
              <a:t>eine</a:t>
            </a:r>
            <a:r>
              <a:rPr lang="en-US" sz="1200" dirty="0">
                <a:solidFill>
                  <a:schemeClr val="lt1"/>
                </a:solidFill>
                <a:latin typeface="Arial"/>
                <a:ea typeface="Arial"/>
                <a:cs typeface="Arial"/>
                <a:sym typeface="Arial"/>
              </a:rPr>
              <a:t> SLT in </a:t>
            </a:r>
            <a:r>
              <a:rPr lang="en-US" sz="1200" dirty="0" err="1">
                <a:solidFill>
                  <a:schemeClr val="lt1"/>
                </a:solidFill>
                <a:latin typeface="Arial"/>
                <a:ea typeface="Arial"/>
                <a:cs typeface="Arial"/>
                <a:sym typeface="Arial"/>
              </a:rPr>
              <a:t>Betracht</a:t>
            </a:r>
            <a:r>
              <a:rPr lang="en-US" sz="1200" dirty="0">
                <a:solidFill>
                  <a:schemeClr val="lt1"/>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7F7F7F"/>
                </a:solidFill>
                <a:latin typeface="Arial"/>
                <a:ea typeface="Arial"/>
                <a:cs typeface="Arial"/>
                <a:sym typeface="Arial"/>
              </a:rPr>
              <a:t>--</a:t>
            </a:r>
            <a:r>
              <a:rPr lang="en-US" sz="1200" b="1" i="1" dirty="0">
                <a:solidFill>
                  <a:srgbClr val="7F7F7F"/>
                </a:solidFill>
                <a:latin typeface="Arial"/>
                <a:ea typeface="Arial"/>
                <a:cs typeface="Arial"/>
                <a:sym typeface="Arial"/>
              </a:rPr>
              <a:t>?</a:t>
            </a:r>
            <a:endParaRPr sz="1500" dirty="0">
              <a:solidFill>
                <a:srgbClr val="7F7F7F"/>
              </a:solidFill>
              <a:latin typeface="Arial"/>
              <a:ea typeface="Arial"/>
              <a:cs typeface="Arial"/>
              <a:sym typeface="Arial"/>
            </a:endParaRPr>
          </a:p>
        </p:txBody>
      </p:sp>
      <p:sp>
        <p:nvSpPr>
          <p:cNvPr id="5183" name="Google Shape;5183;p352"/>
          <p:cNvSpPr/>
          <p:nvPr/>
        </p:nvSpPr>
        <p:spPr>
          <a:xfrm>
            <a:off x="5577000" y="3878736"/>
            <a:ext cx="372108" cy="318691"/>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5184" name="Google Shape;5184;p352"/>
          <p:cNvSpPr/>
          <p:nvPr/>
        </p:nvSpPr>
        <p:spPr>
          <a:xfrm>
            <a:off x="6781800" y="4952999"/>
            <a:ext cx="685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Shape 5188"/>
        <p:cNvGrpSpPr/>
        <p:nvPr/>
      </p:nvGrpSpPr>
      <p:grpSpPr>
        <a:xfrm>
          <a:off x="0" y="0"/>
          <a:ext cx="0" cy="0"/>
          <a:chOff x="0" y="0"/>
          <a:chExt cx="0" cy="0"/>
        </a:xfrm>
      </p:grpSpPr>
      <p:sp>
        <p:nvSpPr>
          <p:cNvPr id="5189" name="Google Shape;5189;p353"/>
          <p:cNvSpPr txBox="1"/>
          <p:nvPr/>
        </p:nvSpPr>
        <p:spPr>
          <a:xfrm>
            <a:off x="762000" y="3358277"/>
            <a:ext cx="7986482" cy="1015663"/>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Welche Behandlungsmöglichkeiten fallen unter „keine“?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r>
              <a:rPr lang="en-US" sz="1200">
                <a:solidFill>
                  <a:srgbClr val="0000FF"/>
                </a:solidFill>
                <a:latin typeface="Arial"/>
                <a:ea typeface="Arial"/>
                <a:cs typeface="Arial"/>
                <a:sym typeface="Arial"/>
              </a:rPr>
              <a:t>Alle Behandlungen während der Schwangerschaft aussetzen – die Patientin lediglich überwachen und die Behandlung nach der Entbindung wieder aufnehmen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p:txBody>
      </p:sp>
      <p:sp>
        <p:nvSpPr>
          <p:cNvPr id="5190" name="Google Shape;5190;p35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191" name="Google Shape;5191;p353"/>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192" name="Google Shape;5192;p353"/>
          <p:cNvSpPr txBox="1"/>
          <p:nvPr/>
        </p:nvSpPr>
        <p:spPr>
          <a:xfrm>
            <a:off x="4038600" y="2035076"/>
            <a:ext cx="4572000" cy="22422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u="sng">
                <a:solidFill>
                  <a:srgbClr val="BFBFBF"/>
                </a:solidFill>
                <a:latin typeface="Arial"/>
                <a:ea typeface="Arial"/>
                <a:cs typeface="Arial"/>
                <a:sym typeface="Arial"/>
              </a:rPr>
              <a:t>I</a:t>
            </a:r>
            <a:r>
              <a:rPr lang="en-US" sz="1200" i="1" u="sng">
                <a:solidFill>
                  <a:srgbClr val="BFBFBF"/>
                </a:solidFill>
              </a:rPr>
              <a:t>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lvl="0" indent="0" algn="l" rtl="0">
              <a:spcBef>
                <a:spcPts val="0"/>
              </a:spcBef>
              <a:spcAft>
                <a:spcPts val="0"/>
              </a:spcAft>
              <a:buClr>
                <a:srgbClr val="BFBFBF"/>
              </a:buClr>
              <a:buSzPts val="1200"/>
              <a:buFont typeface="Noto Sans Symbols"/>
              <a:buNone/>
            </a:pPr>
            <a:r>
              <a:rPr lang="en-US" sz="1200">
                <a:solidFill>
                  <a:srgbClr val="BFBFBF"/>
                </a:solidFill>
              </a:rPr>
              <a:t>en alle zur Klasse C.)</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a:solidFill>
                  <a:srgbClr val="BFBFBF"/>
                </a:solidFill>
              </a:rPr>
              <a:t>sse C.)</a:t>
            </a:r>
            <a:endParaRPr>
              <a:solidFill>
                <a:schemeClr val="dk1"/>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193" name="Google Shape;5193;p35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194" name="Google Shape;5194;p35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336</a:t>
            </a:fld>
            <a:endParaRPr sz="1000">
              <a:solidFill>
                <a:schemeClr val="dk1"/>
              </a:solidFill>
              <a:latin typeface="Arial"/>
              <a:ea typeface="Arial"/>
              <a:cs typeface="Arial"/>
              <a:sym typeface="Arial"/>
            </a:endParaRPr>
          </a:p>
        </p:txBody>
      </p:sp>
      <p:sp>
        <p:nvSpPr>
          <p:cNvPr id="5195" name="Google Shape;5195;p353"/>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Mit so wenig Medikamenten wie möglich (vorzugsweise </a:t>
            </a:r>
            <a:r>
              <a:rPr lang="en-US" sz="1200" b="1">
                <a:solidFill>
                  <a:srgbClr val="0000FF"/>
                </a:solidFill>
                <a:latin typeface="Arial"/>
                <a:ea typeface="Arial"/>
                <a:cs typeface="Arial"/>
                <a:sym typeface="Arial"/>
              </a:rPr>
              <a:t>gar keinen</a:t>
            </a:r>
            <a:r>
              <a:rPr lang="en-US" sz="1200">
                <a:solidFill>
                  <a:srgbClr val="A5A5A5"/>
                </a:solidFill>
                <a:latin typeface="Arial"/>
                <a:ea typeface="Arial"/>
                <a:cs typeface="Arial"/>
                <a:sym typeface="Arial"/>
              </a:rPr>
              <a:t>).</a:t>
            </a:r>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Wenn Medikamente eingesetzt werden müssen, welche Option ist dann die beste?</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jedoch in der  0,25 %igen  Stärke statt der üblichen  0,5 %igen</a:t>
            </a:r>
            <a:endParaRPr/>
          </a:p>
        </p:txBody>
      </p:sp>
      <p:cxnSp>
        <p:nvCxnSpPr>
          <p:cNvPr id="5196" name="Google Shape;5196;p353"/>
          <p:cNvCxnSpPr/>
          <p:nvPr/>
        </p:nvCxnSpPr>
        <p:spPr>
          <a:xfrm>
            <a:off x="762000" y="762000"/>
            <a:ext cx="1828800" cy="5973762"/>
          </a:xfrm>
          <a:prstGeom prst="straightConnector1">
            <a:avLst/>
          </a:prstGeom>
          <a:noFill/>
          <a:ln w="25400" cap="flat" cmpd="sng">
            <a:solidFill>
              <a:schemeClr val="dk1"/>
            </a:solidFill>
            <a:prstDash val="solid"/>
            <a:round/>
            <a:headEnd type="none" w="sm" len="sm"/>
            <a:tailEnd type="none" w="sm" len="sm"/>
          </a:ln>
        </p:spPr>
      </p:cxnSp>
      <p:cxnSp>
        <p:nvCxnSpPr>
          <p:cNvPr id="5197" name="Google Shape;5197;p353"/>
          <p:cNvCxnSpPr/>
          <p:nvPr/>
        </p:nvCxnSpPr>
        <p:spPr>
          <a:xfrm flipH="1">
            <a:off x="990600" y="762000"/>
            <a:ext cx="1447800" cy="5973762"/>
          </a:xfrm>
          <a:prstGeom prst="straightConnector1">
            <a:avLst/>
          </a:prstGeom>
          <a:noFill/>
          <a:ln w="25400" cap="flat" cmpd="sng">
            <a:solidFill>
              <a:schemeClr val="dk1"/>
            </a:solidFill>
            <a:prstDash val="solid"/>
            <a:round/>
            <a:headEnd type="none" w="sm" len="sm"/>
            <a:tailEnd type="none" w="sm" len="sm"/>
          </a:ln>
        </p:spPr>
      </p:cxnSp>
      <p:sp>
        <p:nvSpPr>
          <p:cNvPr id="5198" name="Google Shape;5198;p353"/>
          <p:cNvSpPr txBox="1"/>
          <p:nvPr/>
        </p:nvSpPr>
        <p:spPr>
          <a:xfrm>
            <a:off x="762000" y="3358277"/>
            <a:ext cx="7975200" cy="949200"/>
          </a:xfrm>
          <a:prstGeom prst="rect">
            <a:avLst/>
          </a:prstGeom>
          <a:solidFill>
            <a:srgbClr val="0000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Welche Behandlungsoptionen fallen unter „keine“?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lt1"/>
                </a:solidFill>
              </a:rPr>
              <a:t>– Alle Behandlungen während der Schwangerschaft aussetzen – die Patientin lediglich überwachen und die Behandlung nach der Entbindung wieder aufnehmen.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lt1"/>
                </a:solidFill>
              </a:rPr>
              <a:t>--Sollte ein Aussetzen der Therapie unklug erscheinen, ziehen Sie eine SLT in Betracht.</a:t>
            </a:r>
            <a:endParaRPr>
              <a:solidFill>
                <a:schemeClr val="dk1"/>
              </a:solidFill>
            </a:endParaRPr>
          </a:p>
          <a:p>
            <a:pPr marL="0" lvl="0" indent="0" algn="l" rtl="0">
              <a:spcBef>
                <a:spcPts val="0"/>
              </a:spcBef>
              <a:spcAft>
                <a:spcPts val="0"/>
              </a:spcAft>
              <a:buNone/>
            </a:pPr>
            <a:r>
              <a:rPr lang="en-US" sz="1200">
                <a:solidFill>
                  <a:srgbClr val="7F7F7F"/>
                </a:solidFill>
              </a:rPr>
              <a:t>--</a:t>
            </a:r>
            <a:r>
              <a:rPr lang="en-US" sz="1200" b="1" i="1">
                <a:solidFill>
                  <a:srgbClr val="7F7F7F"/>
                </a:solidFill>
              </a:rPr>
              <a:t>?</a:t>
            </a:r>
            <a:endParaRPr sz="1500">
              <a:solidFill>
                <a:srgbClr val="7F7F7F"/>
              </a:solidFill>
              <a:latin typeface="Arial"/>
              <a:ea typeface="Arial"/>
              <a:cs typeface="Arial"/>
              <a:sym typeface="Arial"/>
            </a:endParaRPr>
          </a:p>
        </p:txBody>
      </p:sp>
      <p:sp>
        <p:nvSpPr>
          <p:cNvPr id="5199" name="Google Shape;5199;p353"/>
          <p:cNvSpPr/>
          <p:nvPr/>
        </p:nvSpPr>
        <p:spPr>
          <a:xfrm>
            <a:off x="6781800" y="4952999"/>
            <a:ext cx="685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Shape 5203"/>
        <p:cNvGrpSpPr/>
        <p:nvPr/>
      </p:nvGrpSpPr>
      <p:grpSpPr>
        <a:xfrm>
          <a:off x="0" y="0"/>
          <a:ext cx="0" cy="0"/>
          <a:chOff x="0" y="0"/>
          <a:chExt cx="0" cy="0"/>
        </a:xfrm>
      </p:grpSpPr>
      <p:sp>
        <p:nvSpPr>
          <p:cNvPr id="5204" name="Google Shape;5204;p354"/>
          <p:cNvSpPr txBox="1"/>
          <p:nvPr/>
        </p:nvSpPr>
        <p:spPr>
          <a:xfrm>
            <a:off x="762000" y="3358277"/>
            <a:ext cx="7986482" cy="1015663"/>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Welche Behandlungsmöglichkeiten fallen unter „keine“?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r>
              <a:rPr lang="en-US" sz="1200">
                <a:solidFill>
                  <a:srgbClr val="0000FF"/>
                </a:solidFill>
                <a:latin typeface="Arial"/>
                <a:ea typeface="Arial"/>
                <a:cs typeface="Arial"/>
                <a:sym typeface="Arial"/>
              </a:rPr>
              <a:t>Alle Behandlungen während der Schwangerschaft aussetzen – die Patientin lediglich überwachen und die Behandlung nach der Entbindung wieder aufnehmen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p:txBody>
      </p:sp>
      <p:sp>
        <p:nvSpPr>
          <p:cNvPr id="5205" name="Google Shape;5205;p35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206" name="Google Shape;5206;p354"/>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207" name="Google Shape;5207;p354"/>
          <p:cNvSpPr txBox="1"/>
          <p:nvPr/>
        </p:nvSpPr>
        <p:spPr>
          <a:xfrm>
            <a:off x="4038600" y="2035076"/>
            <a:ext cx="4572000" cy="2427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lvl="0" indent="0" algn="l" rtl="0">
              <a:spcBef>
                <a:spcPts val="0"/>
              </a:spcBef>
              <a:spcAft>
                <a:spcPts val="0"/>
              </a:spcAft>
              <a:buClr>
                <a:srgbClr val="BFBFBF"/>
              </a:buClr>
              <a:buSzPts val="1200"/>
              <a:buFont typeface="Noto Sans Symbols"/>
              <a:buNone/>
            </a:pPr>
            <a:r>
              <a:rPr lang="en-US" sz="1200">
                <a:solidFill>
                  <a:srgbClr val="BFBFBF"/>
                </a:solidFill>
              </a:rPr>
              <a:t>en alle zur Klasse C.)</a:t>
            </a:r>
            <a:endParaRPr>
              <a:solidFill>
                <a:schemeClr val="dk1"/>
              </a:solidFill>
            </a:endParaRPr>
          </a:p>
          <a:p>
            <a:pPr marL="0" lvl="0" indent="0" algn="l" rtl="0">
              <a:spcBef>
                <a:spcPts val="0"/>
              </a:spcBef>
              <a:spcAft>
                <a:spcPts val="0"/>
              </a:spcAft>
              <a:buClr>
                <a:srgbClr val="BFBFBF"/>
              </a:buClr>
              <a:buSzPts val="1200"/>
              <a:buFont typeface="Noto Sans Symbols"/>
              <a:buNone/>
            </a:pPr>
            <a:r>
              <a:rPr lang="en-US" sz="1200">
                <a:solidFill>
                  <a:srgbClr val="BFBFBF"/>
                </a:solidFill>
              </a:rPr>
              <a:t>sse C.)</a:t>
            </a:r>
            <a:endParaRPr>
              <a:solidFill>
                <a:schemeClr val="dk1"/>
              </a:solidFill>
            </a:endParaRPr>
          </a:p>
          <a:p>
            <a:pPr marL="0" lvl="0" indent="0" algn="l" rtl="0">
              <a:spcBef>
                <a:spcPts val="0"/>
              </a:spcBef>
              <a:spcAft>
                <a:spcPts val="0"/>
              </a:spcAft>
              <a:buClr>
                <a:srgbClr val="BFBFBF"/>
              </a:buClr>
              <a:buSzPts val="1200"/>
              <a:buFont typeface="Noto Sans Symbols"/>
              <a:buNone/>
            </a:pPr>
            <a:endParaRPr sz="1200" i="1" u="sng">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208" name="Google Shape;5208;p35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09" name="Google Shape;5209;p35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337</a:t>
            </a:fld>
            <a:endParaRPr sz="1000">
              <a:solidFill>
                <a:schemeClr val="dk1"/>
              </a:solidFill>
              <a:latin typeface="Arial"/>
              <a:ea typeface="Arial"/>
              <a:cs typeface="Arial"/>
              <a:sym typeface="Arial"/>
            </a:endParaRPr>
          </a:p>
        </p:txBody>
      </p:sp>
      <p:sp>
        <p:nvSpPr>
          <p:cNvPr id="5210" name="Google Shape;5210;p354"/>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Mit so wenig Medikamenten wie möglich (vorzugsweise </a:t>
            </a:r>
            <a:r>
              <a:rPr lang="en-US" sz="1200" b="1">
                <a:solidFill>
                  <a:srgbClr val="0000FF"/>
                </a:solidFill>
                <a:latin typeface="Arial"/>
                <a:ea typeface="Arial"/>
                <a:cs typeface="Arial"/>
                <a:sym typeface="Arial"/>
              </a:rPr>
              <a:t>gar keinen</a:t>
            </a:r>
            <a:r>
              <a:rPr lang="en-US" sz="1200">
                <a:solidFill>
                  <a:srgbClr val="A5A5A5"/>
                </a:solidFill>
                <a:latin typeface="Arial"/>
                <a:ea typeface="Arial"/>
                <a:cs typeface="Arial"/>
                <a:sym typeface="Arial"/>
              </a:rPr>
              <a:t>).</a:t>
            </a:r>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Wenn Medikamente eingesetzt werden müssen, welche ist die beste Option?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jedoch in der  0,25 %igen  Stärke statt der üblichen  0,5 %igen</a:t>
            </a:r>
            <a:endParaRPr/>
          </a:p>
        </p:txBody>
      </p:sp>
      <p:cxnSp>
        <p:nvCxnSpPr>
          <p:cNvPr id="5211" name="Google Shape;5211;p354"/>
          <p:cNvCxnSpPr/>
          <p:nvPr/>
        </p:nvCxnSpPr>
        <p:spPr>
          <a:xfrm>
            <a:off x="762000" y="762000"/>
            <a:ext cx="1828800" cy="5973762"/>
          </a:xfrm>
          <a:prstGeom prst="straightConnector1">
            <a:avLst/>
          </a:prstGeom>
          <a:noFill/>
          <a:ln w="25400" cap="flat" cmpd="sng">
            <a:solidFill>
              <a:schemeClr val="dk1"/>
            </a:solidFill>
            <a:prstDash val="solid"/>
            <a:round/>
            <a:headEnd type="none" w="sm" len="sm"/>
            <a:tailEnd type="none" w="sm" len="sm"/>
          </a:ln>
        </p:spPr>
      </p:cxnSp>
      <p:cxnSp>
        <p:nvCxnSpPr>
          <p:cNvPr id="5212" name="Google Shape;5212;p354"/>
          <p:cNvCxnSpPr/>
          <p:nvPr/>
        </p:nvCxnSpPr>
        <p:spPr>
          <a:xfrm flipH="1">
            <a:off x="990600" y="762000"/>
            <a:ext cx="1447800" cy="5973762"/>
          </a:xfrm>
          <a:prstGeom prst="straightConnector1">
            <a:avLst/>
          </a:prstGeom>
          <a:noFill/>
          <a:ln w="25400" cap="flat" cmpd="sng">
            <a:solidFill>
              <a:schemeClr val="dk1"/>
            </a:solidFill>
            <a:prstDash val="solid"/>
            <a:round/>
            <a:headEnd type="none" w="sm" len="sm"/>
            <a:tailEnd type="none" w="sm" len="sm"/>
          </a:ln>
        </p:spPr>
      </p:cxnSp>
      <p:sp>
        <p:nvSpPr>
          <p:cNvPr id="5213" name="Google Shape;5213;p354"/>
          <p:cNvSpPr txBox="1"/>
          <p:nvPr/>
        </p:nvSpPr>
        <p:spPr>
          <a:xfrm>
            <a:off x="762000" y="3358277"/>
            <a:ext cx="7975200" cy="949200"/>
          </a:xfrm>
          <a:prstGeom prst="rect">
            <a:avLst/>
          </a:prstGeom>
          <a:solidFill>
            <a:srgbClr val="0000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Welche Behandlungsoptionen fallen unter „keine“?</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lt1"/>
                </a:solidFill>
              </a:rPr>
              <a:t>– Alle Behandlungen während der Schwangerschaft aussetzen – die Patientin lediglich überwachen und die Behandlung nach der Entbindung wieder aufnehmen.</a:t>
            </a:r>
            <a:endParaRPr>
              <a:solidFill>
                <a:schemeClr val="dk1"/>
              </a:solidFill>
            </a:endParaRPr>
          </a:p>
          <a:p>
            <a:pPr marL="0" lvl="0" indent="0" algn="l" rtl="0">
              <a:spcBef>
                <a:spcPts val="0"/>
              </a:spcBef>
              <a:spcAft>
                <a:spcPts val="0"/>
              </a:spcAft>
              <a:buNone/>
            </a:pPr>
            <a:r>
              <a:rPr lang="en-US" sz="1200">
                <a:solidFill>
                  <a:schemeClr val="lt1"/>
                </a:solidFill>
              </a:rPr>
              <a:t>--Sollte ein Aussetzen der Therapie unklug erscheinen, ziehen Sie eine SLT in Betracht.</a:t>
            </a:r>
            <a:endParaRPr sz="1200" i="1">
              <a:solidFill>
                <a:schemeClr val="lt1"/>
              </a:solidFill>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a:solidFill>
                  <a:schemeClr val="lt1"/>
                </a:solidFill>
              </a:rPr>
              <a:t>Wenn es die Situation erfordert, sollte ein inzisionaler Eingriff erwogen werden.</a:t>
            </a:r>
            <a:endParaRPr/>
          </a:p>
        </p:txBody>
      </p:sp>
      <p:sp>
        <p:nvSpPr>
          <p:cNvPr id="5214" name="Google Shape;5214;p354"/>
          <p:cNvSpPr/>
          <p:nvPr/>
        </p:nvSpPr>
        <p:spPr>
          <a:xfrm>
            <a:off x="3624487" y="4125757"/>
            <a:ext cx="1410221" cy="2592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zwei Wörter</a:t>
            </a:r>
            <a:endParaRPr/>
          </a:p>
        </p:txBody>
      </p:sp>
      <p:sp>
        <p:nvSpPr>
          <p:cNvPr id="5215" name="Google Shape;5215;p354"/>
          <p:cNvSpPr/>
          <p:nvPr/>
        </p:nvSpPr>
        <p:spPr>
          <a:xfrm>
            <a:off x="6781800" y="4952999"/>
            <a:ext cx="685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Shape 5219"/>
        <p:cNvGrpSpPr/>
        <p:nvPr/>
      </p:nvGrpSpPr>
      <p:grpSpPr>
        <a:xfrm>
          <a:off x="0" y="0"/>
          <a:ext cx="0" cy="0"/>
          <a:chOff x="0" y="0"/>
          <a:chExt cx="0" cy="0"/>
        </a:xfrm>
      </p:grpSpPr>
      <p:sp>
        <p:nvSpPr>
          <p:cNvPr id="5220" name="Google Shape;5220;p355"/>
          <p:cNvSpPr txBox="1"/>
          <p:nvPr/>
        </p:nvSpPr>
        <p:spPr>
          <a:xfrm>
            <a:off x="762000" y="3358277"/>
            <a:ext cx="7986482" cy="1015663"/>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Welche Behandlungsmöglichkeiten fallen unter „keine“?</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b="1" i="1">
                <a:solidFill>
                  <a:schemeClr val="lt1"/>
                </a:solidFill>
                <a:latin typeface="Arial"/>
                <a:ea typeface="Arial"/>
                <a:cs typeface="Arial"/>
                <a:sym typeface="Arial"/>
              </a:rPr>
              <a:t>?</a:t>
            </a:r>
            <a:r>
              <a:rPr lang="en-US" sz="1200">
                <a:solidFill>
                  <a:srgbClr val="0000FF"/>
                </a:solidFill>
                <a:latin typeface="Arial"/>
                <a:ea typeface="Arial"/>
                <a:cs typeface="Arial"/>
                <a:sym typeface="Arial"/>
              </a:rPr>
              <a:t>Alle Behandlungen während der Schwangerschaft aussetzen – die Patientin lediglich überwachen und die Behandlung nach der Entbindung wieder aufnehmen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a:t>
            </a:r>
            <a:endParaRPr/>
          </a:p>
        </p:txBody>
      </p:sp>
      <p:sp>
        <p:nvSpPr>
          <p:cNvPr id="5221" name="Google Shape;5221;p35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222" name="Google Shape;5222;p355"/>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223" name="Google Shape;5223;p355"/>
          <p:cNvSpPr txBox="1"/>
          <p:nvPr/>
        </p:nvSpPr>
        <p:spPr>
          <a:xfrm>
            <a:off x="4038600" y="2035076"/>
            <a:ext cx="4572000" cy="2427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dirty="0" err="1">
                <a:solidFill>
                  <a:srgbClr val="BFBFBF"/>
                </a:solidFill>
              </a:rPr>
              <a:t>Im</a:t>
            </a:r>
            <a:r>
              <a:rPr lang="en-US" sz="1200" i="1" u="sng" dirty="0">
                <a:solidFill>
                  <a:srgbClr val="BFBFBF"/>
                </a:solidFill>
              </a:rPr>
              <a:t> </a:t>
            </a:r>
            <a:r>
              <a:rPr lang="en-US" sz="1200" i="1" u="sng" dirty="0" err="1">
                <a:solidFill>
                  <a:srgbClr val="BFBFBF"/>
                </a:solidFill>
              </a:rPr>
              <a:t>Hinblick</a:t>
            </a:r>
            <a:r>
              <a:rPr lang="en-US" sz="1200" i="1" u="sng" dirty="0">
                <a:solidFill>
                  <a:srgbClr val="BFBFBF"/>
                </a:solidFill>
              </a:rPr>
              <a:t> auf </a:t>
            </a:r>
            <a:r>
              <a:rPr lang="en-US" sz="1200" i="1" u="sng" dirty="0" err="1">
                <a:solidFill>
                  <a:srgbClr val="BFBFBF"/>
                </a:solidFill>
              </a:rPr>
              <a:t>eine</a:t>
            </a:r>
            <a:r>
              <a:rPr lang="en-US" sz="1200" i="1" u="sng" dirty="0">
                <a:solidFill>
                  <a:srgbClr val="BFBFBF"/>
                </a:solidFill>
              </a:rPr>
              <a:t> </a:t>
            </a:r>
            <a:r>
              <a:rPr lang="en-US" sz="1200" i="1" u="sng" dirty="0" err="1">
                <a:solidFill>
                  <a:srgbClr val="BFBFBF"/>
                </a:solidFill>
              </a:rPr>
              <a:t>Schwangerschaft</a:t>
            </a:r>
            <a:r>
              <a:rPr lang="en-US" sz="1200" i="1" u="sng" dirty="0">
                <a:solidFill>
                  <a:srgbClr val="BFBFBF"/>
                </a:solidFill>
              </a:rPr>
              <a:t> und </a:t>
            </a:r>
            <a:r>
              <a:rPr lang="en-US" sz="1200" i="1" u="sng" dirty="0" err="1">
                <a:solidFill>
                  <a:srgbClr val="BFBFBF"/>
                </a:solidFill>
              </a:rPr>
              <a:t>nach</a:t>
            </a:r>
            <a:r>
              <a:rPr lang="en-US" sz="1200" i="1" u="sng" dirty="0">
                <a:solidFill>
                  <a:srgbClr val="BFBFBF"/>
                </a:solidFill>
              </a:rPr>
              <a:t> dem </a:t>
            </a:r>
            <a:r>
              <a:rPr lang="en-US" sz="1200" i="1" u="sng" dirty="0" err="1">
                <a:solidFill>
                  <a:srgbClr val="BFBFBF"/>
                </a:solidFill>
              </a:rPr>
              <a:t>früheren</a:t>
            </a:r>
            <a:r>
              <a:rPr lang="en-US" sz="1200" i="1" u="sng" dirty="0">
                <a:solidFill>
                  <a:srgbClr val="BFBFBF"/>
                </a:solidFill>
              </a:rPr>
              <a:t> System der </a:t>
            </a:r>
            <a:r>
              <a:rPr lang="en-US" sz="1200" i="1" u="sng" dirty="0" err="1">
                <a:solidFill>
                  <a:srgbClr val="BFBFBF"/>
                </a:solidFill>
              </a:rPr>
              <a:t>Arzneimittelklassifikation</a:t>
            </a:r>
            <a:r>
              <a:rPr lang="en-US" sz="1200" i="1" u="sng" dirty="0">
                <a:solidFill>
                  <a:srgbClr val="BFBFBF"/>
                </a:solidFill>
              </a:rPr>
              <a:t>:</a:t>
            </a:r>
            <a:endParaRPr dirty="0">
              <a:solidFill>
                <a:srgbClr val="BFBFBF"/>
              </a:solidFill>
            </a:endParaRPr>
          </a:p>
          <a:p>
            <a:pPr marL="0" lvl="0" indent="0" algn="l" rtl="0">
              <a:spcBef>
                <a:spcPts val="0"/>
              </a:spcBef>
              <a:spcAft>
                <a:spcPts val="0"/>
              </a:spcAft>
              <a:buClr>
                <a:schemeClr val="dk1"/>
              </a:buClr>
              <a:buSzPts val="1800"/>
              <a:buFont typeface="Noto Sans Symbols"/>
              <a:buNone/>
            </a:pPr>
            <a:endParaRPr sz="1800" i="1" dirty="0">
              <a:solidFill>
                <a:srgbClr val="BFBFBF"/>
              </a:solidFill>
            </a:endParaRPr>
          </a:p>
          <a:p>
            <a:pPr marL="0" lvl="0" indent="0" algn="l" rtl="0">
              <a:spcBef>
                <a:spcPts val="0"/>
              </a:spcBef>
              <a:spcAft>
                <a:spcPts val="0"/>
              </a:spcAft>
              <a:buClr>
                <a:schemeClr val="dk1"/>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gehören</a:t>
            </a:r>
            <a:r>
              <a:rPr lang="en-US" sz="1200" i="1" dirty="0">
                <a:solidFill>
                  <a:srgbClr val="BFBFBF"/>
                </a:solidFill>
              </a:rPr>
              <a:t> </a:t>
            </a:r>
            <a:r>
              <a:rPr lang="en-US" sz="1200" i="1" dirty="0" err="1">
                <a:solidFill>
                  <a:srgbClr val="BFBFBF"/>
                </a:solidFill>
              </a:rPr>
              <a:t>zur</a:t>
            </a:r>
            <a:r>
              <a:rPr lang="en-US" sz="1200" i="1" dirty="0">
                <a:solidFill>
                  <a:srgbClr val="BFBFBF"/>
                </a:solidFill>
              </a:rPr>
              <a:t> Klasse </a:t>
            </a:r>
            <a:r>
              <a:rPr lang="en-US" sz="1200" i="1"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4"/>
                  </a:ext>
                </a:extLst>
              </a:rPr>
              <a:t>A</a:t>
            </a:r>
            <a:r>
              <a:rPr lang="en-US" sz="1200" i="1" dirty="0">
                <a:solidFill>
                  <a:srgbClr val="BFBFBF"/>
                </a:solidFill>
              </a:rPr>
              <a: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Keines</a:t>
            </a:r>
            <a:r>
              <a:rPr lang="en-US" sz="1200" dirty="0">
                <a:solidFill>
                  <a:srgbClr val="BFBFBF"/>
                </a:solidFill>
              </a:rPr>
              <a:t> </a:t>
            </a:r>
            <a:r>
              <a:rPr lang="en-US" sz="1200" dirty="0" err="1">
                <a:solidFill>
                  <a:srgbClr val="BFBFBF"/>
                </a:solidFill>
              </a:rPr>
              <a:t>davon</a:t>
            </a:r>
            <a:endParaRPr dirty="0">
              <a:solidFill>
                <a:srgbClr val="BFBFBF"/>
              </a:solidFill>
            </a:endParaRPr>
          </a:p>
          <a:p>
            <a:pPr marL="0" lvl="0" indent="0" algn="l" rtl="0">
              <a:spcBef>
                <a:spcPts val="0"/>
              </a:spcBef>
              <a:spcAft>
                <a:spcPts val="0"/>
              </a:spcAft>
              <a:buClr>
                <a:schemeClr val="dk1"/>
              </a:buClr>
              <a:buSzPts val="1800"/>
              <a:buFont typeface="Noto Sans Symbols"/>
              <a:buNone/>
            </a:pPr>
            <a:endParaRPr sz="1800" i="1" dirty="0">
              <a:solidFill>
                <a:srgbClr val="BFBFBF"/>
              </a:solidFill>
            </a:endParaRPr>
          </a:p>
          <a:p>
            <a:pPr marL="0" lvl="0" indent="0" algn="l" rtl="0">
              <a:spcBef>
                <a:spcPts val="0"/>
              </a:spcBef>
              <a:spcAft>
                <a:spcPts val="0"/>
              </a:spcAft>
              <a:buClr>
                <a:schemeClr val="dk1"/>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gehören</a:t>
            </a:r>
            <a:r>
              <a:rPr lang="en-US" sz="1200" i="1" dirty="0">
                <a:solidFill>
                  <a:srgbClr val="BFBFBF"/>
                </a:solidFill>
              </a:rPr>
              <a:t> </a:t>
            </a:r>
            <a:r>
              <a:rPr lang="en-US" sz="1200" i="1" dirty="0" err="1">
                <a:solidFill>
                  <a:srgbClr val="BFBFBF"/>
                </a:solidFill>
              </a:rPr>
              <a:t>zur</a:t>
            </a:r>
            <a:r>
              <a:rPr lang="en-US" sz="1200" i="1" dirty="0">
                <a:solidFill>
                  <a:srgbClr val="BFBFBF"/>
                </a:solidFill>
              </a:rPr>
              <a:t> Klasse B?</a:t>
            </a:r>
            <a:r>
              <a:rPr lang="en-US" sz="1200" dirty="0">
                <a:solidFill>
                  <a:srgbClr val="BFBFBF"/>
                </a:solidFill>
              </a:rPr>
              <a:t> </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Brimonidin</a:t>
            </a:r>
            <a:r>
              <a:rPr lang="en-US" sz="1200" dirty="0">
                <a:solidFill>
                  <a:srgbClr val="BFBFBF"/>
                </a:solidFill>
              </a:rPr>
              <a:t>. (Alle </a:t>
            </a:r>
            <a:r>
              <a:rPr lang="en-US" sz="1200" dirty="0" err="1">
                <a:solidFill>
                  <a:srgbClr val="BFBFBF"/>
                </a:solidFill>
              </a:rPr>
              <a:t>anderen</a:t>
            </a:r>
            <a:r>
              <a:rPr lang="en-US" sz="1200" dirty="0">
                <a:solidFill>
                  <a:srgbClr val="BFBFBF"/>
                </a:solidFill>
              </a:rPr>
              <a:t> </a:t>
            </a:r>
            <a:r>
              <a:rPr lang="en-US" sz="1200" dirty="0" err="1">
                <a:solidFill>
                  <a:srgbClr val="BFBFBF"/>
                </a:solidFill>
              </a:rPr>
              <a:t>gehören</a:t>
            </a:r>
            <a:r>
              <a:rPr lang="en-US" sz="1200" dirty="0">
                <a:solidFill>
                  <a:srgbClr val="BFBFBF"/>
                </a:solidFill>
              </a:rPr>
              <a:t> alle </a:t>
            </a:r>
            <a:r>
              <a:rPr lang="en-US" sz="1200" dirty="0" err="1">
                <a:solidFill>
                  <a:srgbClr val="BFBFBF"/>
                </a:solidFill>
              </a:rPr>
              <a:t>zur</a:t>
            </a:r>
            <a:r>
              <a:rPr lang="en-US" sz="1200" dirty="0">
                <a:solidFill>
                  <a:srgbClr val="BFBFBF"/>
                </a:solidFill>
              </a:rPr>
              <a:t> Klasse C.)</a:t>
            </a:r>
            <a:endParaRPr sz="1200" i="1" u="sng" dirty="0">
              <a:solidFill>
                <a:srgbClr val="BFBFBF"/>
              </a:solidFill>
            </a:endParaRPr>
          </a:p>
          <a:p>
            <a:pPr marL="0" lvl="0" indent="0" algn="l" rtl="0">
              <a:spcBef>
                <a:spcPts val="0"/>
              </a:spcBef>
              <a:spcAft>
                <a:spcPts val="0"/>
              </a:spcAft>
              <a:buClr>
                <a:srgbClr val="BFBFBF"/>
              </a:buClr>
              <a:buSzPts val="1200"/>
              <a:buFont typeface="Noto Sans Symbols"/>
              <a:buNone/>
            </a:pPr>
            <a:r>
              <a:rPr lang="en-US" sz="1200" dirty="0" err="1">
                <a:solidFill>
                  <a:srgbClr val="BFBFBF"/>
                </a:solidFill>
              </a:rPr>
              <a:t>en</a:t>
            </a:r>
            <a:r>
              <a:rPr lang="en-US" sz="1200" dirty="0">
                <a:solidFill>
                  <a:srgbClr val="BFBFBF"/>
                </a:solidFill>
              </a:rPr>
              <a:t> alle </a:t>
            </a:r>
            <a:r>
              <a:rPr lang="en-US" sz="1200" dirty="0" err="1">
                <a:solidFill>
                  <a:srgbClr val="BFBFBF"/>
                </a:solidFill>
              </a:rPr>
              <a:t>zur</a:t>
            </a:r>
            <a:r>
              <a:rPr lang="en-US" sz="1200" dirty="0">
                <a:solidFill>
                  <a:srgbClr val="BFBFBF"/>
                </a:solidFill>
              </a:rPr>
              <a:t> Klasse C.)</a:t>
            </a:r>
            <a:endParaRPr dirty="0">
              <a:solidFill>
                <a:schemeClr val="dk1"/>
              </a:solidFill>
            </a:endParaRPr>
          </a:p>
          <a:p>
            <a:pPr marL="0" lvl="0" indent="0" algn="l" rtl="0">
              <a:spcBef>
                <a:spcPts val="0"/>
              </a:spcBef>
              <a:spcAft>
                <a:spcPts val="0"/>
              </a:spcAft>
              <a:buClr>
                <a:srgbClr val="BFBFBF"/>
              </a:buClr>
              <a:buSzPts val="1200"/>
              <a:buFont typeface="Noto Sans Symbols"/>
              <a:buNone/>
            </a:pPr>
            <a:r>
              <a:rPr lang="en-US" sz="1200" dirty="0" err="1">
                <a:solidFill>
                  <a:srgbClr val="BFBFBF"/>
                </a:solidFill>
              </a:rPr>
              <a:t>sse</a:t>
            </a:r>
            <a:r>
              <a:rPr lang="en-US" sz="1200" dirty="0">
                <a:solidFill>
                  <a:srgbClr val="BFBFBF"/>
                </a:solidFill>
              </a:rPr>
              <a:t> C.)</a:t>
            </a:r>
            <a:endParaRPr dirty="0">
              <a:solidFill>
                <a:schemeClr val="dk1"/>
              </a:solidFill>
            </a:endParaRPr>
          </a:p>
          <a:p>
            <a:pPr marL="0" lvl="0" indent="0" algn="l" rtl="0">
              <a:spcBef>
                <a:spcPts val="0"/>
              </a:spcBef>
              <a:spcAft>
                <a:spcPts val="0"/>
              </a:spcAft>
              <a:buClr>
                <a:srgbClr val="BFBFBF"/>
              </a:buClr>
              <a:buSzPts val="1200"/>
              <a:buFont typeface="Noto Sans Symbols"/>
              <a:buNone/>
            </a:pPr>
            <a:endParaRPr sz="1200" i="1" u="sng" dirty="0">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dirty="0">
              <a:solidFill>
                <a:srgbClr val="BFBFBF"/>
              </a:solidFill>
            </a:endParaRPr>
          </a:p>
        </p:txBody>
      </p:sp>
      <p:sp>
        <p:nvSpPr>
          <p:cNvPr id="5224" name="Google Shape;5224;p35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25" name="Google Shape;5225;p35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338</a:t>
            </a:fld>
            <a:endParaRPr sz="1000">
              <a:solidFill>
                <a:schemeClr val="dk1"/>
              </a:solidFill>
              <a:latin typeface="Arial"/>
              <a:ea typeface="Arial"/>
              <a:cs typeface="Arial"/>
              <a:sym typeface="Arial"/>
            </a:endParaRPr>
          </a:p>
        </p:txBody>
      </p:sp>
      <p:sp>
        <p:nvSpPr>
          <p:cNvPr id="5226" name="Google Shape;5226;p355"/>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7F7F7F"/>
                </a:solidFill>
                <a:latin typeface="Arial"/>
                <a:ea typeface="Arial"/>
                <a:cs typeface="Arial"/>
                <a:sym typeface="Arial"/>
              </a:rPr>
              <a:t>Mit so wenig Medikamenten wie möglich (vorzugsweise </a:t>
            </a:r>
            <a:r>
              <a:rPr lang="en-US" sz="1200" b="1">
                <a:solidFill>
                  <a:srgbClr val="0000FF"/>
                </a:solidFill>
                <a:latin typeface="Arial"/>
                <a:ea typeface="Arial"/>
                <a:cs typeface="Arial"/>
                <a:sym typeface="Arial"/>
              </a:rPr>
              <a:t>gar keinen</a:t>
            </a:r>
            <a:r>
              <a:rPr lang="en-US" sz="1200">
                <a:solidFill>
                  <a:srgbClr val="A5A5A5"/>
                </a:solidFill>
                <a:latin typeface="Arial"/>
                <a:ea typeface="Arial"/>
                <a:cs typeface="Arial"/>
                <a:sym typeface="Arial"/>
              </a:rPr>
              <a:t>).</a:t>
            </a:r>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Wenn Medikamente eingesetzt werden müssen, welche ist die beste Option?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jedoch in der  0,25 %igen  Stärke statt der üblichen  0,5 %igen</a:t>
            </a:r>
            <a:endParaRPr/>
          </a:p>
        </p:txBody>
      </p:sp>
      <p:cxnSp>
        <p:nvCxnSpPr>
          <p:cNvPr id="5227" name="Google Shape;5227;p355"/>
          <p:cNvCxnSpPr/>
          <p:nvPr/>
        </p:nvCxnSpPr>
        <p:spPr>
          <a:xfrm>
            <a:off x="762000" y="762000"/>
            <a:ext cx="1828800" cy="5973762"/>
          </a:xfrm>
          <a:prstGeom prst="straightConnector1">
            <a:avLst/>
          </a:prstGeom>
          <a:noFill/>
          <a:ln w="25400" cap="flat" cmpd="sng">
            <a:solidFill>
              <a:schemeClr val="dk1"/>
            </a:solidFill>
            <a:prstDash val="solid"/>
            <a:round/>
            <a:headEnd type="none" w="sm" len="sm"/>
            <a:tailEnd type="none" w="sm" len="sm"/>
          </a:ln>
        </p:spPr>
      </p:cxnSp>
      <p:cxnSp>
        <p:nvCxnSpPr>
          <p:cNvPr id="5228" name="Google Shape;5228;p355"/>
          <p:cNvCxnSpPr/>
          <p:nvPr/>
        </p:nvCxnSpPr>
        <p:spPr>
          <a:xfrm flipH="1">
            <a:off x="990600" y="762000"/>
            <a:ext cx="1447800" cy="5973762"/>
          </a:xfrm>
          <a:prstGeom prst="straightConnector1">
            <a:avLst/>
          </a:prstGeom>
          <a:noFill/>
          <a:ln w="25400" cap="flat" cmpd="sng">
            <a:solidFill>
              <a:schemeClr val="dk1"/>
            </a:solidFill>
            <a:prstDash val="solid"/>
            <a:round/>
            <a:headEnd type="none" w="sm" len="sm"/>
            <a:tailEnd type="none" w="sm" len="sm"/>
          </a:ln>
        </p:spPr>
      </p:cxnSp>
      <p:sp>
        <p:nvSpPr>
          <p:cNvPr id="5229" name="Google Shape;5229;p355"/>
          <p:cNvSpPr txBox="1"/>
          <p:nvPr/>
        </p:nvSpPr>
        <p:spPr>
          <a:xfrm>
            <a:off x="762000" y="3358277"/>
            <a:ext cx="7869600" cy="949200"/>
          </a:xfrm>
          <a:prstGeom prst="rect">
            <a:avLst/>
          </a:prstGeom>
          <a:solidFill>
            <a:srgbClr val="0000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lt1"/>
                </a:solidFill>
              </a:rPr>
              <a:t>Welche</a:t>
            </a:r>
            <a:r>
              <a:rPr lang="en-US" sz="1200" i="1" dirty="0">
                <a:solidFill>
                  <a:schemeClr val="lt1"/>
                </a:solidFill>
              </a:rPr>
              <a:t> </a:t>
            </a:r>
            <a:r>
              <a:rPr lang="en-US" sz="1200" i="1" dirty="0" err="1">
                <a:solidFill>
                  <a:schemeClr val="lt1"/>
                </a:solidFill>
              </a:rPr>
              <a:t>Behandlungsoptionen</a:t>
            </a:r>
            <a:r>
              <a:rPr lang="en-US" sz="1200" i="1" dirty="0">
                <a:solidFill>
                  <a:schemeClr val="lt1"/>
                </a:solidFill>
              </a:rPr>
              <a:t> fallen </a:t>
            </a:r>
            <a:r>
              <a:rPr lang="en-US" sz="1200" i="1" dirty="0" err="1">
                <a:solidFill>
                  <a:schemeClr val="lt1"/>
                </a:solidFill>
              </a:rPr>
              <a:t>unter</a:t>
            </a:r>
            <a:r>
              <a:rPr lang="en-US" sz="1200" i="1" dirty="0">
                <a:solidFill>
                  <a:schemeClr val="lt1"/>
                </a:solidFill>
              </a:rPr>
              <a:t> „</a:t>
            </a:r>
            <a:r>
              <a:rPr lang="en-US" sz="1200" i="1" dirty="0" err="1">
                <a:solidFill>
                  <a:schemeClr val="lt1"/>
                </a:solidFill>
              </a:rPr>
              <a:t>keine</a:t>
            </a:r>
            <a:r>
              <a:rPr lang="en-US" sz="1200" i="1" dirty="0">
                <a:solidFill>
                  <a:schemeClr val="lt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 Alle </a:t>
            </a:r>
            <a:r>
              <a:rPr lang="en-US" sz="1200" dirty="0" err="1">
                <a:solidFill>
                  <a:schemeClr val="lt1"/>
                </a:solidFill>
              </a:rPr>
              <a:t>Behandlungen</a:t>
            </a:r>
            <a:r>
              <a:rPr lang="en-US" sz="1200" dirty="0">
                <a:solidFill>
                  <a:schemeClr val="lt1"/>
                </a:solidFill>
              </a:rPr>
              <a:t> </a:t>
            </a:r>
            <a:r>
              <a:rPr lang="en-US" sz="1200" dirty="0" err="1">
                <a:solidFill>
                  <a:schemeClr val="lt1"/>
                </a:solidFill>
              </a:rPr>
              <a:t>während</a:t>
            </a:r>
            <a:r>
              <a:rPr lang="en-US" sz="1200" dirty="0">
                <a:solidFill>
                  <a:schemeClr val="lt1"/>
                </a:solidFill>
              </a:rPr>
              <a:t> der </a:t>
            </a:r>
            <a:r>
              <a:rPr lang="en-US" sz="1200" dirty="0" err="1">
                <a:solidFill>
                  <a:schemeClr val="lt1"/>
                </a:solidFill>
              </a:rPr>
              <a:t>Schwangerschaft</a:t>
            </a:r>
            <a:r>
              <a:rPr lang="en-US" sz="1200" dirty="0">
                <a:solidFill>
                  <a:schemeClr val="lt1"/>
                </a:solidFill>
              </a:rPr>
              <a:t> </a:t>
            </a:r>
            <a:r>
              <a:rPr lang="en-US" sz="1200" dirty="0" err="1">
                <a:solidFill>
                  <a:schemeClr val="lt1"/>
                </a:solidFill>
              </a:rPr>
              <a:t>aussetzen</a:t>
            </a:r>
            <a:r>
              <a:rPr lang="en-US" sz="1200" dirty="0">
                <a:solidFill>
                  <a:schemeClr val="lt1"/>
                </a:solidFill>
              </a:rPr>
              <a:t> – die </a:t>
            </a:r>
            <a:r>
              <a:rPr lang="en-US" sz="1200" dirty="0" err="1">
                <a:solidFill>
                  <a:schemeClr val="lt1"/>
                </a:solidFill>
              </a:rPr>
              <a:t>Patientin</a:t>
            </a:r>
            <a:r>
              <a:rPr lang="en-US" sz="1200" dirty="0">
                <a:solidFill>
                  <a:schemeClr val="lt1"/>
                </a:solidFill>
              </a:rPr>
              <a:t> </a:t>
            </a:r>
            <a:r>
              <a:rPr lang="en-US" sz="1200" dirty="0" err="1">
                <a:solidFill>
                  <a:schemeClr val="lt1"/>
                </a:solidFill>
              </a:rPr>
              <a:t>lediglich</a:t>
            </a:r>
            <a:r>
              <a:rPr lang="en-US" sz="1200" dirty="0">
                <a:solidFill>
                  <a:schemeClr val="lt1"/>
                </a:solidFill>
              </a:rPr>
              <a:t> </a:t>
            </a:r>
            <a:r>
              <a:rPr lang="en-US" sz="1200" dirty="0" err="1">
                <a:solidFill>
                  <a:schemeClr val="lt1"/>
                </a:solidFill>
              </a:rPr>
              <a:t>überwachen</a:t>
            </a:r>
            <a:r>
              <a:rPr lang="en-US" sz="1200" dirty="0">
                <a:solidFill>
                  <a:schemeClr val="lt1"/>
                </a:solidFill>
              </a:rPr>
              <a:t> und die </a:t>
            </a:r>
            <a:r>
              <a:rPr lang="en-US" sz="1200" dirty="0" err="1">
                <a:solidFill>
                  <a:schemeClr val="lt1"/>
                </a:solidFill>
              </a:rPr>
              <a:t>Behandlung</a:t>
            </a:r>
            <a:r>
              <a:rPr lang="en-US" sz="1200" dirty="0">
                <a:solidFill>
                  <a:schemeClr val="lt1"/>
                </a:solidFill>
              </a:rPr>
              <a:t> </a:t>
            </a:r>
            <a:r>
              <a:rPr lang="en-US" sz="1200" dirty="0" err="1">
                <a:solidFill>
                  <a:schemeClr val="lt1"/>
                </a:solidFill>
              </a:rPr>
              <a:t>nach</a:t>
            </a:r>
            <a:r>
              <a:rPr lang="en-US" sz="1200" dirty="0">
                <a:solidFill>
                  <a:schemeClr val="lt1"/>
                </a:solidFill>
              </a:rPr>
              <a:t> der </a:t>
            </a:r>
            <a:r>
              <a:rPr lang="en-US" sz="1200" dirty="0" err="1">
                <a:solidFill>
                  <a:schemeClr val="lt1"/>
                </a:solidFill>
              </a:rPr>
              <a:t>Entbindung</a:t>
            </a:r>
            <a:r>
              <a:rPr lang="en-US" sz="1200" dirty="0">
                <a:solidFill>
                  <a:schemeClr val="lt1"/>
                </a:solidFill>
              </a:rPr>
              <a:t> </a:t>
            </a:r>
            <a:r>
              <a:rPr lang="en-US" sz="1200" dirty="0" err="1">
                <a:solidFill>
                  <a:schemeClr val="lt1"/>
                </a:solidFill>
              </a:rPr>
              <a:t>wieder</a:t>
            </a:r>
            <a:r>
              <a:rPr lang="en-US" sz="1200" dirty="0">
                <a:solidFill>
                  <a:schemeClr val="lt1"/>
                </a:solidFill>
              </a:rPr>
              <a:t> </a:t>
            </a:r>
            <a:r>
              <a:rPr lang="en-US" sz="1200" dirty="0" err="1">
                <a:solidFill>
                  <a:schemeClr val="lt1"/>
                </a:solidFill>
              </a:rPr>
              <a:t>aufnehmen</a:t>
            </a:r>
            <a:r>
              <a:rPr lang="en-US" sz="1200" dirty="0">
                <a:solidFill>
                  <a:schemeClr val="lt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a:t>
            </a:r>
            <a:r>
              <a:rPr lang="en-US" sz="1200" dirty="0" err="1">
                <a:solidFill>
                  <a:schemeClr val="lt1"/>
                </a:solidFill>
              </a:rPr>
              <a:t>Sollte</a:t>
            </a:r>
            <a:r>
              <a:rPr lang="en-US" sz="1200" dirty="0">
                <a:solidFill>
                  <a:schemeClr val="lt1"/>
                </a:solidFill>
              </a:rPr>
              <a:t> </a:t>
            </a:r>
            <a:r>
              <a:rPr lang="en-US" sz="1200" dirty="0" err="1">
                <a:solidFill>
                  <a:schemeClr val="lt1"/>
                </a:solidFill>
              </a:rPr>
              <a:t>ein</a:t>
            </a:r>
            <a:r>
              <a:rPr lang="en-US" sz="1200" dirty="0">
                <a:solidFill>
                  <a:schemeClr val="lt1"/>
                </a:solidFill>
              </a:rPr>
              <a:t> </a:t>
            </a:r>
            <a:r>
              <a:rPr lang="en-US" sz="1200" dirty="0" err="1">
                <a:solidFill>
                  <a:schemeClr val="lt1"/>
                </a:solidFill>
              </a:rPr>
              <a:t>Aussetzen</a:t>
            </a:r>
            <a:r>
              <a:rPr lang="en-US" sz="1200" dirty="0">
                <a:solidFill>
                  <a:schemeClr val="lt1"/>
                </a:solidFill>
              </a:rPr>
              <a:t> der </a:t>
            </a:r>
            <a:r>
              <a:rPr lang="en-US" sz="1200" dirty="0" err="1">
                <a:solidFill>
                  <a:schemeClr val="lt1"/>
                </a:solidFill>
              </a:rPr>
              <a:t>Therapie</a:t>
            </a:r>
            <a:r>
              <a:rPr lang="en-US" sz="1200" dirty="0">
                <a:solidFill>
                  <a:schemeClr val="lt1"/>
                </a:solidFill>
              </a:rPr>
              <a:t> </a:t>
            </a:r>
            <a:r>
              <a:rPr lang="en-US" sz="1200" dirty="0" err="1">
                <a:solidFill>
                  <a:schemeClr val="lt1"/>
                </a:solidFill>
              </a:rPr>
              <a:t>unklug</a:t>
            </a:r>
            <a:r>
              <a:rPr lang="en-US" sz="1200" dirty="0">
                <a:solidFill>
                  <a:schemeClr val="lt1"/>
                </a:solidFill>
              </a:rPr>
              <a:t> </a:t>
            </a:r>
            <a:r>
              <a:rPr lang="en-US" sz="1200" dirty="0" err="1">
                <a:solidFill>
                  <a:schemeClr val="lt1"/>
                </a:solidFill>
              </a:rPr>
              <a:t>erscheinen</a:t>
            </a:r>
            <a:r>
              <a:rPr lang="en-US" sz="1200" dirty="0">
                <a:solidFill>
                  <a:schemeClr val="lt1"/>
                </a:solidFill>
              </a:rPr>
              <a:t>, </a:t>
            </a:r>
            <a:r>
              <a:rPr lang="en-US" sz="1200" dirty="0" err="1">
                <a:solidFill>
                  <a:schemeClr val="lt1"/>
                </a:solidFill>
              </a:rPr>
              <a:t>ziehen</a:t>
            </a:r>
            <a:r>
              <a:rPr lang="en-US" sz="1200" dirty="0">
                <a:solidFill>
                  <a:schemeClr val="lt1"/>
                </a:solidFill>
              </a:rPr>
              <a:t> Sie </a:t>
            </a:r>
            <a:r>
              <a:rPr lang="en-US" sz="1200" dirty="0" err="1">
                <a:solidFill>
                  <a:schemeClr val="lt1"/>
                </a:solidFill>
              </a:rPr>
              <a:t>eine</a:t>
            </a:r>
            <a:r>
              <a:rPr lang="en-US" sz="1200" dirty="0">
                <a:solidFill>
                  <a:schemeClr val="lt1"/>
                </a:solidFill>
              </a:rPr>
              <a:t> SLT in </a:t>
            </a:r>
            <a:r>
              <a:rPr lang="en-US" sz="1200" dirty="0" err="1">
                <a:solidFill>
                  <a:schemeClr val="lt1"/>
                </a:solidFill>
              </a:rPr>
              <a:t>Betracht</a:t>
            </a:r>
            <a:r>
              <a:rPr lang="en-US" sz="1200" dirty="0">
                <a:solidFill>
                  <a:schemeClr val="lt1"/>
                </a:solidFill>
              </a:rPr>
              <a:t>.</a:t>
            </a:r>
            <a:endParaRPr sz="1200" i="1" dirty="0">
              <a:solidFill>
                <a:schemeClr val="lt1"/>
              </a:solidFill>
            </a:endParaRPr>
          </a:p>
          <a:p>
            <a:pPr marL="0" lvl="0" indent="0" algn="l" rtl="0">
              <a:spcBef>
                <a:spcPts val="0"/>
              </a:spcBef>
              <a:spcAft>
                <a:spcPts val="0"/>
              </a:spcAft>
              <a:buNone/>
            </a:pPr>
            <a:r>
              <a:rPr lang="en-US" sz="1200" dirty="0">
                <a:solidFill>
                  <a:schemeClr val="lt1"/>
                </a:solidFill>
              </a:rPr>
              <a:t>--Wenn es die Situation </a:t>
            </a:r>
            <a:r>
              <a:rPr lang="en-US" sz="1200" dirty="0" err="1">
                <a:solidFill>
                  <a:schemeClr val="lt1"/>
                </a:solidFill>
              </a:rPr>
              <a:t>erfordert</a:t>
            </a:r>
            <a:r>
              <a:rPr lang="en-US" sz="1200" dirty="0">
                <a:solidFill>
                  <a:schemeClr val="lt1"/>
                </a:solidFill>
              </a:rPr>
              <a:t>, </a:t>
            </a:r>
            <a:r>
              <a:rPr lang="en-US" sz="1200" dirty="0" err="1">
                <a:solidFill>
                  <a:schemeClr val="lt1"/>
                </a:solidFill>
              </a:rPr>
              <a:t>sollte</a:t>
            </a:r>
            <a:r>
              <a:rPr lang="en-US" sz="1200" dirty="0">
                <a:solidFill>
                  <a:schemeClr val="lt1"/>
                </a:solidFill>
              </a:rPr>
              <a:t> </a:t>
            </a:r>
            <a:r>
              <a:rPr lang="en-US" sz="1200" dirty="0" err="1">
                <a:solidFill>
                  <a:schemeClr val="lt1"/>
                </a:solidFill>
              </a:rPr>
              <a:t>ein</a:t>
            </a:r>
            <a:r>
              <a:rPr lang="en-US" sz="1200" dirty="0">
                <a:solidFill>
                  <a:schemeClr val="lt1"/>
                </a:solidFill>
              </a:rPr>
              <a:t> </a:t>
            </a:r>
            <a:r>
              <a:rPr lang="en-US" sz="1200" dirty="0" err="1">
                <a:solidFill>
                  <a:schemeClr val="lt1"/>
                </a:solidFill>
              </a:rPr>
              <a:t>inzisionaler</a:t>
            </a:r>
            <a:r>
              <a:rPr lang="en-US" sz="1200" dirty="0">
                <a:solidFill>
                  <a:schemeClr val="lt1"/>
                </a:solidFill>
              </a:rPr>
              <a:t> </a:t>
            </a:r>
            <a:r>
              <a:rPr lang="en-US" sz="1200" dirty="0" err="1">
                <a:solidFill>
                  <a:schemeClr val="lt1"/>
                </a:solidFill>
              </a:rPr>
              <a:t>Eingriff</a:t>
            </a:r>
            <a:r>
              <a:rPr lang="en-US" sz="1200" dirty="0">
                <a:solidFill>
                  <a:schemeClr val="lt1"/>
                </a:solidFill>
              </a:rPr>
              <a:t> </a:t>
            </a:r>
            <a:r>
              <a:rPr lang="en-US" sz="1200" dirty="0" err="1">
                <a:solidFill>
                  <a:schemeClr val="lt1"/>
                </a:solidFill>
              </a:rPr>
              <a:t>erwogen</a:t>
            </a:r>
            <a:r>
              <a:rPr lang="en-US" sz="1200" dirty="0">
                <a:solidFill>
                  <a:schemeClr val="lt1"/>
                </a:solidFill>
              </a:rPr>
              <a:t> </a:t>
            </a:r>
            <a:r>
              <a:rPr lang="en-US" sz="1200" dirty="0" err="1">
                <a:solidFill>
                  <a:schemeClr val="lt1"/>
                </a:solidFill>
              </a:rPr>
              <a:t>werden</a:t>
            </a:r>
            <a:r>
              <a:rPr lang="en-US" sz="1200" dirty="0">
                <a:solidFill>
                  <a:schemeClr val="lt1"/>
                </a:solidFill>
              </a:rPr>
              <a:t>.</a:t>
            </a:r>
            <a:endParaRPr sz="1200" i="1" dirty="0">
              <a:solidFill>
                <a:schemeClr val="lt1"/>
              </a:solidFill>
            </a:endParaRPr>
          </a:p>
        </p:txBody>
      </p:sp>
      <p:sp>
        <p:nvSpPr>
          <p:cNvPr id="5230" name="Google Shape;5230;p355"/>
          <p:cNvSpPr/>
          <p:nvPr/>
        </p:nvSpPr>
        <p:spPr>
          <a:xfrm>
            <a:off x="6781800" y="4952999"/>
            <a:ext cx="685800" cy="471487"/>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Shape 5234"/>
        <p:cNvGrpSpPr/>
        <p:nvPr/>
      </p:nvGrpSpPr>
      <p:grpSpPr>
        <a:xfrm>
          <a:off x="0" y="0"/>
          <a:ext cx="0" cy="0"/>
          <a:chOff x="0" y="0"/>
          <a:chExt cx="0" cy="0"/>
        </a:xfrm>
      </p:grpSpPr>
      <p:sp>
        <p:nvSpPr>
          <p:cNvPr id="5235" name="Google Shape;5235;p35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236" name="Google Shape;5236;p356"/>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t>Selektive</a:t>
            </a:r>
            <a:r>
              <a:rPr lang="en-US" sz="1200" i="1" dirty="0"/>
              <a:t> </a:t>
            </a:r>
            <a:r>
              <a:rPr lang="en-US" sz="1200" i="1" dirty="0">
                <a:latin typeface="Noto Sans Symbols"/>
                <a:ea typeface="Noto Sans Symbols"/>
                <a:cs typeface="Noto Sans Symbols"/>
                <a:sym typeface="Noto Sans Symbols"/>
              </a:rPr>
              <a:t>alpha-</a:t>
            </a:r>
            <a:r>
              <a:rPr lang="en-US" sz="1200"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endParaRPr dirty="0"/>
          </a:p>
          <a:p>
            <a:pPr marL="342900" lvl="0" indent="-342900" algn="l" rtl="0">
              <a:lnSpc>
                <a:spcPct val="80000"/>
              </a:lnSpc>
              <a:spcBef>
                <a:spcPts val="240"/>
              </a:spcBef>
              <a:spcAft>
                <a:spcPts val="0"/>
              </a:spcAft>
              <a:buSzPts val="840"/>
              <a:buChar char="●"/>
            </a:pPr>
            <a:r>
              <a:rPr lang="en-US" sz="1200" i="1" dirty="0" err="1"/>
              <a:t>Miotika</a:t>
            </a:r>
            <a:endParaRPr sz="1800" i="1" dirty="0"/>
          </a:p>
          <a:p>
            <a:pPr marL="692150" lvl="1" indent="-347663" algn="l" rtl="0">
              <a:lnSpc>
                <a:spcPct val="80000"/>
              </a:lnSpc>
              <a:spcBef>
                <a:spcPts val="240"/>
              </a:spcBef>
              <a:spcAft>
                <a:spcPts val="0"/>
              </a:spcAft>
              <a:buSzPts val="840"/>
              <a:buChar char="●"/>
            </a:pPr>
            <a:r>
              <a:rPr lang="en-US" sz="1200" dirty="0">
                <a:solidFill>
                  <a:srgbClr val="0000FF"/>
                </a:solidFill>
              </a:rPr>
              <a:t>Pilo</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Rho-Kinase-Hemmer</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Netarsudil</a:t>
            </a:r>
            <a:endParaRPr sz="1800" dirty="0">
              <a:solidFill>
                <a:srgbClr val="0000FF"/>
              </a:solidFill>
            </a:endParaRPr>
          </a:p>
        </p:txBody>
      </p:sp>
      <p:sp>
        <p:nvSpPr>
          <p:cNvPr id="5237" name="Google Shape;5237;p356"/>
          <p:cNvSpPr txBox="1"/>
          <p:nvPr/>
        </p:nvSpPr>
        <p:spPr>
          <a:xfrm>
            <a:off x="4038600" y="2035076"/>
            <a:ext cx="4572000" cy="2242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a:solidFill>
                <a:schemeClr val="dk1"/>
              </a:solidFill>
            </a:endParaRPr>
          </a:p>
          <a:p>
            <a:pPr marL="0" lvl="0" indent="0" algn="l" rtl="0">
              <a:spcBef>
                <a:spcPts val="0"/>
              </a:spcBef>
              <a:spcAft>
                <a:spcPts val="0"/>
              </a:spcAft>
              <a:buClr>
                <a:srgbClr val="BFBFBF"/>
              </a:buClr>
              <a:buSzPts val="1200"/>
              <a:buFont typeface="Noto Sans Symbols"/>
              <a:buNone/>
            </a:pPr>
            <a:endParaRPr sz="1200" i="1" u="sng">
              <a:solidFill>
                <a:srgbClr val="BFBFBF"/>
              </a:solidFill>
            </a:endParaRPr>
          </a:p>
          <a:p>
            <a:pPr marL="0" lvl="0" indent="0" algn="l" rtl="0">
              <a:spcBef>
                <a:spcPts val="0"/>
              </a:spcBef>
              <a:spcAft>
                <a:spcPts val="0"/>
              </a:spcAft>
              <a:buClr>
                <a:srgbClr val="BFBFBF"/>
              </a:buClr>
              <a:buSzPts val="1200"/>
              <a:buFont typeface="Noto Sans Symbols"/>
              <a:buNone/>
            </a:pPr>
            <a:endParaRPr sz="1200" i="1" u="sng">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238" name="Google Shape;5238;p35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39" name="Google Shape;5239;p35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339</a:t>
            </a:fld>
            <a:endParaRPr sz="1000">
              <a:solidFill>
                <a:schemeClr val="dk1"/>
              </a:solidFill>
              <a:latin typeface="Arial"/>
              <a:ea typeface="Arial"/>
              <a:cs typeface="Arial"/>
              <a:sym typeface="Arial"/>
            </a:endParaRPr>
          </a:p>
        </p:txBody>
      </p:sp>
      <p:sp>
        <p:nvSpPr>
          <p:cNvPr id="5240" name="Google Shape;5240;p356"/>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Mit so wenig Medikamenten wie möglich (vorzugsweise </a:t>
            </a:r>
            <a:r>
              <a:rPr lang="en-US" sz="1200" b="1">
                <a:solidFill>
                  <a:srgbClr val="0000FF"/>
                </a:solidFill>
                <a:latin typeface="Arial"/>
                <a:ea typeface="Arial"/>
                <a:cs typeface="Arial"/>
                <a:sym typeface="Arial"/>
              </a:rPr>
              <a:t>gar keinen</a:t>
            </a:r>
            <a:r>
              <a:rPr lang="en-US" sz="1200">
                <a:solidFill>
                  <a:srgbClr val="0000FF"/>
                </a:solidFill>
                <a:latin typeface="Arial"/>
                <a:ea typeface="Arial"/>
                <a:cs typeface="Arial"/>
                <a:sym typeface="Arial"/>
              </a:rPr>
              <a:t>).</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Wenn Medikamente eingesetzt werden müssen, welches ist die beste Option?</a:t>
            </a:r>
            <a:endParaRPr sz="1600" i="1">
              <a:solidFill>
                <a:srgbClr val="FFFF00"/>
              </a:solidFill>
              <a:latin typeface="Arial"/>
              <a:ea typeface="Arial"/>
              <a:cs typeface="Arial"/>
              <a:sym typeface="Arial"/>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Die meisten Experten würden wahrscheinlich Timolol empfehlen, allerdings in der  0,25 %igen  Konzentration statt der üblichen  0,5 %igen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0AA5D043-9C3C-5826-D196-EFD6A9A7DEC8}"/>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E62E6E9C-2557-55D8-D44F-023E6DCD78AE}"/>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70197EC-4601-2D0D-ACE9-FFE7853ABE5A}"/>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15680147-FBD3-D250-1F92-B911B2D8EA01}"/>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4269C271-FBA8-749A-2F8F-3E40C936B05F}"/>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40DCD70E-94BD-DE75-4FB2-E2FD2839F7A1}"/>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B9980EE8-8D8F-ACB1-C0AD-9376B575FF5C}"/>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17BE7D60-F570-82AE-EB45-9970263B2947}"/>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BC2EFE49-9E93-3824-8251-1795543C13B8}"/>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809CD2E3-9E1F-BABB-1DFA-2818E36D0F04}"/>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3E83E1FE-F755-0B6F-04F0-11F45676A26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E1170006-033C-1D8A-DDA3-9B6E7424093E}"/>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0565CD1B-0AFC-DC45-EE0A-AECD392A8CDD}"/>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14B54BC0-6805-CFB8-B376-885FAFCFCBB5}"/>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2A8F50FB-69BA-9974-AB43-27015FFADD52}"/>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B1CA4E25-FCD5-BFD6-F994-0DEE9718D13F}"/>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
        <p:nvSpPr>
          <p:cNvPr id="5" name="Google Shape;579;p34">
            <a:extLst>
              <a:ext uri="{FF2B5EF4-FFF2-40B4-BE49-F238E27FC236}">
                <a16:creationId xmlns:a16="http://schemas.microsoft.com/office/drawing/2014/main" id="{F81DA67F-982D-1967-9272-A1959DC484BF}"/>
              </a:ext>
            </a:extLst>
          </p:cNvPr>
          <p:cNvSpPr txBox="1"/>
          <p:nvPr/>
        </p:nvSpPr>
        <p:spPr>
          <a:xfrm>
            <a:off x="1391741" y="4747144"/>
            <a:ext cx="5110100" cy="674031"/>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None/>
            </a:pPr>
            <a:r>
              <a:rPr lang="en-US" sz="1200" i="1" dirty="0">
                <a:solidFill>
                  <a:srgbClr val="0000FF"/>
                </a:solidFill>
                <a:latin typeface="Arial"/>
                <a:ea typeface="Arial"/>
                <a:cs typeface="Arial"/>
                <a:sym typeface="Arial"/>
              </a:rPr>
              <a:t>Wo </a:t>
            </a:r>
            <a:r>
              <a:rPr lang="en-US" sz="1200" i="1" dirty="0" err="1">
                <a:solidFill>
                  <a:srgbClr val="0000FF"/>
                </a:solidFill>
                <a:latin typeface="Arial"/>
                <a:ea typeface="Arial"/>
                <a:cs typeface="Arial"/>
                <a:sym typeface="Arial"/>
              </a:rPr>
              <a:t>genau</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wird</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Kammerwasser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gebildet</a:t>
            </a:r>
            <a:r>
              <a:rPr lang="en-US" sz="1200" i="1" dirty="0">
                <a:solidFill>
                  <a:srgbClr val="0000FF"/>
                </a:solidFill>
                <a:latin typeface="Arial"/>
                <a:ea typeface="Arial"/>
                <a:cs typeface="Arial"/>
                <a:sym typeface="Arial"/>
              </a:rPr>
              <a:t>?</a:t>
            </a:r>
            <a:endParaRPr dirty="0"/>
          </a:p>
          <a:p>
            <a:pPr marL="0" marR="0" lvl="0" indent="0" algn="l" rtl="0">
              <a:lnSpc>
                <a:spcPct val="90000"/>
              </a:lnSpc>
              <a:spcBef>
                <a:spcPts val="0"/>
              </a:spcBef>
              <a:spcAft>
                <a:spcPts val="0"/>
              </a:spcAft>
              <a:buNone/>
            </a:pPr>
            <a:r>
              <a:rPr lang="en-US" sz="1200" dirty="0" err="1">
                <a:solidFill>
                  <a:srgbClr val="C8C860"/>
                </a:solidFill>
                <a:latin typeface="Arial"/>
                <a:ea typeface="Arial"/>
                <a:cs typeface="Arial"/>
                <a:sym typeface="Arial"/>
              </a:rPr>
              <a:t>Im</a:t>
            </a:r>
            <a:r>
              <a:rPr lang="en-US" sz="1200" dirty="0">
                <a:solidFill>
                  <a:srgbClr val="C8C860"/>
                </a:solidFill>
                <a:latin typeface="Arial"/>
                <a:ea typeface="Arial"/>
                <a:cs typeface="Arial"/>
                <a:sym typeface="Arial"/>
              </a:rPr>
              <a:t> nicht </a:t>
            </a:r>
            <a:r>
              <a:rPr lang="en-US" sz="1200" dirty="0" err="1">
                <a:solidFill>
                  <a:srgbClr val="C8C860"/>
                </a:solidFill>
                <a:latin typeface="Arial"/>
                <a:ea typeface="Arial"/>
                <a:cs typeface="Arial"/>
                <a:sym typeface="Arial"/>
              </a:rPr>
              <a:t>pigmentierten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Epithel</a:t>
            </a:r>
            <a:r>
              <a:rPr lang="en-US" sz="1200" dirty="0">
                <a:solidFill>
                  <a:srgbClr val="C8C860"/>
                </a:solidFill>
                <a:latin typeface="Arial"/>
                <a:ea typeface="Arial"/>
                <a:cs typeface="Arial"/>
                <a:sym typeface="Arial"/>
              </a:rPr>
              <a:t> des Pars-plicata-</a:t>
            </a:r>
            <a:r>
              <a:rPr lang="en-US" sz="1200" dirty="0" err="1">
                <a:solidFill>
                  <a:srgbClr val="C8C860"/>
                </a:solidFill>
                <a:latin typeface="Arial"/>
                <a:ea typeface="Arial"/>
                <a:cs typeface="Arial"/>
                <a:sym typeface="Arial"/>
              </a:rPr>
              <a:t>Abschnitts</a:t>
            </a:r>
            <a:r>
              <a:rPr lang="en-US" sz="1200" dirty="0">
                <a:solidFill>
                  <a:srgbClr val="C8C860"/>
                </a:solidFill>
                <a:latin typeface="Arial"/>
                <a:ea typeface="Arial"/>
                <a:cs typeface="Arial"/>
                <a:sym typeface="Arial"/>
              </a:rPr>
              <a:t> des </a:t>
            </a:r>
            <a:r>
              <a:rPr lang="en-US" sz="1200" dirty="0" err="1">
                <a:solidFill>
                  <a:srgbClr val="C8C860"/>
                </a:solidFill>
                <a:latin typeface="Arial"/>
                <a:ea typeface="Arial"/>
                <a:cs typeface="Arial"/>
                <a:sym typeface="Arial"/>
              </a:rPr>
              <a:t>Ziliarkörpers</a:t>
            </a:r>
            <a:endParaRPr sz="1400" dirty="0">
              <a:solidFill>
                <a:srgbClr val="C8C860"/>
              </a:solidFill>
              <a:latin typeface="Arial"/>
              <a:ea typeface="Arial"/>
              <a:cs typeface="Arial"/>
              <a:sym typeface="Arial"/>
            </a:endParaRPr>
          </a:p>
        </p:txBody>
      </p:sp>
    </p:spTree>
    <p:extLst>
      <p:ext uri="{BB962C8B-B14F-4D97-AF65-F5344CB8AC3E}">
        <p14:creationId xmlns:p14="http://schemas.microsoft.com/office/powerpoint/2010/main" val="31090815"/>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Shape 5244"/>
        <p:cNvGrpSpPr/>
        <p:nvPr/>
      </p:nvGrpSpPr>
      <p:grpSpPr>
        <a:xfrm>
          <a:off x="0" y="0"/>
          <a:ext cx="0" cy="0"/>
          <a:chOff x="0" y="0"/>
          <a:chExt cx="0" cy="0"/>
        </a:xfrm>
      </p:grpSpPr>
      <p:sp>
        <p:nvSpPr>
          <p:cNvPr id="5245" name="Google Shape;5245;p35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5246" name="Google Shape;5246;p357"/>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247" name="Google Shape;5247;p357"/>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p:txBody>
      </p:sp>
      <p:sp>
        <p:nvSpPr>
          <p:cNvPr id="5248" name="Google Shape;5248;p35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49" name="Google Shape;5249;p35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340</a:t>
            </a:fld>
            <a:endParaRPr sz="1000">
              <a:solidFill>
                <a:schemeClr val="dk1"/>
              </a:solidFill>
              <a:latin typeface="Arial"/>
              <a:ea typeface="Arial"/>
              <a:cs typeface="Arial"/>
              <a:sym typeface="Arial"/>
            </a:endParaRPr>
          </a:p>
        </p:txBody>
      </p:sp>
      <p:sp>
        <p:nvSpPr>
          <p:cNvPr id="5250" name="Google Shape;5250;p357"/>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I</a:t>
            </a:r>
            <a:r>
              <a:rPr lang="en-US" sz="1200" i="1">
                <a:solidFill>
                  <a:srgbClr val="0000FF"/>
                </a:solidFill>
              </a:rPr>
              <a:t>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Mit so wenig Medikamenten wie möglich (vorzugsweise </a:t>
            </a:r>
            <a:r>
              <a:rPr lang="en-US" sz="1200" b="1">
                <a:solidFill>
                  <a:srgbClr val="0000FF"/>
                </a:solidFill>
              </a:rPr>
              <a:t>gar keinen</a:t>
            </a:r>
            <a:r>
              <a:rPr lang="en-US" sz="1200">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Wenn Medikamente eingesetzt werden müssen, welches ist die beste Option?</a:t>
            </a:r>
            <a:endParaRPr sz="1200" i="1">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Die meisten Experten würden wahrscheinlich Timolol empfehlen, allerdings in der</a:t>
            </a:r>
            <a:r>
              <a:rPr lang="en-US" sz="1200">
                <a:solidFill>
                  <a:srgbClr val="0000FF"/>
                </a:solidFill>
              </a:rPr>
              <a:t> </a:t>
            </a:r>
            <a:r>
              <a:rPr lang="en-US" sz="1200">
                <a:solidFill>
                  <a:srgbClr val="0000FF"/>
                </a:solidFill>
                <a:latin typeface="Arial"/>
                <a:ea typeface="Arial"/>
                <a:cs typeface="Arial"/>
                <a:sym typeface="Arial"/>
              </a:rPr>
              <a:t>0,25%igen Stärke statt der üblichen 0,5 %igen.</a:t>
            </a:r>
            <a:endParaRPr/>
          </a:p>
        </p:txBody>
      </p:sp>
      <p:sp>
        <p:nvSpPr>
          <p:cNvPr id="5251" name="Google Shape;5251;p357"/>
          <p:cNvSpPr/>
          <p:nvPr/>
        </p:nvSpPr>
        <p:spPr>
          <a:xfrm>
            <a:off x="3048000" y="5802217"/>
            <a:ext cx="685800" cy="3048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endParaRPr/>
          </a:p>
        </p:txBody>
      </p:sp>
      <p:sp>
        <p:nvSpPr>
          <p:cNvPr id="5252" name="Google Shape;5252;p357"/>
          <p:cNvSpPr/>
          <p:nvPr/>
        </p:nvSpPr>
        <p:spPr>
          <a:xfrm>
            <a:off x="5524500" y="5737952"/>
            <a:ext cx="685800" cy="3048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endParaRPr dirty="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Shape 5256"/>
        <p:cNvGrpSpPr/>
        <p:nvPr/>
      </p:nvGrpSpPr>
      <p:grpSpPr>
        <a:xfrm>
          <a:off x="0" y="0"/>
          <a:ext cx="0" cy="0"/>
          <a:chOff x="0" y="0"/>
          <a:chExt cx="0" cy="0"/>
        </a:xfrm>
      </p:grpSpPr>
      <p:sp>
        <p:nvSpPr>
          <p:cNvPr id="5257" name="Google Shape;5257;p35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258" name="Google Shape;5258;p358"/>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0,5/0,25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259" name="Google Shape;5259;p358"/>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p:txBody>
      </p:sp>
      <p:sp>
        <p:nvSpPr>
          <p:cNvPr id="5260" name="Google Shape;5260;p35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61" name="Google Shape;5261;p35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341</a:t>
            </a:fld>
            <a:endParaRPr sz="1000">
              <a:solidFill>
                <a:schemeClr val="dk1"/>
              </a:solidFill>
              <a:latin typeface="Arial"/>
              <a:ea typeface="Arial"/>
              <a:cs typeface="Arial"/>
              <a:sym typeface="Arial"/>
            </a:endParaRPr>
          </a:p>
        </p:txBody>
      </p:sp>
      <p:sp>
        <p:nvSpPr>
          <p:cNvPr id="5262" name="Google Shape;5262;p358"/>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In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Mit so wenig Medikamenten wie möglich (vorzugsweise </a:t>
            </a:r>
            <a:r>
              <a:rPr lang="en-US" sz="1200" b="1">
                <a:solidFill>
                  <a:srgbClr val="0000FF"/>
                </a:solidFill>
              </a:rPr>
              <a:t>gar keinen</a:t>
            </a:r>
            <a:r>
              <a:rPr lang="en-US" sz="1200">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Wenn Medikamente eingesetzt werden müssen, welches ist die beste Option?</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Die meisten Experten würden wahrscheinlich Timolol empfehlen, allerdings in der 0,25%igen Stärke statt der üblichen 0,5 %igen.</a:t>
            </a:r>
            <a:endParaRPr sz="1200" i="1">
              <a:solidFill>
                <a:srgbClr val="0000FF"/>
              </a:solidFill>
            </a:endParaRPr>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Shape 5266"/>
        <p:cNvGrpSpPr/>
        <p:nvPr/>
      </p:nvGrpSpPr>
      <p:grpSpPr>
        <a:xfrm>
          <a:off x="0" y="0"/>
          <a:ext cx="0" cy="0"/>
          <a:chOff x="0" y="0"/>
          <a:chExt cx="0" cy="0"/>
        </a:xfrm>
      </p:grpSpPr>
      <p:sp>
        <p:nvSpPr>
          <p:cNvPr id="5267" name="Google Shape;5267;p35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268" name="Google Shape;5268;p359"/>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269" name="Google Shape;5269;p359"/>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p:txBody>
      </p:sp>
      <p:sp>
        <p:nvSpPr>
          <p:cNvPr id="5270" name="Google Shape;5270;p35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71" name="Google Shape;5271;p35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342</a:t>
            </a:fld>
            <a:endParaRPr sz="1000">
              <a:solidFill>
                <a:schemeClr val="dk1"/>
              </a:solidFill>
              <a:latin typeface="Arial"/>
              <a:ea typeface="Arial"/>
              <a:cs typeface="Arial"/>
              <a:sym typeface="Arial"/>
            </a:endParaRPr>
          </a:p>
        </p:txBody>
      </p:sp>
      <p:sp>
        <p:nvSpPr>
          <p:cNvPr id="5272" name="Google Shape;5272;p359"/>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In Ordnung, wie sollte ein Glaukom während der Schwangerschaft behandelt werden?</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Mit so wenig Medikamenten wie möglich (vorzugsweise </a:t>
            </a:r>
            <a:r>
              <a:rPr lang="en-US" sz="1200" b="1">
                <a:solidFill>
                  <a:srgbClr val="A5A5A5"/>
                </a:solidFill>
                <a:latin typeface="Arial"/>
                <a:ea typeface="Arial"/>
                <a:cs typeface="Arial"/>
                <a:sym typeface="Arial"/>
              </a:rPr>
              <a:t>gar keinen</a:t>
            </a:r>
            <a:r>
              <a:rPr lang="en-US" sz="1200">
                <a:solidFill>
                  <a:srgbClr val="A5A5A5"/>
                </a:solidFill>
                <a:latin typeface="Arial"/>
                <a:ea typeface="Arial"/>
                <a:cs typeface="Arial"/>
                <a:sym typeface="Arial"/>
              </a:rPr>
              <a:t>).</a:t>
            </a:r>
            <a:endParaRPr/>
          </a:p>
          <a:p>
            <a:pPr marL="0" marR="0" lvl="0" indent="0" algn="l" rtl="0">
              <a:spcBef>
                <a:spcPts val="0"/>
              </a:spcBef>
              <a:spcAft>
                <a:spcPts val="0"/>
              </a:spcAft>
              <a:buNone/>
            </a:pPr>
            <a:endParaRPr sz="1600">
              <a:solidFill>
                <a:srgbClr val="A5A5A5"/>
              </a:solidFill>
              <a:latin typeface="Arial"/>
              <a:ea typeface="Arial"/>
              <a:cs typeface="Arial"/>
              <a:sym typeface="Arial"/>
            </a:endParaRPr>
          </a:p>
          <a:p>
            <a:pPr marL="0" marR="0" lvl="0" indent="0" algn="l" rtl="0">
              <a:spcBef>
                <a:spcPts val="0"/>
              </a:spcBef>
              <a:spcAft>
                <a:spcPts val="0"/>
              </a:spcAft>
              <a:buNone/>
            </a:pPr>
            <a:r>
              <a:rPr lang="en-US" sz="1200" i="1">
                <a:solidFill>
                  <a:srgbClr val="A5A5A5"/>
                </a:solidFill>
                <a:latin typeface="Arial"/>
                <a:ea typeface="Arial"/>
                <a:cs typeface="Arial"/>
                <a:sym typeface="Arial"/>
              </a:rPr>
              <a:t>Wenn Medikamente eingesetzt werden müssen, welches ist die beste Option?</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Die meisten Experten würden wahrscheinlich Timolol empfehlen, allerdings in der 0,25%igen Stärke statt der üblichen</a:t>
            </a:r>
            <a:r>
              <a:rPr lang="en-US" sz="1200" b="1">
                <a:solidFill>
                  <a:srgbClr val="0000FF"/>
                </a:solidFill>
                <a:latin typeface="Arial"/>
                <a:ea typeface="Arial"/>
                <a:cs typeface="Arial"/>
                <a:sym typeface="Arial"/>
              </a:rPr>
              <a:t> 0,5 %igen.</a:t>
            </a:r>
            <a:endParaRPr/>
          </a:p>
        </p:txBody>
      </p:sp>
      <p:sp>
        <p:nvSpPr>
          <p:cNvPr id="5273" name="Google Shape;5273;p359"/>
          <p:cNvSpPr/>
          <p:nvPr/>
        </p:nvSpPr>
        <p:spPr>
          <a:xfrm>
            <a:off x="5394782" y="5606667"/>
            <a:ext cx="685800" cy="54106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274" name="Google Shape;5274;p359"/>
          <p:cNvCxnSpPr>
            <a:cxnSpLocks/>
          </p:cNvCxnSpPr>
          <p:nvPr/>
        </p:nvCxnSpPr>
        <p:spPr>
          <a:xfrm flipH="1">
            <a:off x="5928182" y="4484050"/>
            <a:ext cx="241264" cy="1249451"/>
          </a:xfrm>
          <a:prstGeom prst="straightConnector1">
            <a:avLst/>
          </a:prstGeom>
          <a:noFill/>
          <a:ln w="9525" cap="flat" cmpd="sng">
            <a:solidFill>
              <a:schemeClr val="dk1"/>
            </a:solidFill>
            <a:prstDash val="solid"/>
            <a:round/>
            <a:headEnd type="triangle" w="med" len="med"/>
            <a:tailEnd type="triangle" w="med" len="med"/>
          </a:ln>
        </p:spPr>
      </p:cxnSp>
      <p:sp>
        <p:nvSpPr>
          <p:cNvPr id="5275" name="Google Shape;5275;p359"/>
          <p:cNvSpPr txBox="1"/>
          <p:nvPr/>
        </p:nvSpPr>
        <p:spPr>
          <a:xfrm>
            <a:off x="4258917" y="4273750"/>
            <a:ext cx="4671900" cy="210300"/>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Sie wissen wahrscheinlich</a:t>
            </a:r>
            <a:r>
              <a:rPr lang="en-US" sz="1200" i="1">
                <a:solidFill>
                  <a:schemeClr val="lt1"/>
                </a:solidFill>
              </a:rPr>
              <a:t>: D</a:t>
            </a:r>
            <a:r>
              <a:rPr lang="en-US" sz="1200" i="1">
                <a:solidFill>
                  <a:schemeClr val="lt1"/>
                </a:solidFill>
                <a:latin typeface="Arial"/>
                <a:ea typeface="Arial"/>
                <a:cs typeface="Arial"/>
                <a:sym typeface="Arial"/>
              </a:rPr>
              <a:t>ie Verschlusskappe von T</a:t>
            </a:r>
            <a:r>
              <a:rPr lang="en-US" sz="1200" i="1" baseline="-25000">
                <a:solidFill>
                  <a:schemeClr val="lt1"/>
                </a:solidFill>
                <a:latin typeface="Arial"/>
                <a:ea typeface="Arial"/>
                <a:cs typeface="Arial"/>
                <a:sym typeface="Arial"/>
              </a:rPr>
              <a:t>.5 </a:t>
            </a:r>
            <a:r>
              <a:rPr lang="en-US" sz="1200" i="1">
                <a:solidFill>
                  <a:schemeClr val="lt1"/>
                </a:solidFill>
                <a:latin typeface="Arial"/>
                <a:ea typeface="Arial"/>
                <a:cs typeface="Arial"/>
                <a:sym typeface="Arial"/>
              </a:rPr>
              <a:t>ist </a:t>
            </a:r>
            <a:r>
              <a:rPr lang="en-US" sz="1200" i="1">
                <a:solidFill>
                  <a:schemeClr val="lt1"/>
                </a:solidFill>
              </a:rPr>
              <a:t>…</a:t>
            </a:r>
            <a:endParaRPr sz="1400" b="1">
              <a:solidFill>
                <a:schemeClr val="dk1"/>
              </a:solidFill>
              <a:latin typeface="Arial"/>
              <a:ea typeface="Arial"/>
              <a:cs typeface="Arial"/>
              <a:sym typeface="Arial"/>
            </a:endParaRP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Shape 5279"/>
        <p:cNvGrpSpPr/>
        <p:nvPr/>
      </p:nvGrpSpPr>
      <p:grpSpPr>
        <a:xfrm>
          <a:off x="0" y="0"/>
          <a:ext cx="0" cy="0"/>
          <a:chOff x="0" y="0"/>
          <a:chExt cx="0" cy="0"/>
        </a:xfrm>
      </p:grpSpPr>
      <p:sp>
        <p:nvSpPr>
          <p:cNvPr id="5280" name="Google Shape;5280;p36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281" name="Google Shape;5281;p360"/>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282" name="Google Shape;5282;p360"/>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5"/>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a:p>
        </p:txBody>
      </p:sp>
      <p:sp>
        <p:nvSpPr>
          <p:cNvPr id="5283" name="Google Shape;5283;p36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84" name="Google Shape;5284;p36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343</a:t>
            </a:fld>
            <a:endParaRPr sz="1000">
              <a:solidFill>
                <a:schemeClr val="dk1"/>
              </a:solidFill>
              <a:latin typeface="Arial"/>
              <a:ea typeface="Arial"/>
              <a:cs typeface="Arial"/>
              <a:sym typeface="Arial"/>
            </a:endParaRPr>
          </a:p>
        </p:txBody>
      </p:sp>
      <p:sp>
        <p:nvSpPr>
          <p:cNvPr id="5285" name="Google Shape;5285;p360"/>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I</a:t>
            </a:r>
            <a:r>
              <a:rPr lang="en-US" sz="1200" i="1">
                <a:solidFill>
                  <a:srgbClr val="A5A5A5"/>
                </a:solidFill>
              </a:rPr>
              <a:t>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Mit so wenig Medikamenten wie möglich (vorzugsweise </a:t>
            </a:r>
            <a:r>
              <a:rPr lang="en-US" sz="1200" b="1">
                <a:solidFill>
                  <a:srgbClr val="A5A5A5"/>
                </a:solidFill>
              </a:rPr>
              <a:t>gar keinen</a:t>
            </a:r>
            <a:r>
              <a:rPr lang="en-US" sz="1200">
                <a:solidFill>
                  <a:srgbClr val="A5A5A5"/>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Wenn Medikamente eingesetzt werden müssen, welches ist die beste Option?</a:t>
            </a:r>
            <a:endParaRPr>
              <a:solidFill>
                <a:schemeClr val="dk1"/>
              </a:solidFill>
            </a:endParaRPr>
          </a:p>
          <a:p>
            <a:pPr marL="0" lvl="0" indent="0" algn="l" rtl="0">
              <a:spcBef>
                <a:spcPts val="0"/>
              </a:spcBef>
              <a:spcAft>
                <a:spcPts val="0"/>
              </a:spcAft>
              <a:buNone/>
            </a:pPr>
            <a:r>
              <a:rPr lang="en-US" sz="1200">
                <a:solidFill>
                  <a:srgbClr val="A5A5A5"/>
                </a:solidFill>
              </a:rPr>
              <a:t>Die meisten Experten würden wahrscheinlich Timolol empfehlen, allerdings in der 0,25%igen Stärke statt der üblichen</a:t>
            </a:r>
            <a:r>
              <a:rPr lang="en-US" sz="1200" b="1">
                <a:solidFill>
                  <a:srgbClr val="0000FF"/>
                </a:solidFill>
              </a:rPr>
              <a:t> 0,5 %igen.</a:t>
            </a:r>
            <a:endParaRPr sz="1200" i="1">
              <a:solidFill>
                <a:srgbClr val="A5A5A5"/>
              </a:solidFill>
            </a:endParaRPr>
          </a:p>
        </p:txBody>
      </p:sp>
      <p:sp>
        <p:nvSpPr>
          <p:cNvPr id="5286" name="Google Shape;5286;p360"/>
          <p:cNvSpPr/>
          <p:nvPr/>
        </p:nvSpPr>
        <p:spPr>
          <a:xfrm>
            <a:off x="5394782" y="5606667"/>
            <a:ext cx="685800" cy="54106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87" name="Google Shape;5287;p360"/>
          <p:cNvSpPr txBox="1"/>
          <p:nvPr/>
        </p:nvSpPr>
        <p:spPr>
          <a:xfrm>
            <a:off x="4258917" y="4273750"/>
            <a:ext cx="4671900" cy="210300"/>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S</a:t>
            </a:r>
            <a:r>
              <a:rPr lang="en-US" sz="1200" i="1">
                <a:solidFill>
                  <a:schemeClr val="lt1"/>
                </a:solidFill>
              </a:rPr>
              <a:t>ie wissen wahrscheinlich: Die Verschlusskappe von T</a:t>
            </a:r>
            <a:r>
              <a:rPr lang="en-US" sz="1200" i="1" baseline="-25000">
                <a:solidFill>
                  <a:schemeClr val="lt1"/>
                </a:solidFill>
              </a:rPr>
              <a:t>.5 </a:t>
            </a:r>
            <a:r>
              <a:rPr lang="en-US" sz="1200" i="1">
                <a:solidFill>
                  <a:schemeClr val="lt1"/>
                </a:solidFill>
              </a:rPr>
              <a:t>ist </a:t>
            </a:r>
            <a:r>
              <a:rPr lang="en-US" sz="1200" b="1">
                <a:solidFill>
                  <a:srgbClr val="FFFF00"/>
                </a:solidFill>
                <a:latin typeface="Arial"/>
                <a:ea typeface="Arial"/>
                <a:cs typeface="Arial"/>
                <a:sym typeface="Arial"/>
              </a:rPr>
              <a:t>…gelb</a:t>
            </a:r>
            <a:endParaRPr sz="1400" b="1">
              <a:solidFill>
                <a:srgbClr val="FFFF00"/>
              </a:solidFill>
              <a:latin typeface="Arial"/>
              <a:ea typeface="Arial"/>
              <a:cs typeface="Arial"/>
              <a:sym typeface="Arial"/>
            </a:endParaRPr>
          </a:p>
        </p:txBody>
      </p:sp>
      <p:cxnSp>
        <p:nvCxnSpPr>
          <p:cNvPr id="5288" name="Google Shape;5288;p360"/>
          <p:cNvCxnSpPr>
            <a:cxnSpLocks/>
          </p:cNvCxnSpPr>
          <p:nvPr/>
        </p:nvCxnSpPr>
        <p:spPr>
          <a:xfrm flipH="1">
            <a:off x="5860973" y="4648200"/>
            <a:ext cx="463626" cy="958467"/>
          </a:xfrm>
          <a:prstGeom prst="straightConnector1">
            <a:avLst/>
          </a:prstGeom>
          <a:noFill/>
          <a:ln w="9525" cap="flat" cmpd="sng">
            <a:solidFill>
              <a:schemeClr val="dk1"/>
            </a:solidFill>
            <a:prstDash val="solid"/>
            <a:round/>
            <a:headEnd type="triangle" w="med" len="med"/>
            <a:tailEnd type="triangle" w="med" len="med"/>
          </a:ln>
        </p:spPr>
      </p:cxnSp>
      <p:pic>
        <p:nvPicPr>
          <p:cNvPr id="5289" name="Google Shape;5289;p360"/>
          <p:cNvPicPr preferRelativeResize="0"/>
          <p:nvPr/>
        </p:nvPicPr>
        <p:blipFill rotWithShape="1">
          <a:blip r:embed="rId3">
            <a:alphaModFix/>
          </a:blip>
          <a:srcRect/>
          <a:stretch/>
        </p:blipFill>
        <p:spPr>
          <a:xfrm>
            <a:off x="7289855" y="1668589"/>
            <a:ext cx="1701746" cy="2279332"/>
          </a:xfrm>
          <a:prstGeom prst="rect">
            <a:avLst/>
          </a:prstGeom>
          <a:noFill/>
          <a:ln>
            <a:noFill/>
          </a:ln>
        </p:spPr>
      </p:pic>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Shape 5293"/>
        <p:cNvGrpSpPr/>
        <p:nvPr/>
      </p:nvGrpSpPr>
      <p:grpSpPr>
        <a:xfrm>
          <a:off x="0" y="0"/>
          <a:ext cx="0" cy="0"/>
          <a:chOff x="0" y="0"/>
          <a:chExt cx="0" cy="0"/>
        </a:xfrm>
      </p:grpSpPr>
      <p:sp>
        <p:nvSpPr>
          <p:cNvPr id="5294" name="Google Shape;5294;p36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295" name="Google Shape;5295;p361"/>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296" name="Google Shape;5296;p361"/>
          <p:cNvSpPr txBox="1"/>
          <p:nvPr/>
        </p:nvSpPr>
        <p:spPr>
          <a:xfrm>
            <a:off x="4038600" y="2035076"/>
            <a:ext cx="4572000" cy="18726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u="sng">
                <a:solidFill>
                  <a:srgbClr val="BFBFBF"/>
                </a:solidFill>
                <a:latin typeface="Arial"/>
                <a:ea typeface="Arial"/>
                <a:cs typeface="Arial"/>
                <a:sym typeface="Arial"/>
              </a:rPr>
              <a:t>I</a:t>
            </a:r>
            <a:r>
              <a:rPr lang="en-US" sz="1200" i="1" u="sng">
                <a:solidFill>
                  <a:srgbClr val="BFBFBF"/>
                </a:solidFill>
              </a:rPr>
              <a:t>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6"/>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a:solidFill>
                <a:schemeClr val="dk1"/>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297" name="Google Shape;5297;p36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298" name="Google Shape;5298;p36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344</a:t>
            </a:fld>
            <a:endParaRPr sz="1000">
              <a:solidFill>
                <a:schemeClr val="dk1"/>
              </a:solidFill>
              <a:latin typeface="Arial"/>
              <a:ea typeface="Arial"/>
              <a:cs typeface="Arial"/>
              <a:sym typeface="Arial"/>
            </a:endParaRPr>
          </a:p>
        </p:txBody>
      </p:sp>
      <p:sp>
        <p:nvSpPr>
          <p:cNvPr id="5299" name="Google Shape;5299;p361"/>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A5A5A5"/>
                </a:solidFill>
                <a:latin typeface="Arial"/>
                <a:ea typeface="Arial"/>
                <a:cs typeface="Arial"/>
                <a:sym typeface="Arial"/>
              </a:rPr>
              <a:t>I</a:t>
            </a:r>
            <a:r>
              <a:rPr lang="en-US" sz="1200" i="1" dirty="0">
                <a:solidFill>
                  <a:srgbClr val="A5A5A5"/>
                </a:solidFill>
              </a:rPr>
              <a:t>n Ordnung, </a:t>
            </a:r>
            <a:r>
              <a:rPr lang="en-US" sz="1200" i="1" dirty="0" err="1">
                <a:solidFill>
                  <a:srgbClr val="A5A5A5"/>
                </a:solidFill>
              </a:rPr>
              <a:t>wie</a:t>
            </a:r>
            <a:r>
              <a:rPr lang="en-US" sz="1200" i="1" dirty="0">
                <a:solidFill>
                  <a:srgbClr val="A5A5A5"/>
                </a:solidFill>
              </a:rPr>
              <a:t> </a:t>
            </a:r>
            <a:r>
              <a:rPr lang="en-US" sz="1200" i="1" dirty="0" err="1">
                <a:solidFill>
                  <a:srgbClr val="A5A5A5"/>
                </a:solidFill>
              </a:rPr>
              <a:t>sollte</a:t>
            </a:r>
            <a:r>
              <a:rPr lang="en-US" sz="1200" i="1" dirty="0">
                <a:solidFill>
                  <a:srgbClr val="A5A5A5"/>
                </a:solidFill>
              </a:rPr>
              <a:t> </a:t>
            </a:r>
            <a:r>
              <a:rPr lang="en-US" sz="1200" i="1" dirty="0" err="1">
                <a:solidFill>
                  <a:srgbClr val="A5A5A5"/>
                </a:solidFill>
              </a:rPr>
              <a:t>ein</a:t>
            </a:r>
            <a:r>
              <a:rPr lang="en-US" sz="1200" i="1" dirty="0">
                <a:solidFill>
                  <a:srgbClr val="A5A5A5"/>
                </a:solidFill>
              </a:rPr>
              <a:t> </a:t>
            </a:r>
            <a:r>
              <a:rPr lang="en-US" sz="1200" i="1" dirty="0" err="1">
                <a:solidFill>
                  <a:srgbClr val="A5A5A5"/>
                </a:solidFill>
              </a:rPr>
              <a:t>Glaukom</a:t>
            </a:r>
            <a:r>
              <a:rPr lang="en-US" sz="1200" i="1" dirty="0">
                <a:solidFill>
                  <a:srgbClr val="A5A5A5"/>
                </a:solidFill>
              </a:rPr>
              <a:t> </a:t>
            </a:r>
            <a:r>
              <a:rPr lang="en-US" sz="1200" i="1" dirty="0" err="1">
                <a:solidFill>
                  <a:srgbClr val="A5A5A5"/>
                </a:solidFill>
              </a:rPr>
              <a:t>während</a:t>
            </a:r>
            <a:r>
              <a:rPr lang="en-US" sz="1200" i="1" dirty="0">
                <a:solidFill>
                  <a:srgbClr val="A5A5A5"/>
                </a:solidFill>
              </a:rPr>
              <a:t> der </a:t>
            </a:r>
            <a:r>
              <a:rPr lang="en-US" sz="1200" i="1" dirty="0" err="1">
                <a:solidFill>
                  <a:srgbClr val="A5A5A5"/>
                </a:solidFill>
              </a:rPr>
              <a:t>Schwangerschaft</a:t>
            </a:r>
            <a:r>
              <a:rPr lang="en-US" sz="1200" i="1" dirty="0">
                <a:solidFill>
                  <a:srgbClr val="A5A5A5"/>
                </a:solidFill>
              </a:rPr>
              <a:t> </a:t>
            </a:r>
            <a:r>
              <a:rPr lang="en-US" sz="1200" i="1" dirty="0" err="1">
                <a:solidFill>
                  <a:srgbClr val="A5A5A5"/>
                </a:solidFill>
              </a:rPr>
              <a:t>behandelt</a:t>
            </a:r>
            <a:r>
              <a:rPr lang="en-US" sz="1200" i="1" dirty="0">
                <a:solidFill>
                  <a:srgbClr val="A5A5A5"/>
                </a:solidFill>
              </a:rPr>
              <a:t> </a:t>
            </a:r>
            <a:r>
              <a:rPr lang="en-US" sz="1200" i="1" dirty="0" err="1">
                <a:solidFill>
                  <a:srgbClr val="A5A5A5"/>
                </a:solidFill>
              </a:rPr>
              <a:t>werden</a:t>
            </a:r>
            <a:r>
              <a:rPr lang="en-US" sz="1200" i="1" dirty="0">
                <a:solidFill>
                  <a:srgbClr val="A5A5A5"/>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A5A5A5"/>
                </a:solidFill>
              </a:rPr>
              <a:t>Mit so </a:t>
            </a:r>
            <a:r>
              <a:rPr lang="en-US" sz="1200" dirty="0" err="1">
                <a:solidFill>
                  <a:srgbClr val="A5A5A5"/>
                </a:solidFill>
              </a:rPr>
              <a:t>wenig</a:t>
            </a:r>
            <a:r>
              <a:rPr lang="en-US" sz="1200" dirty="0">
                <a:solidFill>
                  <a:srgbClr val="A5A5A5"/>
                </a:solidFill>
              </a:rPr>
              <a:t> </a:t>
            </a:r>
            <a:r>
              <a:rPr lang="en-US" sz="1200" dirty="0" err="1">
                <a:solidFill>
                  <a:srgbClr val="A5A5A5"/>
                </a:solidFill>
              </a:rPr>
              <a:t>Medikamenten</a:t>
            </a:r>
            <a:r>
              <a:rPr lang="en-US" sz="1200" dirty="0">
                <a:solidFill>
                  <a:srgbClr val="A5A5A5"/>
                </a:solidFill>
              </a:rPr>
              <a:t> </a:t>
            </a:r>
            <a:r>
              <a:rPr lang="en-US" sz="1200" dirty="0" err="1">
                <a:solidFill>
                  <a:srgbClr val="A5A5A5"/>
                </a:solidFill>
              </a:rPr>
              <a:t>wie</a:t>
            </a:r>
            <a:r>
              <a:rPr lang="en-US" sz="1200" dirty="0">
                <a:solidFill>
                  <a:srgbClr val="A5A5A5"/>
                </a:solidFill>
              </a:rPr>
              <a:t> </a:t>
            </a:r>
            <a:r>
              <a:rPr lang="en-US" sz="1200" dirty="0" err="1">
                <a:solidFill>
                  <a:srgbClr val="A5A5A5"/>
                </a:solidFill>
              </a:rPr>
              <a:t>möglich</a:t>
            </a:r>
            <a:r>
              <a:rPr lang="en-US" sz="1200" dirty="0">
                <a:solidFill>
                  <a:srgbClr val="A5A5A5"/>
                </a:solidFill>
              </a:rPr>
              <a:t> (</a:t>
            </a:r>
            <a:r>
              <a:rPr lang="en-US" sz="1200" dirty="0" err="1">
                <a:solidFill>
                  <a:srgbClr val="A5A5A5"/>
                </a:solidFill>
              </a:rPr>
              <a:t>vorzugsweise</a:t>
            </a:r>
            <a:r>
              <a:rPr lang="en-US" sz="1200" dirty="0">
                <a:solidFill>
                  <a:srgbClr val="A5A5A5"/>
                </a:solidFill>
              </a:rPr>
              <a:t> </a:t>
            </a:r>
            <a:r>
              <a:rPr lang="en-US" sz="1200" b="1" dirty="0">
                <a:solidFill>
                  <a:srgbClr val="A5A5A5"/>
                </a:solidFill>
              </a:rPr>
              <a:t>gar </a:t>
            </a:r>
            <a:r>
              <a:rPr lang="en-US" sz="1200" b="1" dirty="0" err="1">
                <a:solidFill>
                  <a:srgbClr val="A5A5A5"/>
                </a:solidFill>
              </a:rPr>
              <a:t>keinen</a:t>
            </a:r>
            <a:r>
              <a:rPr lang="en-US" sz="1200" dirty="0">
                <a:solidFill>
                  <a:srgbClr val="A5A5A5"/>
                </a:solidFill>
              </a:rPr>
              <a:t>).</a:t>
            </a:r>
            <a:endParaRPr dirty="0">
              <a:solidFill>
                <a:schemeClr val="dk1"/>
              </a:solidFill>
            </a:endParaRPr>
          </a:p>
          <a:p>
            <a:pPr marL="0" lvl="0" indent="0" algn="l" rtl="0">
              <a:spcBef>
                <a:spcPts val="0"/>
              </a:spcBef>
              <a:spcAft>
                <a:spcPts val="0"/>
              </a:spcAft>
              <a:buClr>
                <a:schemeClr val="dk1"/>
              </a:buClr>
              <a:buFont typeface="Arial"/>
              <a:buNone/>
            </a:pPr>
            <a:endParaRPr sz="1600" dirty="0">
              <a:solidFill>
                <a:srgbClr val="A5A5A5"/>
              </a:solidFill>
            </a:endParaRPr>
          </a:p>
          <a:p>
            <a:pPr marL="0" lvl="0" indent="0" algn="l" rtl="0">
              <a:spcBef>
                <a:spcPts val="0"/>
              </a:spcBef>
              <a:spcAft>
                <a:spcPts val="0"/>
              </a:spcAft>
              <a:buClr>
                <a:schemeClr val="dk1"/>
              </a:buClr>
              <a:buFont typeface="Arial"/>
              <a:buNone/>
            </a:pPr>
            <a:r>
              <a:rPr lang="en-US" sz="1200" i="1" dirty="0">
                <a:solidFill>
                  <a:srgbClr val="A5A5A5"/>
                </a:solidFill>
              </a:rPr>
              <a:t>Wenn </a:t>
            </a:r>
            <a:r>
              <a:rPr lang="en-US" sz="1200" i="1" dirty="0" err="1">
                <a:solidFill>
                  <a:srgbClr val="A5A5A5"/>
                </a:solidFill>
              </a:rPr>
              <a:t>Medikamente</a:t>
            </a:r>
            <a:r>
              <a:rPr lang="en-US" sz="1200" i="1" dirty="0">
                <a:solidFill>
                  <a:srgbClr val="A5A5A5"/>
                </a:solidFill>
              </a:rPr>
              <a:t> </a:t>
            </a:r>
            <a:r>
              <a:rPr lang="en-US" sz="1200" i="1" dirty="0" err="1">
                <a:solidFill>
                  <a:srgbClr val="A5A5A5"/>
                </a:solidFill>
              </a:rPr>
              <a:t>eingesetzt</a:t>
            </a:r>
            <a:r>
              <a:rPr lang="en-US" sz="1200" i="1" dirty="0">
                <a:solidFill>
                  <a:srgbClr val="A5A5A5"/>
                </a:solidFill>
              </a:rPr>
              <a:t> </a:t>
            </a:r>
            <a:r>
              <a:rPr lang="en-US" sz="1200" i="1" dirty="0" err="1">
                <a:solidFill>
                  <a:srgbClr val="A5A5A5"/>
                </a:solidFill>
              </a:rPr>
              <a:t>werden</a:t>
            </a:r>
            <a:r>
              <a:rPr lang="en-US" sz="1200" i="1" dirty="0">
                <a:solidFill>
                  <a:srgbClr val="A5A5A5"/>
                </a:solidFill>
              </a:rPr>
              <a:t> </a:t>
            </a:r>
            <a:r>
              <a:rPr lang="en-US" sz="1200" i="1" dirty="0" err="1">
                <a:solidFill>
                  <a:srgbClr val="A5A5A5"/>
                </a:solidFill>
              </a:rPr>
              <a:t>müssen</a:t>
            </a:r>
            <a:r>
              <a:rPr lang="en-US" sz="1200" i="1" dirty="0">
                <a:solidFill>
                  <a:srgbClr val="A5A5A5"/>
                </a:solidFill>
              </a:rPr>
              <a:t>, welches </a:t>
            </a:r>
            <a:r>
              <a:rPr lang="en-US" sz="1200" i="1" dirty="0" err="1">
                <a:solidFill>
                  <a:srgbClr val="A5A5A5"/>
                </a:solidFill>
              </a:rPr>
              <a:t>ist</a:t>
            </a:r>
            <a:r>
              <a:rPr lang="en-US" sz="1200" i="1" dirty="0">
                <a:solidFill>
                  <a:srgbClr val="A5A5A5"/>
                </a:solidFill>
              </a:rPr>
              <a:t> die </a:t>
            </a:r>
            <a:r>
              <a:rPr lang="en-US" sz="1200" i="1" dirty="0" err="1">
                <a:solidFill>
                  <a:srgbClr val="A5A5A5"/>
                </a:solidFill>
              </a:rPr>
              <a:t>beste</a:t>
            </a:r>
            <a:r>
              <a:rPr lang="en-US" sz="1200" i="1" dirty="0">
                <a:solidFill>
                  <a:srgbClr val="A5A5A5"/>
                </a:solidFill>
              </a:rPr>
              <a:t> Option?</a:t>
            </a:r>
            <a:endParaRPr dirty="0">
              <a:solidFill>
                <a:schemeClr val="dk1"/>
              </a:solidFill>
            </a:endParaRPr>
          </a:p>
          <a:p>
            <a:pPr marL="0" lvl="0" indent="0" algn="l" rtl="0">
              <a:spcBef>
                <a:spcPts val="0"/>
              </a:spcBef>
              <a:spcAft>
                <a:spcPts val="0"/>
              </a:spcAft>
              <a:buNone/>
            </a:pPr>
            <a:r>
              <a:rPr lang="en-US" sz="1200" dirty="0">
                <a:solidFill>
                  <a:srgbClr val="A5A5A5"/>
                </a:solidFill>
              </a:rPr>
              <a:t>Die </a:t>
            </a:r>
            <a:r>
              <a:rPr lang="en-US" sz="1200" dirty="0" err="1">
                <a:solidFill>
                  <a:srgbClr val="A5A5A5"/>
                </a:solidFill>
              </a:rPr>
              <a:t>meisten</a:t>
            </a:r>
            <a:r>
              <a:rPr lang="en-US" sz="1200" dirty="0">
                <a:solidFill>
                  <a:srgbClr val="A5A5A5"/>
                </a:solidFill>
              </a:rPr>
              <a:t> </a:t>
            </a:r>
            <a:r>
              <a:rPr lang="en-US" sz="1200" dirty="0" err="1">
                <a:solidFill>
                  <a:srgbClr val="A5A5A5"/>
                </a:solidFill>
              </a:rPr>
              <a:t>Experten</a:t>
            </a:r>
            <a:r>
              <a:rPr lang="en-US" sz="1200" dirty="0">
                <a:solidFill>
                  <a:srgbClr val="A5A5A5"/>
                </a:solidFill>
              </a:rPr>
              <a:t> </a:t>
            </a:r>
            <a:r>
              <a:rPr lang="en-US" sz="1200" dirty="0" err="1">
                <a:solidFill>
                  <a:srgbClr val="A5A5A5"/>
                </a:solidFill>
              </a:rPr>
              <a:t>würden</a:t>
            </a:r>
            <a:r>
              <a:rPr lang="en-US" sz="1200" dirty="0">
                <a:solidFill>
                  <a:srgbClr val="A5A5A5"/>
                </a:solidFill>
              </a:rPr>
              <a:t> </a:t>
            </a:r>
            <a:r>
              <a:rPr lang="en-US" sz="1200" dirty="0" err="1">
                <a:solidFill>
                  <a:srgbClr val="A5A5A5"/>
                </a:solidFill>
              </a:rPr>
              <a:t>wahrscheinlich</a:t>
            </a:r>
            <a:r>
              <a:rPr lang="en-US" sz="1200" dirty="0">
                <a:solidFill>
                  <a:srgbClr val="A5A5A5"/>
                </a:solidFill>
              </a:rPr>
              <a:t> Timolol </a:t>
            </a:r>
            <a:r>
              <a:rPr lang="en-US" sz="1200" dirty="0" err="1">
                <a:solidFill>
                  <a:srgbClr val="A5A5A5"/>
                </a:solidFill>
              </a:rPr>
              <a:t>empfehlen</a:t>
            </a:r>
            <a:r>
              <a:rPr lang="en-US" sz="1200" dirty="0">
                <a:solidFill>
                  <a:srgbClr val="A5A5A5"/>
                </a:solidFill>
              </a:rPr>
              <a:t>, </a:t>
            </a:r>
            <a:r>
              <a:rPr lang="en-US" sz="1200" dirty="0" err="1">
                <a:solidFill>
                  <a:srgbClr val="A5A5A5"/>
                </a:solidFill>
              </a:rPr>
              <a:t>allerdings</a:t>
            </a:r>
            <a:r>
              <a:rPr lang="en-US" sz="1200" dirty="0">
                <a:solidFill>
                  <a:srgbClr val="A5A5A5"/>
                </a:solidFill>
              </a:rPr>
              <a:t> in der 0,25%igen </a:t>
            </a:r>
            <a:r>
              <a:rPr lang="en-US" sz="1200" dirty="0" err="1">
                <a:solidFill>
                  <a:srgbClr val="A5A5A5"/>
                </a:solidFill>
              </a:rPr>
              <a:t>Stärke</a:t>
            </a:r>
            <a:r>
              <a:rPr lang="en-US" sz="1200" dirty="0">
                <a:solidFill>
                  <a:srgbClr val="A5A5A5"/>
                </a:solidFill>
              </a:rPr>
              <a:t> </a:t>
            </a:r>
            <a:r>
              <a:rPr lang="en-US" sz="1200" dirty="0" err="1">
                <a:solidFill>
                  <a:srgbClr val="A5A5A5"/>
                </a:solidFill>
              </a:rPr>
              <a:t>statt</a:t>
            </a:r>
            <a:r>
              <a:rPr lang="en-US" sz="1200" dirty="0">
                <a:solidFill>
                  <a:srgbClr val="A5A5A5"/>
                </a:solidFill>
              </a:rPr>
              <a:t> der </a:t>
            </a:r>
            <a:r>
              <a:rPr lang="en-US" sz="1200" dirty="0" err="1">
                <a:solidFill>
                  <a:srgbClr val="A5A5A5"/>
                </a:solidFill>
              </a:rPr>
              <a:t>üblichen</a:t>
            </a:r>
            <a:r>
              <a:rPr lang="en-US" sz="1200" b="1" dirty="0">
                <a:solidFill>
                  <a:srgbClr val="0000FF"/>
                </a:solidFill>
              </a:rPr>
              <a:t> 0,5 %</a:t>
            </a:r>
            <a:r>
              <a:rPr lang="en-US" sz="1200" b="1" dirty="0" err="1">
                <a:solidFill>
                  <a:srgbClr val="0000FF"/>
                </a:solidFill>
              </a:rPr>
              <a:t>igen</a:t>
            </a:r>
            <a:r>
              <a:rPr lang="en-US" sz="1200" b="1" dirty="0">
                <a:solidFill>
                  <a:srgbClr val="0000FF"/>
                </a:solidFill>
              </a:rPr>
              <a:t>.</a:t>
            </a:r>
            <a:endParaRPr sz="1200" i="1" dirty="0">
              <a:solidFill>
                <a:srgbClr val="A5A5A5"/>
              </a:solidFill>
            </a:endParaRPr>
          </a:p>
        </p:txBody>
      </p:sp>
      <p:sp>
        <p:nvSpPr>
          <p:cNvPr id="5300" name="Google Shape;5300;p361"/>
          <p:cNvSpPr/>
          <p:nvPr/>
        </p:nvSpPr>
        <p:spPr>
          <a:xfrm>
            <a:off x="5394782" y="5669340"/>
            <a:ext cx="685800" cy="38784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01" name="Google Shape;5301;p361"/>
          <p:cNvSpPr/>
          <p:nvPr/>
        </p:nvSpPr>
        <p:spPr>
          <a:xfrm>
            <a:off x="2855948" y="5626735"/>
            <a:ext cx="762000" cy="54106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5302" name="Google Shape;5302;p361"/>
          <p:cNvCxnSpPr>
            <a:cxnSpLocks/>
            <a:endCxn id="5300" idx="7"/>
          </p:cNvCxnSpPr>
          <p:nvPr/>
        </p:nvCxnSpPr>
        <p:spPr>
          <a:xfrm flipH="1">
            <a:off x="5980149" y="4648200"/>
            <a:ext cx="344450" cy="1077938"/>
          </a:xfrm>
          <a:prstGeom prst="straightConnector1">
            <a:avLst/>
          </a:prstGeom>
          <a:noFill/>
          <a:ln w="9525" cap="flat" cmpd="sng">
            <a:solidFill>
              <a:schemeClr val="dk1"/>
            </a:solidFill>
            <a:prstDash val="solid"/>
            <a:round/>
            <a:headEnd type="triangle" w="med" len="med"/>
            <a:tailEnd type="triangle" w="med" len="med"/>
          </a:ln>
        </p:spPr>
      </p:cxnSp>
      <p:sp>
        <p:nvSpPr>
          <p:cNvPr id="5303" name="Google Shape;5303;p361"/>
          <p:cNvSpPr txBox="1"/>
          <p:nvPr/>
        </p:nvSpPr>
        <p:spPr>
          <a:xfrm>
            <a:off x="513899" y="4815364"/>
            <a:ext cx="4412683" cy="36933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Aber kennen Sie die Farbe der Verschlusskappe von T.</a:t>
            </a:r>
            <a:r>
              <a:rPr lang="en-US" sz="1200" i="1" baseline="-25000">
                <a:solidFill>
                  <a:schemeClr val="lt1"/>
                </a:solidFill>
                <a:latin typeface="Arial"/>
                <a:ea typeface="Arial"/>
                <a:cs typeface="Arial"/>
                <a:sym typeface="Arial"/>
              </a:rPr>
              <a:t>25</a:t>
            </a:r>
            <a:r>
              <a:rPr lang="en-US" sz="1200" i="1">
                <a:solidFill>
                  <a:schemeClr val="lt1"/>
                </a:solidFill>
                <a:latin typeface="Arial"/>
                <a:ea typeface="Arial"/>
                <a:cs typeface="Arial"/>
                <a:sym typeface="Arial"/>
              </a:rPr>
              <a:t> ? </a:t>
            </a:r>
            <a:r>
              <a:rPr lang="en-US" sz="1200" b="1">
                <a:solidFill>
                  <a:schemeClr val="dk1"/>
                </a:solidFill>
                <a:latin typeface="Arial"/>
                <a:ea typeface="Arial"/>
                <a:cs typeface="Arial"/>
                <a:sym typeface="Arial"/>
              </a:rPr>
              <a:t>Hellblau</a:t>
            </a:r>
            <a:endParaRPr sz="1400" b="1">
              <a:solidFill>
                <a:schemeClr val="dk1"/>
              </a:solidFill>
              <a:latin typeface="Arial"/>
              <a:ea typeface="Arial"/>
              <a:cs typeface="Arial"/>
              <a:sym typeface="Arial"/>
            </a:endParaRPr>
          </a:p>
        </p:txBody>
      </p:sp>
      <p:cxnSp>
        <p:nvCxnSpPr>
          <p:cNvPr id="5304" name="Google Shape;5304;p361"/>
          <p:cNvCxnSpPr>
            <a:cxnSpLocks/>
            <a:endCxn id="5301" idx="1"/>
          </p:cNvCxnSpPr>
          <p:nvPr/>
        </p:nvCxnSpPr>
        <p:spPr>
          <a:xfrm>
            <a:off x="2926226" y="5184696"/>
            <a:ext cx="41314" cy="521276"/>
          </a:xfrm>
          <a:prstGeom prst="straightConnector1">
            <a:avLst/>
          </a:prstGeom>
          <a:noFill/>
          <a:ln w="9525" cap="flat" cmpd="sng">
            <a:solidFill>
              <a:schemeClr val="dk1"/>
            </a:solidFill>
            <a:prstDash val="solid"/>
            <a:round/>
            <a:headEnd type="triangle" w="med" len="med"/>
            <a:tailEnd type="triangle" w="med" len="med"/>
          </a:ln>
        </p:spPr>
      </p:cxnSp>
      <p:sp>
        <p:nvSpPr>
          <p:cNvPr id="5305" name="Google Shape;5305;p361"/>
          <p:cNvSpPr txBox="1"/>
          <p:nvPr/>
        </p:nvSpPr>
        <p:spPr>
          <a:xfrm>
            <a:off x="4258917" y="4273750"/>
            <a:ext cx="4671900" cy="210300"/>
          </a:xfrm>
          <a:prstGeom prst="rect">
            <a:avLst/>
          </a:prstGeom>
          <a:solidFill>
            <a:schemeClr val="dk1"/>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Sie wissen wahrscheinlich: Die Verschlusskappe von T</a:t>
            </a:r>
            <a:r>
              <a:rPr lang="en-US" sz="1200" i="1" baseline="-25000">
                <a:solidFill>
                  <a:schemeClr val="lt1"/>
                </a:solidFill>
              </a:rPr>
              <a:t>.5 </a:t>
            </a:r>
            <a:r>
              <a:rPr lang="en-US" sz="1200" i="1">
                <a:solidFill>
                  <a:schemeClr val="lt1"/>
                </a:solidFill>
              </a:rPr>
              <a:t>ist </a:t>
            </a:r>
            <a:r>
              <a:rPr lang="en-US" sz="1200" b="1">
                <a:solidFill>
                  <a:srgbClr val="FFFF00"/>
                </a:solidFill>
              </a:rPr>
              <a:t>…gelb</a:t>
            </a:r>
            <a:endParaRPr sz="1400" b="1">
              <a:solidFill>
                <a:srgbClr val="FFFF00"/>
              </a:solidFill>
              <a:latin typeface="Arial"/>
              <a:ea typeface="Arial"/>
              <a:cs typeface="Arial"/>
              <a:sym typeface="Arial"/>
            </a:endParaRPr>
          </a:p>
        </p:txBody>
      </p:sp>
      <p:pic>
        <p:nvPicPr>
          <p:cNvPr id="5306" name="Google Shape;5306;p361"/>
          <p:cNvPicPr preferRelativeResize="0"/>
          <p:nvPr/>
        </p:nvPicPr>
        <p:blipFill rotWithShape="1">
          <a:blip r:embed="rId3">
            <a:alphaModFix/>
          </a:blip>
          <a:srcRect/>
          <a:stretch/>
        </p:blipFill>
        <p:spPr>
          <a:xfrm>
            <a:off x="7289855" y="1668589"/>
            <a:ext cx="1701746" cy="2279332"/>
          </a:xfrm>
          <a:prstGeom prst="rect">
            <a:avLst/>
          </a:prstGeom>
          <a:noFill/>
          <a:ln>
            <a:noFill/>
          </a:ln>
        </p:spPr>
      </p:pic>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Shape 5310"/>
        <p:cNvGrpSpPr/>
        <p:nvPr/>
      </p:nvGrpSpPr>
      <p:grpSpPr>
        <a:xfrm>
          <a:off x="0" y="0"/>
          <a:ext cx="0" cy="0"/>
          <a:chOff x="0" y="0"/>
          <a:chExt cx="0" cy="0"/>
        </a:xfrm>
      </p:grpSpPr>
      <p:sp>
        <p:nvSpPr>
          <p:cNvPr id="5311" name="Google Shape;5311;p36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312" name="Google Shape;5312;p362"/>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313" name="Google Shape;5313;p362"/>
          <p:cNvSpPr txBox="1"/>
          <p:nvPr/>
        </p:nvSpPr>
        <p:spPr>
          <a:xfrm>
            <a:off x="4038600" y="2035076"/>
            <a:ext cx="4572000" cy="22728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u="sng">
                <a:solidFill>
                  <a:srgbClr val="BFBFBF"/>
                </a:solidFill>
                <a:latin typeface="Arial"/>
                <a:ea typeface="Arial"/>
                <a:cs typeface="Arial"/>
                <a:sym typeface="Arial"/>
              </a:rPr>
              <a:t>I</a:t>
            </a:r>
            <a:r>
              <a:rPr lang="en-US" sz="1200" i="1" u="sng">
                <a:solidFill>
                  <a:srgbClr val="BFBFBF"/>
                </a:solidFill>
              </a:rPr>
              <a:t>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7"/>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lvl="0" indent="0" algn="l" rtl="0">
              <a:spcBef>
                <a:spcPts val="0"/>
              </a:spcBef>
              <a:spcAft>
                <a:spcPts val="0"/>
              </a:spcAft>
              <a:buClr>
                <a:srgbClr val="BFBFBF"/>
              </a:buClr>
              <a:buSzPts val="1200"/>
              <a:buFont typeface="Noto Sans Symbols"/>
              <a:buNone/>
            </a:pPr>
            <a:endParaRPr>
              <a:solidFill>
                <a:schemeClr val="dk1"/>
              </a:solidFill>
            </a:endParaRPr>
          </a:p>
          <a:p>
            <a:pPr marL="0" lvl="0" indent="0" algn="l" rtl="0">
              <a:spcBef>
                <a:spcPts val="0"/>
              </a:spcBef>
              <a:spcAft>
                <a:spcPts val="0"/>
              </a:spcAft>
              <a:buClr>
                <a:srgbClr val="BFBFBF"/>
              </a:buClr>
              <a:buSzPts val="1200"/>
              <a:buFont typeface="Noto Sans Symbols"/>
              <a:buNone/>
            </a:pPr>
            <a:endParaRPr sz="1200" i="1" u="sng">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314" name="Google Shape;5314;p36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315" name="Google Shape;5315;p36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345</a:t>
            </a:fld>
            <a:endParaRPr sz="1000">
              <a:solidFill>
                <a:schemeClr val="dk1"/>
              </a:solidFill>
              <a:latin typeface="Arial"/>
              <a:ea typeface="Arial"/>
              <a:cs typeface="Arial"/>
              <a:sym typeface="Arial"/>
            </a:endParaRPr>
          </a:p>
        </p:txBody>
      </p:sp>
      <p:sp>
        <p:nvSpPr>
          <p:cNvPr id="5316" name="Google Shape;5316;p362"/>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I</a:t>
            </a:r>
            <a:r>
              <a:rPr lang="en-US" sz="1200" i="1">
                <a:solidFill>
                  <a:srgbClr val="A5A5A5"/>
                </a:solidFill>
              </a:rPr>
              <a:t>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Mit so wenig Medikamenten wie möglich (vorzugsweise </a:t>
            </a:r>
            <a:r>
              <a:rPr lang="en-US" sz="1200" b="1">
                <a:solidFill>
                  <a:srgbClr val="A5A5A5"/>
                </a:solidFill>
              </a:rPr>
              <a:t>gar keinen</a:t>
            </a:r>
            <a:r>
              <a:rPr lang="en-US" sz="1200">
                <a:solidFill>
                  <a:srgbClr val="A5A5A5"/>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Wenn Medikamente eingesetzt werden müssen, welches ist die beste Option?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Die meisten Experten würden wahrscheinlich Timolol empfehlen, allerdings in der 0,25%igen Stärke statt der üblichen</a:t>
            </a:r>
            <a:r>
              <a:rPr lang="en-US" sz="1200" b="1">
                <a:solidFill>
                  <a:srgbClr val="0000FF"/>
                </a:solidFill>
              </a:rPr>
              <a:t> 0,5 %igen.</a:t>
            </a:r>
            <a:endParaRPr sz="1200" i="1">
              <a:solidFill>
                <a:srgbClr val="A5A5A5"/>
              </a:solidFill>
            </a:endParaRPr>
          </a:p>
        </p:txBody>
      </p:sp>
      <p:sp>
        <p:nvSpPr>
          <p:cNvPr id="5317" name="Google Shape;5317;p362"/>
          <p:cNvSpPr/>
          <p:nvPr/>
        </p:nvSpPr>
        <p:spPr>
          <a:xfrm>
            <a:off x="5433353" y="5595748"/>
            <a:ext cx="685800" cy="54106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18" name="Google Shape;5318;p362"/>
          <p:cNvSpPr/>
          <p:nvPr/>
        </p:nvSpPr>
        <p:spPr>
          <a:xfrm>
            <a:off x="2894519" y="5621052"/>
            <a:ext cx="762000" cy="54106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319" name="Google Shape;5319;p362"/>
          <p:cNvCxnSpPr>
            <a:cxnSpLocks/>
            <a:endCxn id="5317" idx="7"/>
          </p:cNvCxnSpPr>
          <p:nvPr/>
        </p:nvCxnSpPr>
        <p:spPr>
          <a:xfrm flipH="1">
            <a:off x="6018720" y="4648200"/>
            <a:ext cx="305879" cy="1026785"/>
          </a:xfrm>
          <a:prstGeom prst="straightConnector1">
            <a:avLst/>
          </a:prstGeom>
          <a:noFill/>
          <a:ln w="9525" cap="flat" cmpd="sng">
            <a:solidFill>
              <a:schemeClr val="dk1"/>
            </a:solidFill>
            <a:prstDash val="solid"/>
            <a:round/>
            <a:headEnd type="triangle" w="med" len="med"/>
            <a:tailEnd type="triangle" w="med" len="med"/>
          </a:ln>
        </p:spPr>
      </p:cxnSp>
      <p:sp>
        <p:nvSpPr>
          <p:cNvPr id="5320" name="Google Shape;5320;p362"/>
          <p:cNvSpPr txBox="1"/>
          <p:nvPr/>
        </p:nvSpPr>
        <p:spPr>
          <a:xfrm>
            <a:off x="513899" y="4815364"/>
            <a:ext cx="4412683" cy="36933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Aber kennen Sie die Farbe der Verschlusskappe von T.</a:t>
            </a:r>
            <a:r>
              <a:rPr lang="en-US" sz="1200" i="1" baseline="-25000">
                <a:solidFill>
                  <a:schemeClr val="lt1"/>
                </a:solidFill>
                <a:latin typeface="Arial"/>
                <a:ea typeface="Arial"/>
                <a:cs typeface="Arial"/>
                <a:sym typeface="Arial"/>
              </a:rPr>
              <a:t>25</a:t>
            </a:r>
            <a:r>
              <a:rPr lang="en-US" sz="1200" i="1">
                <a:solidFill>
                  <a:schemeClr val="lt1"/>
                </a:solidFill>
                <a:latin typeface="Arial"/>
                <a:ea typeface="Arial"/>
                <a:cs typeface="Arial"/>
                <a:sym typeface="Arial"/>
              </a:rPr>
              <a:t> ? </a:t>
            </a:r>
            <a:r>
              <a:rPr lang="en-US" sz="1200" b="1">
                <a:solidFill>
                  <a:srgbClr val="0099FF"/>
                </a:solidFill>
                <a:latin typeface="Arial"/>
                <a:ea typeface="Arial"/>
                <a:cs typeface="Arial"/>
                <a:sym typeface="Arial"/>
              </a:rPr>
              <a:t>Hellblau</a:t>
            </a:r>
            <a:endParaRPr sz="1400" b="1">
              <a:solidFill>
                <a:srgbClr val="0099FF"/>
              </a:solidFill>
              <a:latin typeface="Arial"/>
              <a:ea typeface="Arial"/>
              <a:cs typeface="Arial"/>
              <a:sym typeface="Arial"/>
            </a:endParaRPr>
          </a:p>
        </p:txBody>
      </p:sp>
      <p:cxnSp>
        <p:nvCxnSpPr>
          <p:cNvPr id="5321" name="Google Shape;5321;p362"/>
          <p:cNvCxnSpPr/>
          <p:nvPr/>
        </p:nvCxnSpPr>
        <p:spPr>
          <a:xfrm>
            <a:off x="2422982" y="5111888"/>
            <a:ext cx="381001" cy="712570"/>
          </a:xfrm>
          <a:prstGeom prst="straightConnector1">
            <a:avLst/>
          </a:prstGeom>
          <a:noFill/>
          <a:ln w="9525" cap="flat" cmpd="sng">
            <a:solidFill>
              <a:schemeClr val="dk1"/>
            </a:solidFill>
            <a:prstDash val="solid"/>
            <a:round/>
            <a:headEnd type="triangle" w="med" len="med"/>
            <a:tailEnd type="triangle" w="med" len="med"/>
          </a:ln>
        </p:spPr>
      </p:cxnSp>
      <p:sp>
        <p:nvSpPr>
          <p:cNvPr id="5322" name="Google Shape;5322;p362"/>
          <p:cNvSpPr txBox="1"/>
          <p:nvPr/>
        </p:nvSpPr>
        <p:spPr>
          <a:xfrm>
            <a:off x="4258917" y="4273750"/>
            <a:ext cx="4671900" cy="210300"/>
          </a:xfrm>
          <a:prstGeom prst="rect">
            <a:avLst/>
          </a:prstGeom>
          <a:solidFill>
            <a:schemeClr val="dk1"/>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Sie wissen wahrscheinlich: Die Verschlusskappe von T</a:t>
            </a:r>
            <a:r>
              <a:rPr lang="en-US" sz="1200" i="1" baseline="-25000">
                <a:solidFill>
                  <a:schemeClr val="lt1"/>
                </a:solidFill>
              </a:rPr>
              <a:t>.5 </a:t>
            </a:r>
            <a:r>
              <a:rPr lang="en-US" sz="1200" i="1">
                <a:solidFill>
                  <a:schemeClr val="lt1"/>
                </a:solidFill>
              </a:rPr>
              <a:t>ist </a:t>
            </a:r>
            <a:r>
              <a:rPr lang="en-US" sz="1200" b="1">
                <a:solidFill>
                  <a:srgbClr val="FFFF00"/>
                </a:solidFill>
              </a:rPr>
              <a:t>…gelb</a:t>
            </a:r>
            <a:endParaRPr sz="1400" b="1">
              <a:solidFill>
                <a:srgbClr val="FFFF00"/>
              </a:solidFill>
              <a:latin typeface="Arial"/>
              <a:ea typeface="Arial"/>
              <a:cs typeface="Arial"/>
              <a:sym typeface="Arial"/>
            </a:endParaRPr>
          </a:p>
        </p:txBody>
      </p:sp>
      <p:pic>
        <p:nvPicPr>
          <p:cNvPr id="5323" name="Google Shape;5323;p362"/>
          <p:cNvPicPr preferRelativeResize="0"/>
          <p:nvPr/>
        </p:nvPicPr>
        <p:blipFill rotWithShape="1">
          <a:blip r:embed="rId3">
            <a:alphaModFix/>
          </a:blip>
          <a:srcRect/>
          <a:stretch/>
        </p:blipFill>
        <p:spPr>
          <a:xfrm>
            <a:off x="7023154" y="1444584"/>
            <a:ext cx="1701746" cy="2279332"/>
          </a:xfrm>
          <a:prstGeom prst="rect">
            <a:avLst/>
          </a:prstGeom>
          <a:noFill/>
          <a:ln>
            <a:noFill/>
          </a:ln>
        </p:spPr>
      </p:pic>
      <p:pic>
        <p:nvPicPr>
          <p:cNvPr id="5324" name="Google Shape;5324;p362"/>
          <p:cNvPicPr preferRelativeResize="0"/>
          <p:nvPr/>
        </p:nvPicPr>
        <p:blipFill rotWithShape="1">
          <a:blip r:embed="rId4">
            <a:alphaModFix/>
          </a:blip>
          <a:srcRect/>
          <a:stretch/>
        </p:blipFill>
        <p:spPr>
          <a:xfrm>
            <a:off x="2729326" y="2471459"/>
            <a:ext cx="1317686" cy="2130852"/>
          </a:xfrm>
          <a:prstGeom prst="rect">
            <a:avLst/>
          </a:prstGeom>
          <a:noFill/>
          <a:ln>
            <a:noFill/>
          </a:ln>
        </p:spPr>
      </p:pic>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Shape 5328"/>
        <p:cNvGrpSpPr/>
        <p:nvPr/>
      </p:nvGrpSpPr>
      <p:grpSpPr>
        <a:xfrm>
          <a:off x="0" y="0"/>
          <a:ext cx="0" cy="0"/>
          <a:chOff x="0" y="0"/>
          <a:chExt cx="0" cy="0"/>
        </a:xfrm>
      </p:grpSpPr>
      <p:sp>
        <p:nvSpPr>
          <p:cNvPr id="5329" name="Google Shape;5329;p36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330" name="Google Shape;5330;p363"/>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331" name="Google Shape;5331;p363"/>
          <p:cNvSpPr txBox="1"/>
          <p:nvPr/>
        </p:nvSpPr>
        <p:spPr>
          <a:xfrm>
            <a:off x="4038600" y="2035076"/>
            <a:ext cx="4572000" cy="2057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8"/>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a:solidFill>
                <a:schemeClr val="dk1"/>
              </a:solidFill>
            </a:endParaRPr>
          </a:p>
          <a:p>
            <a:pPr marL="0" lvl="0" indent="0" algn="l" rtl="0">
              <a:spcBef>
                <a:spcPts val="0"/>
              </a:spcBef>
              <a:spcAft>
                <a:spcPts val="0"/>
              </a:spcAft>
              <a:buClr>
                <a:srgbClr val="BFBFBF"/>
              </a:buClr>
              <a:buSzPts val="1200"/>
              <a:buFont typeface="Noto Sans Symbols"/>
              <a:buNone/>
            </a:pPr>
            <a:endParaRPr sz="1200" i="1" u="sng">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332" name="Google Shape;5332;p36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333" name="Google Shape;5333;p36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346</a:t>
            </a:fld>
            <a:endParaRPr sz="1000">
              <a:solidFill>
                <a:schemeClr val="dk1"/>
              </a:solidFill>
              <a:latin typeface="Arial"/>
              <a:ea typeface="Arial"/>
              <a:cs typeface="Arial"/>
              <a:sym typeface="Arial"/>
            </a:endParaRPr>
          </a:p>
        </p:txBody>
      </p:sp>
      <p:sp>
        <p:nvSpPr>
          <p:cNvPr id="5334" name="Google Shape;5334;p363"/>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In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Mit so wenig Medikamenten wie möglich (vorzugsweise </a:t>
            </a:r>
            <a:r>
              <a:rPr lang="en-US" sz="1200" b="1">
                <a:solidFill>
                  <a:srgbClr val="A5A5A5"/>
                </a:solidFill>
              </a:rPr>
              <a:t>gar keinen</a:t>
            </a:r>
            <a:r>
              <a:rPr lang="en-US" sz="1200">
                <a:solidFill>
                  <a:srgbClr val="A5A5A5"/>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Wenn Medikamente eingesetzt werden müssen, welches ist die beste Option?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Die meisten Experten würden wahrscheinlich Timolol empfehlen, allerdings in der 0,25%igen Stärke statt der üblichen</a:t>
            </a:r>
            <a:r>
              <a:rPr lang="en-US" sz="1200" b="1">
                <a:solidFill>
                  <a:srgbClr val="0000FF"/>
                </a:solidFill>
              </a:rPr>
              <a:t> 0,5 %igen.</a:t>
            </a:r>
            <a:endParaRPr sz="1200" i="1">
              <a:solidFill>
                <a:srgbClr val="A5A5A5"/>
              </a:solidFill>
            </a:endParaRPr>
          </a:p>
        </p:txBody>
      </p:sp>
      <p:sp>
        <p:nvSpPr>
          <p:cNvPr id="5335" name="Google Shape;5335;p363"/>
          <p:cNvSpPr txBox="1"/>
          <p:nvPr/>
        </p:nvSpPr>
        <p:spPr>
          <a:xfrm>
            <a:off x="1385657" y="5181600"/>
            <a:ext cx="5243700" cy="5799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I</a:t>
            </a:r>
            <a:r>
              <a:rPr lang="en-US" sz="1200" i="1">
                <a:solidFill>
                  <a:srgbClr val="0000FF"/>
                </a:solidFill>
              </a:rPr>
              <a:t>st die 0,25%-Konzentration nicht nur halb so effektiv wie die 0,5%-Konzentration?</a:t>
            </a:r>
            <a:endParaRPr/>
          </a:p>
          <a:p>
            <a:pPr marL="0" marR="0" lvl="0" indent="0" algn="l" rtl="0">
              <a:spcBef>
                <a:spcPts val="0"/>
              </a:spcBef>
              <a:spcAft>
                <a:spcPts val="0"/>
              </a:spcAft>
              <a:buNone/>
            </a:pPr>
            <a:r>
              <a:rPr lang="en-US" sz="1200">
                <a:solidFill>
                  <a:srgbClr val="FFC000"/>
                </a:solidFill>
                <a:latin typeface="Arial"/>
                <a:ea typeface="Arial"/>
                <a:cs typeface="Arial"/>
                <a:sym typeface="Arial"/>
              </a:rPr>
              <a:t>Ganz und gar nicht. Tatsächlich wirkt sie bei vielen Patienten </a:t>
            </a:r>
            <a:r>
              <a:rPr lang="en-US" sz="1200" b="1">
                <a:solidFill>
                  <a:srgbClr val="FFC000"/>
                </a:solidFill>
                <a:latin typeface="Arial"/>
                <a:ea typeface="Arial"/>
                <a:cs typeface="Arial"/>
                <a:sym typeface="Arial"/>
              </a:rPr>
              <a:t>genauso gut</a:t>
            </a:r>
            <a:endParaRPr/>
          </a:p>
        </p:txBody>
      </p:sp>
      <p:sp>
        <p:nvSpPr>
          <p:cNvPr id="5336" name="Google Shape;5336;p363"/>
          <p:cNvSpPr/>
          <p:nvPr/>
        </p:nvSpPr>
        <p:spPr>
          <a:xfrm>
            <a:off x="4876757" y="5613658"/>
            <a:ext cx="1905000" cy="5492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Shape 5340"/>
        <p:cNvGrpSpPr/>
        <p:nvPr/>
      </p:nvGrpSpPr>
      <p:grpSpPr>
        <a:xfrm>
          <a:off x="0" y="0"/>
          <a:ext cx="0" cy="0"/>
          <a:chOff x="0" y="0"/>
          <a:chExt cx="0" cy="0"/>
        </a:xfrm>
      </p:grpSpPr>
      <p:sp>
        <p:nvSpPr>
          <p:cNvPr id="5341" name="Google Shape;5341;p36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342" name="Google Shape;5342;p364"/>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343" name="Google Shape;5343;p364"/>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9"/>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p:txBody>
      </p:sp>
      <p:sp>
        <p:nvSpPr>
          <p:cNvPr id="5344" name="Google Shape;5344;p36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345" name="Google Shape;5345;p36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347</a:t>
            </a:fld>
            <a:endParaRPr sz="1000">
              <a:solidFill>
                <a:schemeClr val="dk1"/>
              </a:solidFill>
              <a:latin typeface="Arial"/>
              <a:ea typeface="Arial"/>
              <a:cs typeface="Arial"/>
              <a:sym typeface="Arial"/>
            </a:endParaRPr>
          </a:p>
        </p:txBody>
      </p:sp>
      <p:sp>
        <p:nvSpPr>
          <p:cNvPr id="5346" name="Google Shape;5346;p364"/>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In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Mit so wenig Medikamenten wie möglich (vorzugsweise </a:t>
            </a:r>
            <a:r>
              <a:rPr lang="en-US" sz="1200" b="1">
                <a:solidFill>
                  <a:srgbClr val="A5A5A5"/>
                </a:solidFill>
              </a:rPr>
              <a:t>gar keinen</a:t>
            </a:r>
            <a:r>
              <a:rPr lang="en-US" sz="1200">
                <a:solidFill>
                  <a:srgbClr val="A5A5A5"/>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Wenn Medikamente eingesetzt werden müssen, welches ist die beste Option?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Die meisten Experten würden wahrscheinlich Timolol empfehlen, allerdings in der 0,25%igen Stärke statt der üblichen</a:t>
            </a:r>
            <a:r>
              <a:rPr lang="en-US" sz="1200" b="1">
                <a:solidFill>
                  <a:srgbClr val="0000FF"/>
                </a:solidFill>
              </a:rPr>
              <a:t> 0,5 %igen.</a:t>
            </a:r>
            <a:endParaRPr sz="1200" i="1">
              <a:solidFill>
                <a:srgbClr val="A5A5A5"/>
              </a:solidFill>
            </a:endParaRPr>
          </a:p>
        </p:txBody>
      </p:sp>
      <p:sp>
        <p:nvSpPr>
          <p:cNvPr id="5347" name="Google Shape;5347;p364"/>
          <p:cNvSpPr txBox="1"/>
          <p:nvPr/>
        </p:nvSpPr>
        <p:spPr>
          <a:xfrm>
            <a:off x="1385657" y="5181600"/>
            <a:ext cx="5243700" cy="5799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Ist die 0,25%-Konzentration nicht nur halb so effektiv wie die 0,5%-Konzentration?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Ganz und gar nicht. Tatsächlich wirkt sie bei vielen Patienten genauso gut.</a:t>
            </a:r>
            <a:endParaRPr/>
          </a:p>
        </p:txBody>
      </p:sp>
      <p:sp>
        <p:nvSpPr>
          <p:cNvPr id="5348" name="Google Shape;5348;p364"/>
          <p:cNvSpPr/>
          <p:nvPr/>
        </p:nvSpPr>
        <p:spPr>
          <a:xfrm>
            <a:off x="4735374" y="5517025"/>
            <a:ext cx="1905000" cy="5492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Shape 5352"/>
        <p:cNvGrpSpPr/>
        <p:nvPr/>
      </p:nvGrpSpPr>
      <p:grpSpPr>
        <a:xfrm>
          <a:off x="0" y="0"/>
          <a:ext cx="0" cy="0"/>
          <a:chOff x="0" y="0"/>
          <a:chExt cx="0" cy="0"/>
        </a:xfrm>
      </p:grpSpPr>
      <p:sp>
        <p:nvSpPr>
          <p:cNvPr id="5353" name="Google Shape;5353;p36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354" name="Google Shape;5354;p365"/>
          <p:cNvSpPr txBox="1">
            <a:spLocks noGrp="1"/>
          </p:cNvSpPr>
          <p:nvPr>
            <p:ph type="body" idx="1"/>
          </p:nvPr>
        </p:nvSpPr>
        <p:spPr>
          <a:xfrm>
            <a:off x="457200" y="750983"/>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355" name="Google Shape;5355;p365"/>
          <p:cNvSpPr txBox="1"/>
          <p:nvPr/>
        </p:nvSpPr>
        <p:spPr>
          <a:xfrm>
            <a:off x="4038600" y="2035076"/>
            <a:ext cx="4572000" cy="1872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0"/>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356" name="Google Shape;5356;p36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357" name="Google Shape;5357;p36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348</a:t>
            </a:fld>
            <a:endParaRPr sz="1000">
              <a:solidFill>
                <a:schemeClr val="dk1"/>
              </a:solidFill>
              <a:latin typeface="Arial"/>
              <a:ea typeface="Arial"/>
              <a:cs typeface="Arial"/>
              <a:sym typeface="Arial"/>
            </a:endParaRPr>
          </a:p>
        </p:txBody>
      </p:sp>
      <p:sp>
        <p:nvSpPr>
          <p:cNvPr id="5358" name="Google Shape;5358;p365"/>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In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Mit so wenig Medikamenten wie möglich (vorzugsweise </a:t>
            </a:r>
            <a:r>
              <a:rPr lang="en-US" sz="1200" b="1">
                <a:solidFill>
                  <a:srgbClr val="A5A5A5"/>
                </a:solidFill>
              </a:rPr>
              <a:t>gar keinen</a:t>
            </a:r>
            <a:r>
              <a:rPr lang="en-US" sz="1200">
                <a:solidFill>
                  <a:srgbClr val="A5A5A5"/>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Wenn Medikamente eingesetzt werden müssen, welches ist die beste Option?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Die meisten Experten würden wahrscheinlich Timolol empfehlen, allerdings in der 0,25%igen Stärke statt der üblichen</a:t>
            </a:r>
            <a:r>
              <a:rPr lang="en-US" sz="1200" b="1">
                <a:solidFill>
                  <a:srgbClr val="0000FF"/>
                </a:solidFill>
              </a:rPr>
              <a:t> 0,5 %igen.</a:t>
            </a:r>
            <a:endParaRPr sz="1200" i="1">
              <a:solidFill>
                <a:srgbClr val="A5A5A5"/>
              </a:solidFill>
            </a:endParaRPr>
          </a:p>
        </p:txBody>
      </p:sp>
      <p:sp>
        <p:nvSpPr>
          <p:cNvPr id="5359" name="Google Shape;5359;p365"/>
          <p:cNvSpPr txBox="1"/>
          <p:nvPr/>
        </p:nvSpPr>
        <p:spPr>
          <a:xfrm>
            <a:off x="1385657" y="5181600"/>
            <a:ext cx="5243700" cy="579900"/>
          </a:xfrm>
          <a:prstGeom prst="rect">
            <a:avLst/>
          </a:prstGeom>
          <a:solidFill>
            <a:srgbClr val="FFC0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Ist die 0,25%-Konzentration nicht nur halb so effektiv wie die 0,5%-Konzentration?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Ganz und gar nicht. Tatsächlich wirkt sie bei vielen Patienten genauso gut.</a:t>
            </a:r>
            <a:endParaRPr sz="1200" i="1">
              <a:solidFill>
                <a:srgbClr val="A5A5A5"/>
              </a:solidFill>
            </a:endParaRPr>
          </a:p>
        </p:txBody>
      </p:sp>
      <p:sp>
        <p:nvSpPr>
          <p:cNvPr id="5360" name="Google Shape;5360;p365"/>
          <p:cNvSpPr/>
          <p:nvPr/>
        </p:nvSpPr>
        <p:spPr>
          <a:xfrm>
            <a:off x="4876757" y="5535708"/>
            <a:ext cx="1905000" cy="5492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61" name="Google Shape;5361;p365"/>
          <p:cNvSpPr txBox="1"/>
          <p:nvPr/>
        </p:nvSpPr>
        <p:spPr>
          <a:xfrm>
            <a:off x="1271657" y="4495800"/>
            <a:ext cx="5586300" cy="5799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sieht es bei stillenden Müttern aus – sollte T</a:t>
            </a:r>
            <a:r>
              <a:rPr lang="en-US" sz="1200" i="1" baseline="-25000">
                <a:solidFill>
                  <a:srgbClr val="0000FF"/>
                </a:solidFill>
                <a:latin typeface="Arial"/>
                <a:ea typeface="Arial"/>
                <a:cs typeface="Arial"/>
                <a:sym typeface="Arial"/>
              </a:rPr>
              <a:t>.25 </a:t>
            </a:r>
            <a:r>
              <a:rPr lang="en-US" sz="1200" i="1">
                <a:solidFill>
                  <a:srgbClr val="0000FF"/>
                </a:solidFill>
                <a:latin typeface="Arial"/>
                <a:ea typeface="Arial"/>
                <a:cs typeface="Arial"/>
                <a:sym typeface="Arial"/>
              </a:rPr>
              <a:t> auch bei ihnen angewendet werden?</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Nein, da sich die Metaboliten von Betablockern in der Muttermilch anreichern</a:t>
            </a:r>
            <a:endParaRP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Shape 5365"/>
        <p:cNvGrpSpPr/>
        <p:nvPr/>
      </p:nvGrpSpPr>
      <p:grpSpPr>
        <a:xfrm>
          <a:off x="0" y="0"/>
          <a:ext cx="0" cy="0"/>
          <a:chOff x="0" y="0"/>
          <a:chExt cx="0" cy="0"/>
        </a:xfrm>
      </p:grpSpPr>
      <p:sp>
        <p:nvSpPr>
          <p:cNvPr id="5366" name="Google Shape;5366;p36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367" name="Google Shape;5367;p366"/>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b="1" dirty="0">
                <a:solidFill>
                  <a:srgbClr val="0000FF"/>
                </a:solidFill>
              </a:rPr>
              <a:t>Timolol 0,25</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368" name="Google Shape;5368;p366"/>
          <p:cNvSpPr txBox="1"/>
          <p:nvPr/>
        </p:nvSpPr>
        <p:spPr>
          <a:xfrm>
            <a:off x="4038600" y="2035076"/>
            <a:ext cx="4572000" cy="1872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1"/>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a:p>
            <a:pPr marL="0" marR="0" lvl="0" indent="0" algn="l" rtl="0">
              <a:spcBef>
                <a:spcPts val="0"/>
              </a:spcBef>
              <a:spcAft>
                <a:spcPts val="0"/>
              </a:spcAft>
              <a:buClr>
                <a:srgbClr val="BFBFBF"/>
              </a:buClr>
              <a:buSzPts val="1200"/>
              <a:buFont typeface="Noto Sans Symbols"/>
              <a:buNone/>
            </a:pPr>
            <a:endParaRPr sz="1200" i="1" u="sng">
              <a:solidFill>
                <a:srgbClr val="BFBFBF"/>
              </a:solidFill>
            </a:endParaRPr>
          </a:p>
        </p:txBody>
      </p:sp>
      <p:sp>
        <p:nvSpPr>
          <p:cNvPr id="5369" name="Google Shape;5369;p36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370" name="Google Shape;5370;p36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349</a:t>
            </a:fld>
            <a:endParaRPr sz="1000">
              <a:solidFill>
                <a:schemeClr val="dk1"/>
              </a:solidFill>
              <a:latin typeface="Arial"/>
              <a:ea typeface="Arial"/>
              <a:cs typeface="Arial"/>
              <a:sym typeface="Arial"/>
            </a:endParaRPr>
          </a:p>
        </p:txBody>
      </p:sp>
      <p:sp>
        <p:nvSpPr>
          <p:cNvPr id="5371" name="Google Shape;5371;p366"/>
          <p:cNvSpPr txBox="1"/>
          <p:nvPr/>
        </p:nvSpPr>
        <p:spPr>
          <a:xfrm>
            <a:off x="3048000" y="4754940"/>
            <a:ext cx="5943600" cy="1195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I</a:t>
            </a:r>
            <a:r>
              <a:rPr lang="en-US" sz="1200" i="1">
                <a:solidFill>
                  <a:srgbClr val="A5A5A5"/>
                </a:solidFill>
              </a:rPr>
              <a:t>n Ordnung, wie sollte ein Glaukom während der Schwangerschaft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Mit so wenig Medikamenten wie möglich (vorzugsweise </a:t>
            </a:r>
            <a:r>
              <a:rPr lang="en-US" sz="1200" b="1">
                <a:solidFill>
                  <a:srgbClr val="A5A5A5"/>
                </a:solidFill>
              </a:rPr>
              <a:t>gar keinen</a:t>
            </a:r>
            <a:r>
              <a:rPr lang="en-US" sz="1200">
                <a:solidFill>
                  <a:srgbClr val="A5A5A5"/>
                </a:solidFill>
              </a:rPr>
              <a:t>).</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Wenn Medikamente eingesetzt werden müssen, welches ist die beste Option?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A5A5A5"/>
                </a:solidFill>
              </a:rPr>
              <a:t>Die meisten Experten würden wahrscheinlich Timolol empfehlen, allerdings in der 0,25%igen Stärke statt der üblichen</a:t>
            </a:r>
            <a:r>
              <a:rPr lang="en-US" sz="1200" b="1">
                <a:solidFill>
                  <a:srgbClr val="0000FF"/>
                </a:solidFill>
              </a:rPr>
              <a:t> 0,5 %igen.</a:t>
            </a:r>
            <a:endParaRPr sz="1200" i="1">
              <a:solidFill>
                <a:srgbClr val="A5A5A5"/>
              </a:solidFill>
            </a:endParaRPr>
          </a:p>
        </p:txBody>
      </p:sp>
      <p:sp>
        <p:nvSpPr>
          <p:cNvPr id="5372" name="Google Shape;5372;p366"/>
          <p:cNvSpPr txBox="1"/>
          <p:nvPr/>
        </p:nvSpPr>
        <p:spPr>
          <a:xfrm>
            <a:off x="1385657" y="5181600"/>
            <a:ext cx="5243700" cy="5799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rPr>
              <a:t>Ist die 0,25%-Konzentration nicht nur halb so effektiv wie die 0,5%-Konzentration?</a:t>
            </a:r>
            <a:endParaRPr>
              <a:solidFill>
                <a:srgbClr val="A5A5A5"/>
              </a:solidFill>
            </a:endParaRPr>
          </a:p>
          <a:p>
            <a:pPr marL="0" lvl="0" indent="0" algn="l" rtl="0">
              <a:spcBef>
                <a:spcPts val="0"/>
              </a:spcBef>
              <a:spcAft>
                <a:spcPts val="0"/>
              </a:spcAft>
              <a:buNone/>
            </a:pPr>
            <a:r>
              <a:rPr lang="en-US" sz="1200">
                <a:solidFill>
                  <a:srgbClr val="A5A5A5"/>
                </a:solidFill>
              </a:rPr>
              <a:t>Ganz und gar nicht. Tatsächlich wirkt sie bei vielen Patienten genauso gut.</a:t>
            </a:r>
            <a:endParaRPr sz="1200" i="1">
              <a:solidFill>
                <a:srgbClr val="7F7F7F"/>
              </a:solidFill>
            </a:endParaRPr>
          </a:p>
        </p:txBody>
      </p:sp>
      <p:sp>
        <p:nvSpPr>
          <p:cNvPr id="5373" name="Google Shape;5373;p366"/>
          <p:cNvSpPr/>
          <p:nvPr/>
        </p:nvSpPr>
        <p:spPr>
          <a:xfrm>
            <a:off x="4800578" y="5565032"/>
            <a:ext cx="1905000" cy="5492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74" name="Google Shape;5374;p366"/>
          <p:cNvSpPr txBox="1"/>
          <p:nvPr/>
        </p:nvSpPr>
        <p:spPr>
          <a:xfrm>
            <a:off x="1271657" y="4495800"/>
            <a:ext cx="5586300" cy="5799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sieht es bei stillenden Müttern aus – sollte T</a:t>
            </a:r>
            <a:r>
              <a:rPr lang="en-US" sz="1200" i="1" baseline="-25000">
                <a:solidFill>
                  <a:srgbClr val="0000FF"/>
                </a:solidFill>
                <a:latin typeface="Arial"/>
                <a:ea typeface="Arial"/>
                <a:cs typeface="Arial"/>
                <a:sym typeface="Arial"/>
              </a:rPr>
              <a:t>.25 </a:t>
            </a:r>
            <a:r>
              <a:rPr lang="en-US" sz="1200" i="1">
                <a:solidFill>
                  <a:srgbClr val="0000FF"/>
                </a:solidFill>
                <a:latin typeface="Arial"/>
                <a:ea typeface="Arial"/>
                <a:cs typeface="Arial"/>
                <a:sym typeface="Arial"/>
              </a:rPr>
              <a:t> auch bei ihnen angewendet werden?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Nein, da sich die Metaboliten von Betablockern in der Muttermilch anreichern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C54FF50D-B652-9DCC-A17F-A9BB55AD60AC}"/>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04F73878-79C9-8E41-7AB9-DAC6D81070F0}"/>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8D68A602-7074-0A89-2F3C-C4AC6F5A9FDD}"/>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9752DDD5-1730-4A82-49FC-4FF8676D576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3E8D3F50-A211-67E9-7DF1-F72EA137202E}"/>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244BEE24-35E8-7693-B0F6-4C760772BCFF}"/>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2FADDEB2-27BC-441C-5DA1-49B3939A6D75}"/>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5A2F9814-A11B-1556-461E-26F81655AB22}"/>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86BEA30A-A18C-E0AC-02E7-91C6750D3BD7}"/>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CB1C8A36-2B08-5DB5-1D74-4037C150BF07}"/>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81116279-5288-B245-80EC-78998627605B}"/>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F97A67B9-9444-ABB8-292F-44E30B5A37AC}"/>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905AAF79-4D92-08FF-C2B4-95025229EFD1}"/>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5583BDED-FD50-D365-C348-CF10FA288ACE}"/>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1B645F8E-8EF8-1822-E3DC-EAABF1E7635F}"/>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17283F4C-0549-283F-4412-1D45DF217A68}"/>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
        <p:nvSpPr>
          <p:cNvPr id="5" name="Google Shape;579;p34">
            <a:extLst>
              <a:ext uri="{FF2B5EF4-FFF2-40B4-BE49-F238E27FC236}">
                <a16:creationId xmlns:a16="http://schemas.microsoft.com/office/drawing/2014/main" id="{9EBFE5DA-7580-79DB-E67A-738947DCD50C}"/>
              </a:ext>
            </a:extLst>
          </p:cNvPr>
          <p:cNvSpPr txBox="1"/>
          <p:nvPr/>
        </p:nvSpPr>
        <p:spPr>
          <a:xfrm>
            <a:off x="1391741" y="4747144"/>
            <a:ext cx="5110100" cy="718145"/>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None/>
            </a:pPr>
            <a:r>
              <a:rPr lang="en-US" sz="1200" i="1" dirty="0">
                <a:solidFill>
                  <a:srgbClr val="0000FF"/>
                </a:solidFill>
                <a:latin typeface="Arial"/>
                <a:ea typeface="Arial"/>
                <a:cs typeface="Arial"/>
                <a:sym typeface="Arial"/>
              </a:rPr>
              <a:t>Wo </a:t>
            </a:r>
            <a:r>
              <a:rPr lang="en-US" sz="1200" i="1" dirty="0" err="1">
                <a:solidFill>
                  <a:srgbClr val="0000FF"/>
                </a:solidFill>
                <a:latin typeface="Arial"/>
                <a:ea typeface="Arial"/>
                <a:cs typeface="Arial"/>
                <a:sym typeface="Arial"/>
              </a:rPr>
              <a:t>genau</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wird</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Kammerwasser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gebildet</a:t>
            </a:r>
            <a:r>
              <a:rPr lang="en-US" sz="1200" i="1" dirty="0">
                <a:solidFill>
                  <a:srgbClr val="0000FF"/>
                </a:solidFill>
                <a:latin typeface="Arial"/>
                <a:ea typeface="Arial"/>
                <a:cs typeface="Arial"/>
                <a:sym typeface="Arial"/>
              </a:rPr>
              <a:t>?</a:t>
            </a:r>
            <a:endParaRPr dirty="0"/>
          </a:p>
          <a:p>
            <a:pPr lvl="0">
              <a:lnSpc>
                <a:spcPct val="90000"/>
              </a:lnSpc>
            </a:pPr>
            <a:r>
              <a:rPr lang="en-US" sz="1200" dirty="0" err="1">
                <a:solidFill>
                  <a:srgbClr val="0000FF"/>
                </a:solidFill>
              </a:rPr>
              <a:t>Im</a:t>
            </a:r>
            <a:r>
              <a:rPr lang="en-US" sz="1200" dirty="0">
                <a:solidFill>
                  <a:srgbClr val="0000FF"/>
                </a:solidFill>
              </a:rPr>
              <a:t> </a:t>
            </a:r>
            <a:r>
              <a:rPr lang="en-US" sz="1200" dirty="0" err="1">
                <a:solidFill>
                  <a:srgbClr val="0000FF"/>
                </a:solidFill>
              </a:rPr>
              <a:t>unpigmentierten</a:t>
            </a:r>
            <a:r>
              <a:rPr lang="en-US" sz="1200" dirty="0">
                <a:solidFill>
                  <a:srgbClr val="0000FF"/>
                </a:solidFill>
              </a:rPr>
              <a:t> </a:t>
            </a:r>
            <a:r>
              <a:rPr lang="en-US" sz="1200" dirty="0" err="1">
                <a:solidFill>
                  <a:srgbClr val="0000FF"/>
                </a:solidFill>
              </a:rPr>
              <a:t>Epithel</a:t>
            </a:r>
            <a:r>
              <a:rPr lang="en-US" sz="1200" dirty="0">
                <a:solidFill>
                  <a:srgbClr val="0000FF"/>
                </a:solidFill>
              </a:rPr>
              <a:t> der Pars plicata </a:t>
            </a:r>
            <a:r>
              <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des</a:t>
            </a:r>
            <a:r>
              <a:rPr lang="en-US" sz="1200" dirty="0">
                <a:solidFill>
                  <a:srgbClr val="0000FF"/>
                </a:solidFill>
              </a:rPr>
              <a:t> </a:t>
            </a:r>
            <a:r>
              <a:rPr lang="en-US" sz="1200" dirty="0" err="1">
                <a:solidFill>
                  <a:srgbClr val="0000FF"/>
                </a:solidFill>
              </a:rPr>
              <a:t>Ziliarkörpers</a:t>
            </a:r>
            <a:endParaRPr lang="en-US" sz="1200" dirty="0">
              <a:solidFill>
                <a:srgbClr val="0000FF"/>
              </a:solidFill>
            </a:endParaRPr>
          </a:p>
          <a:p>
            <a:pPr lvl="0">
              <a:lnSpc>
                <a:spcPct val="90000"/>
              </a:lnSpc>
            </a:pPr>
            <a:endParaRPr lang="en-US" sz="1200" dirty="0">
              <a:solidFill>
                <a:srgbClr val="0000FF"/>
              </a:solidFill>
            </a:endParaRPr>
          </a:p>
          <a:p>
            <a:pPr lvl="0">
              <a:lnSpc>
                <a:spcPct val="90000"/>
              </a:lnSpc>
            </a:pPr>
            <a:endParaRPr lang="en-US" dirty="0">
              <a:solidFill>
                <a:srgbClr val="FFC000"/>
              </a:solidFill>
            </a:endParaRPr>
          </a:p>
        </p:txBody>
      </p:sp>
    </p:spTree>
    <p:extLst>
      <p:ext uri="{BB962C8B-B14F-4D97-AF65-F5344CB8AC3E}">
        <p14:creationId xmlns:p14="http://schemas.microsoft.com/office/powerpoint/2010/main" val="3567412999"/>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Shape 5378"/>
        <p:cNvGrpSpPr/>
        <p:nvPr/>
      </p:nvGrpSpPr>
      <p:grpSpPr>
        <a:xfrm>
          <a:off x="0" y="0"/>
          <a:ext cx="0" cy="0"/>
          <a:chOff x="0" y="0"/>
          <a:chExt cx="0" cy="0"/>
        </a:xfrm>
      </p:grpSpPr>
      <p:sp>
        <p:nvSpPr>
          <p:cNvPr id="5379" name="Google Shape;5379;p36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380" name="Google Shape;5380;p367"/>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381" name="Google Shape;5381;p367"/>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I</a:t>
            </a: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2"/>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382" name="Google Shape;5382;p36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383" name="Google Shape;5383;p36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350</a:t>
            </a:fld>
            <a:endParaRPr sz="1000">
              <a:solidFill>
                <a:schemeClr val="dk1"/>
              </a:solidFill>
              <a:latin typeface="Arial"/>
              <a:ea typeface="Arial"/>
              <a:cs typeface="Arial"/>
              <a:sym typeface="Arial"/>
            </a:endParaRPr>
          </a:p>
        </p:txBody>
      </p:sp>
      <p:sp>
        <p:nvSpPr>
          <p:cNvPr id="5384" name="Google Shape;5384;p367"/>
          <p:cNvSpPr txBox="1"/>
          <p:nvPr/>
        </p:nvSpPr>
        <p:spPr>
          <a:xfrm>
            <a:off x="3886200" y="1908146"/>
            <a:ext cx="4800600" cy="156966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Warum sollte man bei Schwangeren kein PGA verwenden?</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Denken Sie an Ihre Rotation in der Geburtshilfe und Gynäkologie zurück und erinnern Sie sich daran, dass Prostaglandine an der Wehenauslösung beteiligt sind. Angesichts dessen sollte es nicht überraschen, dass man einer Schwangeren kein Prostaglandin-Analogon verabreichen sollte.</a:t>
            </a:r>
            <a:endParaRPr sz="1600" b="1">
              <a:solidFill>
                <a:srgbClr val="C8C860"/>
              </a:solidFill>
              <a:latin typeface="Arial"/>
              <a:ea typeface="Arial"/>
              <a:cs typeface="Arial"/>
              <a:sym typeface="Arial"/>
            </a:endParaRPr>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Shape 5388"/>
        <p:cNvGrpSpPr/>
        <p:nvPr/>
      </p:nvGrpSpPr>
      <p:grpSpPr>
        <a:xfrm>
          <a:off x="0" y="0"/>
          <a:ext cx="0" cy="0"/>
          <a:chOff x="0" y="0"/>
          <a:chExt cx="0" cy="0"/>
        </a:xfrm>
      </p:grpSpPr>
      <p:sp>
        <p:nvSpPr>
          <p:cNvPr id="5389" name="Google Shape;5389;p36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5390" name="Google Shape;5390;p368"/>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391" name="Google Shape;5391;p368"/>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3"/>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392" name="Google Shape;5392;p368"/>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393" name="Google Shape;5393;p36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351</a:t>
            </a:fld>
            <a:endParaRPr sz="1000">
              <a:solidFill>
                <a:schemeClr val="dk1"/>
              </a:solidFill>
              <a:latin typeface="Arial"/>
              <a:ea typeface="Arial"/>
              <a:cs typeface="Arial"/>
              <a:sym typeface="Arial"/>
            </a:endParaRPr>
          </a:p>
        </p:txBody>
      </p:sp>
      <p:sp>
        <p:nvSpPr>
          <p:cNvPr id="5394" name="Google Shape;5394;p368"/>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Warum sollte man bei Schwangeren kein PGA verwenden?</a:t>
            </a:r>
            <a:endParaRPr/>
          </a:p>
          <a:p>
            <a:pPr marL="0" marR="0" lvl="0" indent="0" algn="l" rtl="0">
              <a:spcBef>
                <a:spcPts val="0"/>
              </a:spcBef>
              <a:spcAft>
                <a:spcPts val="0"/>
              </a:spcAft>
              <a:buNone/>
            </a:pPr>
            <a:r>
              <a:rPr lang="en-US" sz="1200">
                <a:solidFill>
                  <a:srgbClr val="0000FF"/>
                </a:solidFill>
              </a:rPr>
              <a:t>Erinnern Sie sich an Ihre Zeit in der Geburtshilfe: Prostaglandine spielen eine wichtige Rolle bei der Auslösung der Wehen.</a:t>
            </a:r>
            <a:r>
              <a:rPr lang="en-US" sz="1200">
                <a:solidFill>
                  <a:srgbClr val="C8C860"/>
                </a:solidFill>
                <a:latin typeface="Arial"/>
                <a:ea typeface="Arial"/>
                <a:cs typeface="Arial"/>
                <a:sym typeface="Arial"/>
              </a:rPr>
              <a:t>Angesichts dessen sollte es nicht überraschen, dass man einer Schwangeren kein Prostaglandin-Analogon verabreichen sollte.</a:t>
            </a:r>
            <a:endParaRPr sz="1600" b="1">
              <a:solidFill>
                <a:srgbClr val="C8C860"/>
              </a:solidFill>
              <a:latin typeface="Arial"/>
              <a:ea typeface="Arial"/>
              <a:cs typeface="Arial"/>
              <a:sym typeface="Arial"/>
            </a:endParaRPr>
          </a:p>
        </p:txBody>
      </p:sp>
      <p:sp>
        <p:nvSpPr>
          <p:cNvPr id="5395" name="Google Shape;5395;p368"/>
          <p:cNvSpPr/>
          <p:nvPr/>
        </p:nvSpPr>
        <p:spPr>
          <a:xfrm>
            <a:off x="6171281" y="2284747"/>
            <a:ext cx="1694761" cy="238116"/>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Shape 5399"/>
        <p:cNvGrpSpPr/>
        <p:nvPr/>
      </p:nvGrpSpPr>
      <p:grpSpPr>
        <a:xfrm>
          <a:off x="0" y="0"/>
          <a:ext cx="0" cy="0"/>
          <a:chOff x="0" y="0"/>
          <a:chExt cx="0" cy="0"/>
        </a:xfrm>
      </p:grpSpPr>
      <p:sp>
        <p:nvSpPr>
          <p:cNvPr id="5400" name="Google Shape;5400;p36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5401" name="Google Shape;5401;p369"/>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02" name="Google Shape;5402;p369"/>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5"/>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u="sng">
              <a:solidFill>
                <a:srgbClr val="BFBFBF"/>
              </a:solidFill>
            </a:endParaRPr>
          </a:p>
        </p:txBody>
      </p:sp>
      <p:sp>
        <p:nvSpPr>
          <p:cNvPr id="5403" name="Google Shape;5403;p369"/>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04" name="Google Shape;5404;p36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352</a:t>
            </a:fld>
            <a:endParaRPr sz="1000">
              <a:solidFill>
                <a:schemeClr val="dk1"/>
              </a:solidFill>
              <a:latin typeface="Arial"/>
              <a:ea typeface="Arial"/>
              <a:cs typeface="Arial"/>
              <a:sym typeface="Arial"/>
            </a:endParaRPr>
          </a:p>
        </p:txBody>
      </p:sp>
      <p:sp>
        <p:nvSpPr>
          <p:cNvPr id="5405" name="Google Shape;5405;p369"/>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Warum sollte man bei Schwangeren kein PGA verwenden?</a:t>
            </a:r>
            <a:endParaRPr>
              <a:solidFill>
                <a:schemeClr val="dk1"/>
              </a:solidFill>
            </a:endParaRPr>
          </a:p>
          <a:p>
            <a:pPr marL="0" marR="0" lvl="0" indent="0" algn="l" rtl="0">
              <a:spcBef>
                <a:spcPts val="0"/>
              </a:spcBef>
              <a:spcAft>
                <a:spcPts val="0"/>
              </a:spcAft>
              <a:buNone/>
            </a:pPr>
            <a:r>
              <a:rPr lang="en-US" sz="1200">
                <a:solidFill>
                  <a:srgbClr val="0000FF"/>
                </a:solidFill>
              </a:rPr>
              <a:t>Erinnern Sie sich an Ihre Zeit in der Geburtshilfe: Prostaglandine spielen eine wichtige Rolle bei der Auslösung der Wehen.  </a:t>
            </a:r>
            <a:r>
              <a:rPr lang="en-US" sz="1200">
                <a:solidFill>
                  <a:srgbClr val="C8C860"/>
                </a:solidFill>
              </a:rPr>
              <a:t>A</a:t>
            </a:r>
            <a:r>
              <a:rPr lang="en-US" sz="1200">
                <a:solidFill>
                  <a:srgbClr val="C8C860"/>
                </a:solidFill>
                <a:latin typeface="Arial"/>
                <a:ea typeface="Arial"/>
                <a:cs typeface="Arial"/>
                <a:sym typeface="Arial"/>
              </a:rPr>
              <a:t>Angesichts dessen sollte es nicht überraschen, dass man einer Schwangeren kein Prostaglandin-Analogon verabreichen sollte.</a:t>
            </a:r>
            <a:endParaRPr sz="1600" b="1">
              <a:solidFill>
                <a:srgbClr val="C8C860"/>
              </a:solidFill>
              <a:latin typeface="Arial"/>
              <a:ea typeface="Arial"/>
              <a:cs typeface="Arial"/>
              <a:sym typeface="Arial"/>
            </a:endParaRP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Shape 5409"/>
        <p:cNvGrpSpPr/>
        <p:nvPr/>
      </p:nvGrpSpPr>
      <p:grpSpPr>
        <a:xfrm>
          <a:off x="0" y="0"/>
          <a:ext cx="0" cy="0"/>
          <a:chOff x="0" y="0"/>
          <a:chExt cx="0" cy="0"/>
        </a:xfrm>
      </p:grpSpPr>
      <p:sp>
        <p:nvSpPr>
          <p:cNvPr id="5410" name="Google Shape;5410;p370"/>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411" name="Google Shape;5411;p370"/>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12" name="Google Shape;5412;p370"/>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6"/>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13" name="Google Shape;5413;p370"/>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14" name="Google Shape;5414;p370"/>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353</a:t>
            </a:fld>
            <a:endParaRPr sz="1000">
              <a:solidFill>
                <a:schemeClr val="dk1"/>
              </a:solidFill>
              <a:latin typeface="Arial"/>
              <a:ea typeface="Arial"/>
              <a:cs typeface="Arial"/>
              <a:sym typeface="Arial"/>
            </a:endParaRPr>
          </a:p>
        </p:txBody>
      </p:sp>
      <p:sp>
        <p:nvSpPr>
          <p:cNvPr id="5415" name="Google Shape;5415;p370"/>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Warum sollte man bei Schwangeren kein PGA verwenden?</a:t>
            </a:r>
            <a:endParaRPr>
              <a:solidFill>
                <a:schemeClr val="dk1"/>
              </a:solidFill>
            </a:endParaRPr>
          </a:p>
          <a:p>
            <a:pPr marL="0" marR="0" lvl="0" indent="0" algn="l" rtl="0">
              <a:spcBef>
                <a:spcPts val="0"/>
              </a:spcBef>
              <a:spcAft>
                <a:spcPts val="0"/>
              </a:spcAft>
              <a:buNone/>
            </a:pPr>
            <a:r>
              <a:rPr lang="en-US" sz="1200">
                <a:solidFill>
                  <a:srgbClr val="0000FF"/>
                </a:solidFill>
              </a:rPr>
              <a:t>Erinnern Sie sich an Ihre Zeit in der Geburtshilfe: Prostaglandine spielen eine wichtige Rolle bei der Auslösung der Wehen. </a:t>
            </a:r>
            <a:r>
              <a:rPr lang="en-US" sz="1200">
                <a:solidFill>
                  <a:schemeClr val="dk1"/>
                </a:solidFill>
                <a:latin typeface="Arial"/>
                <a:ea typeface="Arial"/>
                <a:cs typeface="Arial"/>
                <a:sym typeface="Arial"/>
              </a:rPr>
              <a:t>Angesichts dessen sollte es nicht überraschen, dass man einer Schwangeren kein Prostaglandin-Analogon verabreichen sollte.</a:t>
            </a:r>
            <a:endParaRPr sz="1600" b="1">
              <a:solidFill>
                <a:schemeClr val="dk1"/>
              </a:solidFill>
              <a:latin typeface="Arial"/>
              <a:ea typeface="Arial"/>
              <a:cs typeface="Arial"/>
              <a:sym typeface="Arial"/>
            </a:endParaRPr>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Shape 5419"/>
        <p:cNvGrpSpPr/>
        <p:nvPr/>
      </p:nvGrpSpPr>
      <p:grpSpPr>
        <a:xfrm>
          <a:off x="0" y="0"/>
          <a:ext cx="0" cy="0"/>
          <a:chOff x="0" y="0"/>
          <a:chExt cx="0" cy="0"/>
        </a:xfrm>
      </p:grpSpPr>
      <p:sp>
        <p:nvSpPr>
          <p:cNvPr id="5420" name="Google Shape;5420;p371"/>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421" name="Google Shape;5421;p371"/>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22" name="Google Shape;5422;p371"/>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7"/>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23" name="Google Shape;5423;p371"/>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24" name="Google Shape;5424;p371"/>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354</a:t>
            </a:fld>
            <a:endParaRPr sz="1000">
              <a:solidFill>
                <a:schemeClr val="dk1"/>
              </a:solidFill>
              <a:latin typeface="Arial"/>
              <a:ea typeface="Arial"/>
              <a:cs typeface="Arial"/>
              <a:sym typeface="Arial"/>
            </a:endParaRPr>
          </a:p>
        </p:txBody>
      </p:sp>
      <p:sp>
        <p:nvSpPr>
          <p:cNvPr id="5425" name="Google Shape;5425;p371"/>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Warum sollte man bei Schwangeren kein PGA verwenden?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Erinnern Sie sich an Ihre Zeit in der Geburtshilfe: Prostaglandine spielen eine wichtige Rolle bei der Auslösung der Wehen. Angesichts dessen sollte es nicht überraschen, dass man einer Schwangeren kein Prostaglandin-Analogon verabreichen sollte.</a:t>
            </a:r>
            <a:endParaRPr sz="1200">
              <a:solidFill>
                <a:srgbClr val="7F7F7F"/>
              </a:solidFill>
            </a:endParaRPr>
          </a:p>
        </p:txBody>
      </p:sp>
      <p:sp>
        <p:nvSpPr>
          <p:cNvPr id="5426" name="Google Shape;5426;p371"/>
          <p:cNvSpPr txBox="1"/>
          <p:nvPr/>
        </p:nvSpPr>
        <p:spPr>
          <a:xfrm>
            <a:off x="2948618" y="3810000"/>
            <a:ext cx="5738182" cy="1749197"/>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sollte</a:t>
            </a:r>
            <a:r>
              <a:rPr lang="en-US" sz="1200" i="1" dirty="0">
                <a:solidFill>
                  <a:srgbClr val="0000FF"/>
                </a:solidFill>
                <a:latin typeface="Arial"/>
                <a:ea typeface="Arial"/>
                <a:cs typeface="Arial"/>
                <a:sym typeface="Arial"/>
              </a:rPr>
              <a:t> man </a:t>
            </a:r>
            <a:r>
              <a:rPr lang="en-US" sz="1200" i="1" dirty="0" err="1">
                <a:solidFill>
                  <a:srgbClr val="0000FF"/>
                </a:solidFill>
                <a:latin typeface="Arial"/>
                <a:ea typeface="Arial"/>
                <a:cs typeface="Arial"/>
                <a:sym typeface="Arial"/>
              </a:rPr>
              <a:t>kein</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verwenden</a:t>
            </a:r>
            <a:r>
              <a:rPr lang="en-US" sz="1200" i="1" dirty="0">
                <a:solidFill>
                  <a:srgbClr val="0000FF"/>
                </a:solidFill>
                <a:latin typeface="Arial"/>
                <a:ea typeface="Arial"/>
                <a:cs typeface="Arial"/>
                <a:sym typeface="Arial"/>
              </a:rPr>
              <a:t>?</a:t>
            </a:r>
            <a:endParaRPr sz="1600" i="1" dirty="0">
              <a:solidFill>
                <a:srgbClr val="00FF99"/>
              </a:solidFill>
              <a:latin typeface="Arial"/>
              <a:ea typeface="Arial"/>
              <a:cs typeface="Arial"/>
              <a:sym typeface="Arial"/>
            </a:endParaRPr>
          </a:p>
          <a:p>
            <a:pPr marL="0" marR="0" lvl="0" indent="0" algn="l" rtl="0">
              <a:spcBef>
                <a:spcPts val="0"/>
              </a:spcBef>
              <a:spcAft>
                <a:spcPts val="0"/>
              </a:spcAft>
              <a:buNone/>
            </a:pPr>
            <a:r>
              <a:rPr lang="en-US" sz="1200" dirty="0">
                <a:solidFill>
                  <a:srgbClr val="00FF99"/>
                </a:solidFill>
                <a:latin typeface="Arial"/>
                <a:ea typeface="Arial"/>
                <a:cs typeface="Arial"/>
                <a:sym typeface="Arial"/>
              </a:rPr>
              <a:t>CAI </a:t>
            </a:r>
            <a:r>
              <a:rPr lang="en-US" sz="1200" dirty="0" err="1">
                <a:solidFill>
                  <a:srgbClr val="00FF99"/>
                </a:solidFill>
                <a:latin typeface="Arial"/>
                <a:ea typeface="Arial"/>
                <a:cs typeface="Arial"/>
                <a:sym typeface="Arial"/>
              </a:rPr>
              <a:t>haben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sich</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bei</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Mäusen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als</a:t>
            </a:r>
            <a:r>
              <a:rPr lang="en-US" sz="1200" dirty="0">
                <a:solidFill>
                  <a:srgbClr val="00FF99"/>
                </a:solidFill>
                <a:latin typeface="Arial"/>
                <a:ea typeface="Arial"/>
                <a:cs typeface="Arial"/>
                <a:sym typeface="Arial"/>
              </a:rPr>
              <a:t> teratogen </a:t>
            </a:r>
            <a:r>
              <a:rPr lang="en-US" sz="1200" dirty="0" err="1">
                <a:solidFill>
                  <a:srgbClr val="00FF99"/>
                </a:solidFill>
                <a:latin typeface="Arial"/>
                <a:ea typeface="Arial"/>
                <a:cs typeface="Arial"/>
                <a:sym typeface="Arial"/>
              </a:rPr>
              <a:t>erwiesen</a:t>
            </a:r>
            <a:r>
              <a:rPr lang="en-US" sz="1200" dirty="0">
                <a:solidFill>
                  <a:srgbClr val="00FF99"/>
                </a:solidFill>
                <a:latin typeface="Arial"/>
                <a:ea typeface="Arial"/>
                <a:cs typeface="Arial"/>
                <a:sym typeface="Arial"/>
              </a:rPr>
              <a:t>. Aus </a:t>
            </a:r>
            <a:r>
              <a:rPr lang="en-US" sz="1200" dirty="0" err="1">
                <a:solidFill>
                  <a:srgbClr val="00FF99"/>
                </a:solidFill>
                <a:latin typeface="Arial"/>
                <a:ea typeface="Arial"/>
                <a:cs typeface="Arial"/>
                <a:sym typeface="Arial"/>
              </a:rPr>
              <a:t>diesem</a:t>
            </a:r>
            <a:r>
              <a:rPr lang="en-US" sz="1200" dirty="0">
                <a:solidFill>
                  <a:srgbClr val="00FF99"/>
                </a:solidFill>
                <a:latin typeface="Arial"/>
                <a:ea typeface="Arial"/>
                <a:cs typeface="Arial"/>
                <a:sym typeface="Arial"/>
              </a:rPr>
              <a:t> Grund </a:t>
            </a:r>
            <a:r>
              <a:rPr lang="en-US" sz="1200" dirty="0" err="1">
                <a:solidFill>
                  <a:srgbClr val="00FF99"/>
                </a:solidFill>
                <a:latin typeface="Arial"/>
                <a:ea typeface="Arial"/>
                <a:cs typeface="Arial"/>
                <a:sym typeface="Arial"/>
              </a:rPr>
              <a:t>stellt</a:t>
            </a:r>
            <a:r>
              <a:rPr lang="en-US" sz="1200" dirty="0">
                <a:solidFill>
                  <a:srgbClr val="00FF99"/>
                </a:solidFill>
                <a:latin typeface="Arial"/>
                <a:ea typeface="Arial"/>
                <a:cs typeface="Arial"/>
                <a:sym typeface="Arial"/>
              </a:rPr>
              <a:t> das </a:t>
            </a:r>
            <a:r>
              <a:rPr lang="en-US" sz="1200" i="1" dirty="0">
                <a:solidFill>
                  <a:srgbClr val="00FF99"/>
                </a:solidFill>
                <a:latin typeface="Arial"/>
                <a:ea typeface="Arial"/>
                <a:cs typeface="Arial"/>
                <a:sym typeface="Arial"/>
              </a:rPr>
              <a:t>BCSC-</a:t>
            </a:r>
            <a:r>
              <a:rPr lang="en-US" sz="1200" i="1" dirty="0" err="1">
                <a:solidFill>
                  <a:srgbClr val="00FF99"/>
                </a:solidFill>
                <a:latin typeface="Arial"/>
                <a:ea typeface="Arial"/>
                <a:cs typeface="Arial"/>
                <a:sym typeface="Arial"/>
              </a:rPr>
              <a:t>Glaukom</a:t>
            </a:r>
            <a:r>
              <a:rPr lang="en-US" sz="1200" dirty="0">
                <a:solidFill>
                  <a:srgbClr val="00FF99"/>
                </a:solidFill>
                <a:latin typeface="Arial"/>
                <a:ea typeface="Arial"/>
                <a:cs typeface="Arial"/>
                <a:sym typeface="Arial"/>
              </a:rPr>
              <a:t>-Buch </a:t>
            </a:r>
            <a:r>
              <a:rPr lang="en-US" sz="1200" dirty="0" err="1">
                <a:solidFill>
                  <a:srgbClr val="00FF99"/>
                </a:solidFill>
                <a:latin typeface="Arial"/>
                <a:ea typeface="Arial"/>
                <a:cs typeface="Arial"/>
                <a:sym typeface="Arial"/>
              </a:rPr>
              <a:t>unmissverständlich</a:t>
            </a:r>
            <a:r>
              <a:rPr lang="en-US" sz="1200" dirty="0">
                <a:solidFill>
                  <a:srgbClr val="00FF99"/>
                </a:solidFill>
                <a:latin typeface="Arial"/>
                <a:ea typeface="Arial"/>
                <a:cs typeface="Arial"/>
                <a:sym typeface="Arial"/>
              </a:rPr>
              <a:t> fest, </a:t>
            </a:r>
            <a:r>
              <a:rPr lang="en-US" sz="1200" dirty="0" err="1">
                <a:solidFill>
                  <a:srgbClr val="00FF99"/>
                </a:solidFill>
                <a:latin typeface="Arial"/>
                <a:ea typeface="Arial"/>
                <a:cs typeface="Arial"/>
                <a:sym typeface="Arial"/>
              </a:rPr>
              <a:t>dass</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orale</a:t>
            </a:r>
            <a:r>
              <a:rPr lang="en-US" sz="1200" dirty="0">
                <a:solidFill>
                  <a:srgbClr val="00FF99"/>
                </a:solidFill>
                <a:latin typeface="Arial"/>
                <a:ea typeface="Arial"/>
                <a:cs typeface="Arial"/>
                <a:sym typeface="Arial"/>
              </a:rPr>
              <a:t> CAI nicht </a:t>
            </a:r>
            <a:r>
              <a:rPr lang="en-US" sz="1200" dirty="0" err="1">
                <a:solidFill>
                  <a:srgbClr val="00FF99"/>
                </a:solidFill>
                <a:latin typeface="Arial"/>
                <a:ea typeface="Arial"/>
                <a:cs typeface="Arial"/>
                <a:sym typeface="Arial"/>
              </a:rPr>
              <a:t>bei</a:t>
            </a:r>
            <a:r>
              <a:rPr lang="en-US" sz="1200" dirty="0">
                <a:solidFill>
                  <a:srgbClr val="00FF99"/>
                </a:solidFill>
                <a:latin typeface="Arial"/>
                <a:ea typeface="Arial"/>
                <a:cs typeface="Arial"/>
                <a:sym typeface="Arial"/>
              </a:rPr>
              <a:t> Frauen </a:t>
            </a:r>
            <a:r>
              <a:rPr lang="en-US" sz="1200" dirty="0" err="1">
                <a:solidFill>
                  <a:srgbClr val="00FF99"/>
                </a:solidFill>
                <a:latin typeface="Arial"/>
                <a:ea typeface="Arial"/>
                <a:cs typeface="Arial"/>
                <a:sym typeface="Arial"/>
              </a:rPr>
              <a:t>im</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gebärfähigen</a:t>
            </a:r>
            <a:r>
              <a:rPr lang="en-US" sz="1200" dirty="0">
                <a:solidFill>
                  <a:srgbClr val="00FF99"/>
                </a:solidFill>
                <a:latin typeface="Arial"/>
                <a:ea typeface="Arial"/>
                <a:cs typeface="Arial"/>
                <a:sym typeface="Arial"/>
              </a:rPr>
              <a:t> Alter </a:t>
            </a:r>
            <a:r>
              <a:rPr lang="en-US" sz="1200" dirty="0" err="1">
                <a:solidFill>
                  <a:srgbClr val="00FF99"/>
                </a:solidFill>
                <a:latin typeface="Arial"/>
                <a:ea typeface="Arial"/>
                <a:cs typeface="Arial"/>
                <a:sym typeface="Arial"/>
              </a:rPr>
              <a:t>angewendet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werden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sollten</a:t>
            </a:r>
            <a:r>
              <a:rPr lang="en-US" sz="1200" dirty="0">
                <a:solidFill>
                  <a:srgbClr val="00FF99"/>
                </a:solidFill>
                <a:latin typeface="Arial"/>
                <a:ea typeface="Arial"/>
                <a:cs typeface="Arial"/>
                <a:sym typeface="Arial"/>
              </a:rPr>
              <a:t>“. Allerdings </a:t>
            </a:r>
            <a:r>
              <a:rPr lang="en-US" sz="1200" dirty="0" err="1">
                <a:solidFill>
                  <a:srgbClr val="00FF99"/>
                </a:solidFill>
                <a:latin typeface="Arial"/>
                <a:ea typeface="Arial"/>
                <a:cs typeface="Arial"/>
                <a:sym typeface="Arial"/>
              </a:rPr>
              <a:t>betrachtet</a:t>
            </a:r>
            <a:r>
              <a:rPr lang="en-US" sz="1200" dirty="0">
                <a:solidFill>
                  <a:srgbClr val="00FF99"/>
                </a:solidFill>
                <a:latin typeface="Arial"/>
                <a:ea typeface="Arial"/>
                <a:cs typeface="Arial"/>
                <a:sym typeface="Arial"/>
              </a:rPr>
              <a:t> das Neuro-</a:t>
            </a:r>
            <a:r>
              <a:rPr lang="en-US" sz="1200" dirty="0" err="1">
                <a:solidFill>
                  <a:srgbClr val="00FF99"/>
                </a:solidFill>
                <a:latin typeface="Arial"/>
                <a:ea typeface="Arial"/>
                <a:cs typeface="Arial"/>
                <a:sym typeface="Arial"/>
              </a:rPr>
              <a:t>Oph</a:t>
            </a:r>
            <a:r>
              <a:rPr lang="en-US" sz="1200" dirty="0">
                <a:solidFill>
                  <a:srgbClr val="00FF99"/>
                </a:solidFill>
                <a:latin typeface="Arial"/>
                <a:ea typeface="Arial"/>
                <a:cs typeface="Arial"/>
                <a:sym typeface="Arial"/>
              </a:rPr>
              <a:t>-Buch </a:t>
            </a:r>
            <a:r>
              <a:rPr lang="en-US" sz="1200" dirty="0" err="1">
                <a:solidFill>
                  <a:srgbClr val="00FF99"/>
                </a:solidFill>
                <a:latin typeface="Arial"/>
                <a:ea typeface="Arial"/>
                <a:cs typeface="Arial"/>
                <a:sym typeface="Arial"/>
              </a:rPr>
              <a:t>orale</a:t>
            </a:r>
            <a:r>
              <a:rPr lang="en-US" sz="1200" dirty="0">
                <a:solidFill>
                  <a:srgbClr val="00FF99"/>
                </a:solidFill>
                <a:latin typeface="Arial"/>
                <a:ea typeface="Arial"/>
                <a:cs typeface="Arial"/>
                <a:sym typeface="Arial"/>
              </a:rPr>
              <a:t> CAI </a:t>
            </a:r>
            <a:r>
              <a:rPr lang="en-US" sz="1200" dirty="0" err="1">
                <a:solidFill>
                  <a:srgbClr val="00FF99"/>
                </a:solidFill>
                <a:latin typeface="Arial"/>
                <a:ea typeface="Arial"/>
                <a:cs typeface="Arial"/>
                <a:sym typeface="Arial"/>
              </a:rPr>
              <a:t>als</a:t>
            </a:r>
            <a:r>
              <a:rPr lang="en-US" sz="1200" dirty="0">
                <a:solidFill>
                  <a:srgbClr val="00FF99"/>
                </a:solidFill>
                <a:latin typeface="Arial"/>
                <a:ea typeface="Arial"/>
                <a:cs typeface="Arial"/>
                <a:sym typeface="Arial"/>
              </a:rPr>
              <a:t> </a:t>
            </a:r>
            <a:r>
              <a:rPr lang="en-US" sz="1200" u="sng" dirty="0" err="1">
                <a:solidFill>
                  <a:srgbClr val="00FF99"/>
                </a:solidFill>
                <a:latin typeface="Arial"/>
                <a:ea typeface="Arial"/>
                <a:cs typeface="Arial"/>
                <a:sym typeface="Arial"/>
              </a:rPr>
              <a:t>Erstlinienbehandlung</a:t>
            </a:r>
            <a:r>
              <a:rPr lang="en-US" sz="1200" u="sng"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bei</a:t>
            </a:r>
            <a:r>
              <a:rPr lang="en-US" sz="1200" dirty="0">
                <a:solidFill>
                  <a:srgbClr val="00FF99"/>
                </a:solidFill>
                <a:latin typeface="Arial"/>
                <a:ea typeface="Arial"/>
                <a:cs typeface="Arial"/>
                <a:sym typeface="Arial"/>
              </a:rPr>
              <a:t> IIH –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Erkrankung</a:t>
            </a:r>
            <a:r>
              <a:rPr lang="en-US" sz="1200" dirty="0">
                <a:solidFill>
                  <a:srgbClr val="00FF99"/>
                </a:solidFill>
                <a:latin typeface="Arial"/>
                <a:ea typeface="Arial"/>
                <a:cs typeface="Arial"/>
                <a:sym typeface="Arial"/>
              </a:rPr>
              <a:t>, die am </a:t>
            </a:r>
            <a:r>
              <a:rPr lang="en-US" sz="1200" dirty="0" err="1">
                <a:solidFill>
                  <a:srgbClr val="00FF99"/>
                </a:solidFill>
                <a:latin typeface="Arial"/>
                <a:ea typeface="Arial"/>
                <a:cs typeface="Arial"/>
                <a:sym typeface="Arial"/>
              </a:rPr>
              <a:t>häufigsten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bei</a:t>
            </a:r>
            <a:r>
              <a:rPr lang="en-US" sz="1200" dirty="0">
                <a:solidFill>
                  <a:srgbClr val="00FF99"/>
                </a:solidFill>
                <a:latin typeface="Arial"/>
                <a:ea typeface="Arial"/>
                <a:cs typeface="Arial"/>
                <a:sym typeface="Arial"/>
              </a:rPr>
              <a:t> Frauen </a:t>
            </a:r>
            <a:r>
              <a:rPr lang="en-US" sz="1200" dirty="0" err="1">
                <a:solidFill>
                  <a:srgbClr val="00FF99"/>
                </a:solidFill>
                <a:latin typeface="Arial"/>
                <a:ea typeface="Arial"/>
                <a:cs typeface="Arial"/>
                <a:sym typeface="Arial"/>
              </a:rPr>
              <a:t>im</a:t>
            </a:r>
            <a:r>
              <a:rPr lang="en-US" sz="1200" dirty="0">
                <a:solidFill>
                  <a:srgbClr val="00FF99"/>
                </a:solidFill>
                <a:latin typeface="Arial"/>
                <a:ea typeface="Arial"/>
                <a:cs typeface="Arial"/>
                <a:sym typeface="Arial"/>
              </a:rPr>
              <a:t> … </a:t>
            </a:r>
            <a:r>
              <a:rPr lang="en-US" sz="1200" dirty="0" err="1">
                <a:solidFill>
                  <a:srgbClr val="00FF99"/>
                </a:solidFill>
                <a:latin typeface="Arial"/>
                <a:ea typeface="Arial"/>
                <a:cs typeface="Arial"/>
                <a:sym typeface="Arial"/>
              </a:rPr>
              <a:t>gebärfähigen</a:t>
            </a:r>
            <a:r>
              <a:rPr lang="en-US" sz="1200" dirty="0">
                <a:solidFill>
                  <a:srgbClr val="00FF99"/>
                </a:solidFill>
                <a:latin typeface="Arial"/>
                <a:ea typeface="Arial"/>
                <a:cs typeface="Arial"/>
                <a:sym typeface="Arial"/>
              </a:rPr>
              <a:t> Alter </a:t>
            </a:r>
            <a:r>
              <a:rPr lang="en-US" sz="1200" dirty="0" err="1">
                <a:solidFill>
                  <a:srgbClr val="00FF99"/>
                </a:solidFill>
                <a:latin typeface="Arial"/>
                <a:ea typeface="Arial"/>
                <a:cs typeface="Arial"/>
                <a:sym typeface="Arial"/>
              </a:rPr>
              <a:t>auftritt</a:t>
            </a:r>
            <a:r>
              <a:rPr lang="en-US" sz="1200" dirty="0">
                <a:solidFill>
                  <a:srgbClr val="00FF99"/>
                </a:solidFill>
                <a:latin typeface="Arial"/>
                <a:ea typeface="Arial"/>
                <a:cs typeface="Arial"/>
                <a:sym typeface="Arial"/>
              </a:rPr>
              <a:t>. Caveat emptor. </a:t>
            </a:r>
            <a:endParaRPr dirty="0"/>
          </a:p>
          <a:p>
            <a:pPr marL="0" marR="0" lvl="0" indent="0" algn="l" rtl="0">
              <a:spcBef>
                <a:spcPts val="0"/>
              </a:spcBef>
              <a:spcAft>
                <a:spcPts val="0"/>
              </a:spcAft>
              <a:buNone/>
            </a:pPr>
            <a:endParaRPr sz="1600" dirty="0">
              <a:solidFill>
                <a:srgbClr val="00FF99"/>
              </a:solidFill>
              <a:latin typeface="Arial"/>
              <a:ea typeface="Arial"/>
              <a:cs typeface="Arial"/>
              <a:sym typeface="Arial"/>
            </a:endParaRPr>
          </a:p>
          <a:p>
            <a:pPr marL="0" marR="0" lvl="0" indent="0" algn="l" rtl="0">
              <a:spcBef>
                <a:spcPts val="0"/>
              </a:spcBef>
              <a:spcAft>
                <a:spcPts val="0"/>
              </a:spcAft>
              <a:buNone/>
            </a:pPr>
            <a:r>
              <a:rPr lang="en-US" sz="1200" dirty="0">
                <a:solidFill>
                  <a:srgbClr val="00FF99"/>
                </a:solidFill>
                <a:latin typeface="Arial"/>
                <a:ea typeface="Arial"/>
                <a:cs typeface="Arial"/>
                <a:sym typeface="Arial"/>
              </a:rPr>
              <a:t>Was </a:t>
            </a:r>
            <a:r>
              <a:rPr lang="en-US" sz="1200" b="1" dirty="0" err="1">
                <a:solidFill>
                  <a:srgbClr val="00FF99"/>
                </a:solidFill>
                <a:latin typeface="Arial"/>
                <a:ea typeface="Arial"/>
                <a:cs typeface="Arial"/>
                <a:sym typeface="Arial"/>
              </a:rPr>
              <a:t>topische</a:t>
            </a:r>
            <a:r>
              <a:rPr lang="en-US" sz="1200" b="1" dirty="0">
                <a:solidFill>
                  <a:srgbClr val="00FF99"/>
                </a:solidFill>
                <a:latin typeface="Arial"/>
                <a:ea typeface="Arial"/>
                <a:cs typeface="Arial"/>
                <a:sym typeface="Arial"/>
              </a:rPr>
              <a:t> </a:t>
            </a:r>
            <a:r>
              <a:rPr lang="en-US" sz="1200" dirty="0">
                <a:solidFill>
                  <a:srgbClr val="00FF99"/>
                </a:solidFill>
                <a:latin typeface="Arial"/>
                <a:ea typeface="Arial"/>
                <a:cs typeface="Arial"/>
                <a:sym typeface="Arial"/>
              </a:rPr>
              <a:t>CAI in der </a:t>
            </a:r>
            <a:r>
              <a:rPr lang="en-US" sz="1200" dirty="0" err="1">
                <a:solidFill>
                  <a:srgbClr val="00FF99"/>
                </a:solidFill>
                <a:latin typeface="Arial"/>
                <a:ea typeface="Arial"/>
                <a:cs typeface="Arial"/>
                <a:sym typeface="Arial"/>
              </a:rPr>
              <a:t>Schwangerschaft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betrifft</a:t>
            </a:r>
            <a:r>
              <a:rPr lang="en-US" sz="1200" dirty="0">
                <a:solidFill>
                  <a:srgbClr val="00FF99"/>
                </a:solidFill>
                <a:latin typeface="Arial"/>
                <a:ea typeface="Arial"/>
                <a:cs typeface="Arial"/>
                <a:sym typeface="Arial"/>
              </a:rPr>
              <a:t>, so </a:t>
            </a:r>
            <a:r>
              <a:rPr lang="en-US" sz="1200" dirty="0" err="1">
                <a:solidFill>
                  <a:srgbClr val="00FF99"/>
                </a:solidFill>
                <a:latin typeface="Arial"/>
                <a:ea typeface="Arial"/>
                <a:cs typeface="Arial"/>
                <a:sym typeface="Arial"/>
              </a:rPr>
              <a:t>geht</a:t>
            </a:r>
            <a:r>
              <a:rPr lang="en-US" sz="1200" dirty="0">
                <a:solidFill>
                  <a:srgbClr val="00FF99"/>
                </a:solidFill>
                <a:latin typeface="Arial"/>
                <a:ea typeface="Arial"/>
                <a:cs typeface="Arial"/>
                <a:sym typeface="Arial"/>
              </a:rPr>
              <a:t> das </a:t>
            </a:r>
            <a:r>
              <a:rPr lang="en-US" sz="1200" i="1" dirty="0" err="1">
                <a:solidFill>
                  <a:srgbClr val="00FF99"/>
                </a:solidFill>
                <a:latin typeface="Arial"/>
                <a:ea typeface="Arial"/>
                <a:cs typeface="Arial"/>
                <a:sym typeface="Arial"/>
              </a:rPr>
              <a:t>Glaukom</a:t>
            </a:r>
            <a:r>
              <a:rPr lang="en-US" sz="1200" dirty="0">
                <a:solidFill>
                  <a:srgbClr val="00FF99"/>
                </a:solidFill>
                <a:latin typeface="Arial"/>
                <a:ea typeface="Arial"/>
                <a:cs typeface="Arial"/>
                <a:sym typeface="Arial"/>
              </a:rPr>
              <a:t>-Buch nicht </a:t>
            </a:r>
            <a:r>
              <a:rPr lang="en-US" sz="1200" dirty="0" err="1">
                <a:solidFill>
                  <a:srgbClr val="00FF99"/>
                </a:solidFill>
                <a:latin typeface="Arial"/>
                <a:ea typeface="Arial"/>
                <a:cs typeface="Arial"/>
                <a:sym typeface="Arial"/>
              </a:rPr>
              <a:t>direkt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darauf</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a:t>
            </a:r>
            <a:r>
              <a:rPr lang="en-US" sz="1200" dirty="0">
                <a:solidFill>
                  <a:srgbClr val="00FF99"/>
                </a:solidFill>
                <a:latin typeface="Arial"/>
                <a:ea typeface="Arial"/>
                <a:cs typeface="Arial"/>
                <a:sym typeface="Arial"/>
              </a:rPr>
              <a:t>.</a:t>
            </a:r>
            <a:endParaRPr sz="1600" b="1" dirty="0">
              <a:solidFill>
                <a:srgbClr val="00FF99"/>
              </a:solidFill>
              <a:latin typeface="Arial"/>
              <a:ea typeface="Arial"/>
              <a:cs typeface="Arial"/>
              <a:sym typeface="Arial"/>
            </a:endParaRP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Shape 5430"/>
        <p:cNvGrpSpPr/>
        <p:nvPr/>
      </p:nvGrpSpPr>
      <p:grpSpPr>
        <a:xfrm>
          <a:off x="0" y="0"/>
          <a:ext cx="0" cy="0"/>
          <a:chOff x="0" y="0"/>
          <a:chExt cx="0" cy="0"/>
        </a:xfrm>
      </p:grpSpPr>
      <p:sp>
        <p:nvSpPr>
          <p:cNvPr id="5431" name="Google Shape;5431;p372"/>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432" name="Google Shape;5432;p372"/>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33" name="Google Shape;5433;p372"/>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8"/>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34" name="Google Shape;5434;p372"/>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35" name="Google Shape;5435;p372"/>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355</a:t>
            </a:fld>
            <a:endParaRPr sz="1000">
              <a:solidFill>
                <a:schemeClr val="dk1"/>
              </a:solidFill>
              <a:latin typeface="Arial"/>
              <a:ea typeface="Arial"/>
              <a:cs typeface="Arial"/>
              <a:sym typeface="Arial"/>
            </a:endParaRPr>
          </a:p>
        </p:txBody>
      </p:sp>
      <p:sp>
        <p:nvSpPr>
          <p:cNvPr id="5436" name="Google Shape;5436;p372"/>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7F7F7F"/>
                </a:solidFill>
              </a:rPr>
              <a:t>Warum sollte man bei Schwangeren kein PGA verwenden?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Erinnern Sie sich an Ihre Zeit in der Geburtshilfe: Prostaglandine spielen eine wichtige Rolle bei der Auslösung der Wehen. Angesichts dessen sollte es nicht überraschen, dass man einer Schwangeren kein Prostaglandin-Analogon verabreichen sollte.</a:t>
            </a:r>
            <a:endParaRPr sz="1200" i="1">
              <a:solidFill>
                <a:srgbClr val="0000FF"/>
              </a:solidFill>
            </a:endParaRPr>
          </a:p>
        </p:txBody>
      </p:sp>
      <p:sp>
        <p:nvSpPr>
          <p:cNvPr id="5437" name="Google Shape;5437;p372"/>
          <p:cNvSpPr txBox="1"/>
          <p:nvPr/>
        </p:nvSpPr>
        <p:spPr>
          <a:xfrm>
            <a:off x="2948618" y="3810000"/>
            <a:ext cx="5738100" cy="1749600"/>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sollte</a:t>
            </a:r>
            <a:r>
              <a:rPr lang="en-US" sz="1200" i="1" dirty="0">
                <a:solidFill>
                  <a:srgbClr val="0000FF"/>
                </a:solidFill>
                <a:latin typeface="Arial"/>
                <a:ea typeface="Arial"/>
                <a:cs typeface="Arial"/>
                <a:sym typeface="Arial"/>
              </a:rPr>
              <a:t> man </a:t>
            </a:r>
            <a:r>
              <a:rPr lang="en-US" sz="1200" i="1" dirty="0" err="1">
                <a:solidFill>
                  <a:srgbClr val="0000FF"/>
                </a:solidFill>
                <a:latin typeface="Arial"/>
                <a:ea typeface="Arial"/>
                <a:cs typeface="Arial"/>
                <a:sym typeface="Arial"/>
              </a:rPr>
              <a:t>kein</a:t>
            </a:r>
            <a:r>
              <a:rPr lang="en-US" sz="1200" i="1" dirty="0">
                <a:solidFill>
                  <a:srgbClr val="0000FF"/>
                </a:solidFill>
                <a:latin typeface="Arial"/>
                <a:ea typeface="Arial"/>
                <a:cs typeface="Arial"/>
                <a:sym typeface="Arial"/>
              </a:rPr>
              <a:t> CAI </a:t>
            </a:r>
            <a:r>
              <a:rPr lang="en-US" sz="1200" i="1" dirty="0" err="1">
                <a:solidFill>
                  <a:srgbClr val="0000FF"/>
                </a:solidFill>
                <a:latin typeface="Arial"/>
                <a:ea typeface="Arial"/>
                <a:cs typeface="Arial"/>
                <a:sym typeface="Arial"/>
              </a:rPr>
              <a:t>verwenden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CAI </a:t>
            </a:r>
            <a:r>
              <a:rPr lang="en-US" sz="1200" dirty="0" err="1">
                <a:solidFill>
                  <a:srgbClr val="0000FF"/>
                </a:solidFill>
                <a:latin typeface="Arial"/>
                <a:ea typeface="Arial"/>
                <a:cs typeface="Arial"/>
                <a:sym typeface="Arial"/>
              </a:rPr>
              <a:t>haben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sich</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bei</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Mäusen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als</a:t>
            </a:r>
            <a:r>
              <a:rPr lang="en-US" sz="1200" dirty="0">
                <a:solidFill>
                  <a:srgbClr val="0000FF"/>
                </a:solidFill>
                <a:latin typeface="Arial"/>
                <a:ea typeface="Arial"/>
                <a:cs typeface="Arial"/>
                <a:sym typeface="Arial"/>
              </a:rPr>
              <a:t> teratogen </a:t>
            </a:r>
            <a:r>
              <a:rPr lang="en-US" sz="1200" dirty="0" err="1">
                <a:solidFill>
                  <a:srgbClr val="0000FF"/>
                </a:solidFill>
                <a:latin typeface="Arial"/>
                <a:ea typeface="Arial"/>
                <a:cs typeface="Arial"/>
                <a:sym typeface="Arial"/>
              </a:rPr>
              <a:t>erwiesen</a:t>
            </a:r>
            <a:r>
              <a:rPr lang="en-US" sz="1200" dirty="0">
                <a:solidFill>
                  <a:srgbClr val="0000FF"/>
                </a:solidFill>
                <a:latin typeface="Arial"/>
                <a:ea typeface="Arial"/>
                <a:cs typeface="Arial"/>
                <a:sym typeface="Arial"/>
              </a:rPr>
              <a:t>. Aus </a:t>
            </a:r>
            <a:r>
              <a:rPr lang="en-US" sz="1200" dirty="0" err="1">
                <a:solidFill>
                  <a:srgbClr val="0000FF"/>
                </a:solidFill>
                <a:latin typeface="Arial"/>
                <a:ea typeface="Arial"/>
                <a:cs typeface="Arial"/>
                <a:sym typeface="Arial"/>
              </a:rPr>
              <a:t>diesem</a:t>
            </a:r>
            <a:r>
              <a:rPr lang="en-US" sz="1200" dirty="0">
                <a:solidFill>
                  <a:srgbClr val="0000FF"/>
                </a:solidFill>
                <a:latin typeface="Arial"/>
                <a:ea typeface="Arial"/>
                <a:cs typeface="Arial"/>
                <a:sym typeface="Arial"/>
              </a:rPr>
              <a:t> Grund </a:t>
            </a:r>
            <a:r>
              <a:rPr lang="en-US" sz="1200" dirty="0" err="1">
                <a:solidFill>
                  <a:srgbClr val="0000FF"/>
                </a:solidFill>
                <a:latin typeface="Arial"/>
                <a:ea typeface="Arial"/>
                <a:cs typeface="Arial"/>
                <a:sym typeface="Arial"/>
              </a:rPr>
              <a:t>stellt</a:t>
            </a:r>
            <a:r>
              <a:rPr lang="en-US" sz="1200"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Glaukom</a:t>
            </a:r>
            <a:r>
              <a:rPr lang="en-US" sz="1200" dirty="0" err="1">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9"/>
                  </a:ext>
                </a:extLst>
              </a:rPr>
              <a:t>Lehrbuch</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unmissverständlich</a:t>
            </a:r>
            <a:r>
              <a:rPr lang="en-US" sz="1200" dirty="0">
                <a:solidFill>
                  <a:srgbClr val="0000FF"/>
                </a:solidFill>
                <a:latin typeface="Arial"/>
                <a:ea typeface="Arial"/>
                <a:cs typeface="Arial"/>
                <a:sym typeface="Arial"/>
              </a:rPr>
              <a:t> fest, </a:t>
            </a:r>
            <a:r>
              <a:rPr lang="en-US" sz="1200" dirty="0" err="1">
                <a:solidFill>
                  <a:srgbClr val="0000FF"/>
                </a:solidFill>
                <a:latin typeface="Arial"/>
                <a:ea typeface="Arial"/>
                <a:cs typeface="Arial"/>
                <a:sym typeface="Arial"/>
              </a:rPr>
              <a:t>dass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orale</a:t>
            </a:r>
            <a:r>
              <a:rPr lang="en-US" sz="1200" dirty="0">
                <a:solidFill>
                  <a:srgbClr val="0000FF"/>
                </a:solidFill>
                <a:latin typeface="Arial"/>
                <a:ea typeface="Arial"/>
                <a:cs typeface="Arial"/>
                <a:sym typeface="Arial"/>
              </a:rPr>
              <a:t> CAI nicht </a:t>
            </a:r>
            <a:r>
              <a:rPr lang="en-US" sz="1200" dirty="0" err="1">
                <a:solidFill>
                  <a:srgbClr val="0000FF"/>
                </a:solidFill>
                <a:latin typeface="Arial"/>
                <a:ea typeface="Arial"/>
                <a:cs typeface="Arial"/>
                <a:sym typeface="Arial"/>
              </a:rPr>
              <a:t>bei</a:t>
            </a:r>
            <a:r>
              <a:rPr lang="en-US" sz="1200" dirty="0">
                <a:solidFill>
                  <a:srgbClr val="0000FF"/>
                </a:solidFill>
                <a:latin typeface="Arial"/>
                <a:ea typeface="Arial"/>
                <a:cs typeface="Arial"/>
                <a:sym typeface="Arial"/>
              </a:rPr>
              <a:t> Frauen </a:t>
            </a:r>
            <a:r>
              <a:rPr lang="en-US" sz="1200" dirty="0" err="1">
                <a:solidFill>
                  <a:srgbClr val="0000FF"/>
                </a:solidFill>
                <a:latin typeface="Arial"/>
                <a:ea typeface="Arial"/>
                <a:cs typeface="Arial"/>
                <a:sym typeface="Arial"/>
              </a:rPr>
              <a:t>im</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gebärfähigen</a:t>
            </a:r>
            <a:r>
              <a:rPr lang="en-US" sz="1200" dirty="0">
                <a:solidFill>
                  <a:srgbClr val="0000FF"/>
                </a:solidFill>
                <a:latin typeface="Arial"/>
                <a:ea typeface="Arial"/>
                <a:cs typeface="Arial"/>
                <a:sym typeface="Arial"/>
              </a:rPr>
              <a:t> Alter </a:t>
            </a:r>
            <a:r>
              <a:rPr lang="en-US" sz="1200" dirty="0" err="1">
                <a:solidFill>
                  <a:srgbClr val="0000FF"/>
                </a:solidFill>
                <a:latin typeface="Arial"/>
                <a:ea typeface="Arial"/>
                <a:cs typeface="Arial"/>
                <a:sym typeface="Arial"/>
              </a:rPr>
              <a:t>angewendet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werden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sollten</a:t>
            </a:r>
            <a:r>
              <a:rPr lang="en-US" sz="1200" dirty="0">
                <a:solidFill>
                  <a:srgbClr val="0000FF"/>
                </a:solidFill>
                <a:latin typeface="Arial"/>
                <a:ea typeface="Arial"/>
                <a:cs typeface="Arial"/>
                <a:sym typeface="Arial"/>
              </a:rPr>
              <a:t>“. </a:t>
            </a:r>
            <a:r>
              <a:rPr lang="en-US" sz="1200" dirty="0">
                <a:solidFill>
                  <a:srgbClr val="00FF99"/>
                </a:solidFill>
                <a:latin typeface="Arial"/>
                <a:ea typeface="Arial"/>
                <a:cs typeface="Arial"/>
                <a:sym typeface="Arial"/>
              </a:rPr>
              <a:t>(Allerdings </a:t>
            </a:r>
            <a:r>
              <a:rPr lang="en-US" sz="1200" dirty="0" err="1">
                <a:solidFill>
                  <a:srgbClr val="00FF99"/>
                </a:solidFill>
                <a:latin typeface="Arial"/>
                <a:ea typeface="Arial"/>
                <a:cs typeface="Arial"/>
                <a:sym typeface="Arial"/>
              </a:rPr>
              <a:t>betrachtet</a:t>
            </a:r>
            <a:r>
              <a:rPr lang="en-US" sz="1200" dirty="0">
                <a:solidFill>
                  <a:srgbClr val="00FF99"/>
                </a:solidFill>
                <a:latin typeface="Arial"/>
                <a:ea typeface="Arial"/>
                <a:cs typeface="Arial"/>
                <a:sym typeface="Arial"/>
              </a:rPr>
              <a:t> das Neuro-</a:t>
            </a:r>
            <a:r>
              <a:rPr lang="en-US" sz="1200" dirty="0" err="1">
                <a:solidFill>
                  <a:srgbClr val="00FF99"/>
                </a:solidFill>
                <a:latin typeface="Arial"/>
                <a:ea typeface="Arial"/>
                <a:cs typeface="Arial"/>
                <a:sym typeface="Arial"/>
              </a:rPr>
              <a:t>Oph</a:t>
            </a:r>
            <a:r>
              <a:rPr lang="en-US" sz="1200" dirty="0">
                <a:solidFill>
                  <a:srgbClr val="00FF99"/>
                </a:solidFill>
                <a:latin typeface="Arial"/>
                <a:ea typeface="Arial"/>
                <a:cs typeface="Arial"/>
                <a:sym typeface="Arial"/>
              </a:rPr>
              <a:t>-</a:t>
            </a:r>
            <a:r>
              <a:rPr lang="en-US" sz="1200" dirty="0" err="1">
                <a:solidFill>
                  <a:srgbClr val="00FF99"/>
                </a:solidFill>
                <a:latin typeface="Arial"/>
                <a:ea typeface="Arial"/>
                <a:cs typeface="Arial"/>
                <a:sym typeface="Arial"/>
              </a:rPr>
              <a:t>Lehrbuch</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orale</a:t>
            </a:r>
            <a:r>
              <a:rPr lang="en-US" sz="1200" dirty="0">
                <a:solidFill>
                  <a:srgbClr val="00FF99"/>
                </a:solidFill>
                <a:latin typeface="Arial"/>
                <a:ea typeface="Arial"/>
                <a:cs typeface="Arial"/>
                <a:sym typeface="Arial"/>
              </a:rPr>
              <a:t> CAI </a:t>
            </a:r>
            <a:r>
              <a:rPr lang="en-US" sz="1200" dirty="0" err="1">
                <a:solidFill>
                  <a:srgbClr val="00FF99"/>
                </a:solidFill>
                <a:latin typeface="Arial"/>
                <a:ea typeface="Arial"/>
                <a:cs typeface="Arial"/>
                <a:sym typeface="Arial"/>
              </a:rPr>
              <a:t>als</a:t>
            </a:r>
            <a:r>
              <a:rPr lang="en-US" sz="1200" dirty="0">
                <a:solidFill>
                  <a:srgbClr val="00FF99"/>
                </a:solidFill>
                <a:latin typeface="Arial"/>
                <a:ea typeface="Arial"/>
                <a:cs typeface="Arial"/>
                <a:sym typeface="Arial"/>
              </a:rPr>
              <a:t> </a:t>
            </a:r>
            <a:r>
              <a:rPr lang="en-US" sz="1200" u="sng" dirty="0" err="1">
                <a:solidFill>
                  <a:srgbClr val="00FF99"/>
                </a:solidFill>
                <a:latin typeface="Arial"/>
                <a:ea typeface="Arial"/>
                <a:cs typeface="Arial"/>
                <a:sym typeface="Arial"/>
              </a:rPr>
              <a:t>Erstlinientherapie</a:t>
            </a:r>
            <a:r>
              <a:rPr lang="en-US" sz="1200" u="sng"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bei</a:t>
            </a:r>
            <a:r>
              <a:rPr lang="en-US" sz="1200" dirty="0">
                <a:solidFill>
                  <a:srgbClr val="00FF99"/>
                </a:solidFill>
                <a:latin typeface="Arial"/>
                <a:ea typeface="Arial"/>
                <a:cs typeface="Arial"/>
                <a:sym typeface="Arial"/>
              </a:rPr>
              <a:t> IIH – </a:t>
            </a:r>
            <a:r>
              <a:rPr lang="en-US" sz="1200" dirty="0" err="1">
                <a:solidFill>
                  <a:srgbClr val="00FF99"/>
                </a:solidFill>
                <a:latin typeface="Arial"/>
                <a:ea typeface="Arial"/>
                <a:cs typeface="Arial"/>
                <a:sym typeface="Arial"/>
              </a:rPr>
              <a:t>einer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Erkrankung</a:t>
            </a:r>
            <a:r>
              <a:rPr lang="en-US" sz="1200" dirty="0">
                <a:solidFill>
                  <a:srgbClr val="00FF99"/>
                </a:solidFill>
                <a:latin typeface="Arial"/>
                <a:ea typeface="Arial"/>
                <a:cs typeface="Arial"/>
                <a:sym typeface="Arial"/>
              </a:rPr>
              <a:t>, die am </a:t>
            </a:r>
            <a:r>
              <a:rPr lang="en-US" sz="1200" dirty="0" err="1">
                <a:solidFill>
                  <a:srgbClr val="00FF99"/>
                </a:solidFill>
                <a:latin typeface="Arial"/>
                <a:ea typeface="Arial"/>
                <a:cs typeface="Arial"/>
                <a:sym typeface="Arial"/>
              </a:rPr>
              <a:t>häufigsten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bei</a:t>
            </a:r>
            <a:r>
              <a:rPr lang="en-US" sz="1200" dirty="0">
                <a:solidFill>
                  <a:srgbClr val="00FF99"/>
                </a:solidFill>
                <a:latin typeface="Arial"/>
                <a:ea typeface="Arial"/>
                <a:cs typeface="Arial"/>
                <a:sym typeface="Arial"/>
              </a:rPr>
              <a:t> Frauen </a:t>
            </a:r>
            <a:r>
              <a:rPr lang="en-US" sz="1200" dirty="0" err="1">
                <a:solidFill>
                  <a:srgbClr val="00FF99"/>
                </a:solidFill>
                <a:latin typeface="Arial"/>
                <a:ea typeface="Arial"/>
                <a:cs typeface="Arial"/>
                <a:sym typeface="Arial"/>
              </a:rPr>
              <a:t>im</a:t>
            </a:r>
            <a:r>
              <a:rPr lang="en-US" sz="1200" dirty="0">
                <a:solidFill>
                  <a:srgbClr val="00FF99"/>
                </a:solidFill>
                <a:latin typeface="Arial"/>
                <a:ea typeface="Arial"/>
                <a:cs typeface="Arial"/>
                <a:sym typeface="Arial"/>
              </a:rPr>
              <a:t> … </a:t>
            </a:r>
            <a:r>
              <a:rPr lang="en-US" sz="1200" dirty="0" err="1">
                <a:solidFill>
                  <a:srgbClr val="00FF99"/>
                </a:solidFill>
                <a:latin typeface="Arial"/>
                <a:ea typeface="Arial"/>
                <a:cs typeface="Arial"/>
                <a:sym typeface="Arial"/>
              </a:rPr>
              <a:t>gebärfähigen</a:t>
            </a:r>
            <a:r>
              <a:rPr lang="en-US" sz="1200" dirty="0">
                <a:solidFill>
                  <a:srgbClr val="00FF99"/>
                </a:solidFill>
                <a:latin typeface="Arial"/>
                <a:ea typeface="Arial"/>
                <a:cs typeface="Arial"/>
                <a:sym typeface="Arial"/>
              </a:rPr>
              <a:t> Alter </a:t>
            </a:r>
            <a:r>
              <a:rPr lang="en-US" sz="1200" dirty="0" err="1">
                <a:solidFill>
                  <a:srgbClr val="00FF99"/>
                </a:solidFill>
                <a:latin typeface="Arial"/>
                <a:ea typeface="Arial"/>
                <a:cs typeface="Arial"/>
                <a:sym typeface="Arial"/>
              </a:rPr>
              <a:t>auftritt</a:t>
            </a:r>
            <a:r>
              <a:rPr lang="en-US" sz="1200" dirty="0">
                <a:solidFill>
                  <a:srgbClr val="00FF99"/>
                </a:solidFill>
                <a:latin typeface="Arial"/>
                <a:ea typeface="Arial"/>
                <a:cs typeface="Arial"/>
                <a:sym typeface="Arial"/>
              </a:rPr>
              <a:t>. Caveat emptor.) </a:t>
            </a:r>
            <a:endParaRPr dirty="0"/>
          </a:p>
          <a:p>
            <a:pPr marL="0" marR="0" lvl="0" indent="0" algn="l" rtl="0">
              <a:spcBef>
                <a:spcPts val="0"/>
              </a:spcBef>
              <a:spcAft>
                <a:spcPts val="0"/>
              </a:spcAft>
              <a:buNone/>
            </a:pPr>
            <a:endParaRPr sz="1600" dirty="0">
              <a:solidFill>
                <a:srgbClr val="00FF99"/>
              </a:solidFill>
              <a:latin typeface="Arial"/>
              <a:ea typeface="Arial"/>
              <a:cs typeface="Arial"/>
              <a:sym typeface="Arial"/>
            </a:endParaRPr>
          </a:p>
          <a:p>
            <a:pPr marL="0" marR="0" lvl="0" indent="0" algn="l" rtl="0">
              <a:spcBef>
                <a:spcPts val="0"/>
              </a:spcBef>
              <a:spcAft>
                <a:spcPts val="0"/>
              </a:spcAft>
              <a:buNone/>
            </a:pPr>
            <a:r>
              <a:rPr lang="en-US" sz="1200" dirty="0">
                <a:solidFill>
                  <a:srgbClr val="00FF99"/>
                </a:solidFill>
                <a:latin typeface="Arial"/>
                <a:ea typeface="Arial"/>
                <a:cs typeface="Arial"/>
                <a:sym typeface="Arial"/>
              </a:rPr>
              <a:t>Was </a:t>
            </a:r>
            <a:r>
              <a:rPr lang="en-US" sz="1200" b="1" dirty="0" err="1">
                <a:solidFill>
                  <a:srgbClr val="00FF99"/>
                </a:solidFill>
                <a:latin typeface="Arial"/>
                <a:ea typeface="Arial"/>
                <a:cs typeface="Arial"/>
                <a:sym typeface="Arial"/>
              </a:rPr>
              <a:t>topische</a:t>
            </a:r>
            <a:r>
              <a:rPr lang="en-US" sz="1200" b="1" dirty="0">
                <a:solidFill>
                  <a:srgbClr val="00FF99"/>
                </a:solidFill>
                <a:latin typeface="Arial"/>
                <a:ea typeface="Arial"/>
                <a:cs typeface="Arial"/>
                <a:sym typeface="Arial"/>
              </a:rPr>
              <a:t> </a:t>
            </a:r>
            <a:r>
              <a:rPr lang="en-US" sz="1200" dirty="0">
                <a:solidFill>
                  <a:srgbClr val="00FF99"/>
                </a:solidFill>
                <a:latin typeface="Arial"/>
                <a:ea typeface="Arial"/>
                <a:cs typeface="Arial"/>
                <a:sym typeface="Arial"/>
              </a:rPr>
              <a:t>CAI in der </a:t>
            </a:r>
            <a:r>
              <a:rPr lang="en-US" sz="1200" dirty="0" err="1">
                <a:solidFill>
                  <a:srgbClr val="00FF99"/>
                </a:solidFill>
                <a:latin typeface="Arial"/>
                <a:ea typeface="Arial"/>
                <a:cs typeface="Arial"/>
                <a:sym typeface="Arial"/>
              </a:rPr>
              <a:t>Schwangerschaft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betrifft</a:t>
            </a:r>
            <a:r>
              <a:rPr lang="en-US" sz="1200" dirty="0">
                <a:solidFill>
                  <a:srgbClr val="00FF99"/>
                </a:solidFill>
                <a:latin typeface="Arial"/>
                <a:ea typeface="Arial"/>
                <a:cs typeface="Arial"/>
                <a:sym typeface="Arial"/>
              </a:rPr>
              <a:t>, so </a:t>
            </a:r>
            <a:r>
              <a:rPr lang="en-US" sz="1200" dirty="0" err="1">
                <a:solidFill>
                  <a:srgbClr val="00FF99"/>
                </a:solidFill>
                <a:latin typeface="Arial"/>
                <a:ea typeface="Arial"/>
                <a:cs typeface="Arial"/>
                <a:sym typeface="Arial"/>
              </a:rPr>
              <a:t>geht</a:t>
            </a:r>
            <a:r>
              <a:rPr lang="en-US" sz="1200" dirty="0">
                <a:solidFill>
                  <a:srgbClr val="00FF99"/>
                </a:solidFill>
                <a:latin typeface="Arial"/>
                <a:ea typeface="Arial"/>
                <a:cs typeface="Arial"/>
                <a:sym typeface="Arial"/>
              </a:rPr>
              <a:t> das </a:t>
            </a:r>
            <a:r>
              <a:rPr lang="en-US" sz="1200" i="1" dirty="0" err="1">
                <a:solidFill>
                  <a:srgbClr val="00FF99"/>
                </a:solidFill>
                <a:latin typeface="Arial"/>
                <a:ea typeface="Arial"/>
                <a:cs typeface="Arial"/>
                <a:sym typeface="Arial"/>
              </a:rPr>
              <a:t>Glaukom</a:t>
            </a:r>
            <a:r>
              <a:rPr lang="en-US" sz="1200" dirty="0">
                <a:solidFill>
                  <a:srgbClr val="00FF99"/>
                </a:solidFill>
                <a:latin typeface="Arial"/>
                <a:ea typeface="Arial"/>
                <a:cs typeface="Arial"/>
                <a:sym typeface="Arial"/>
              </a:rPr>
              <a:t>-Buch nicht </a:t>
            </a:r>
            <a:r>
              <a:rPr lang="en-US" sz="1200" dirty="0" err="1">
                <a:solidFill>
                  <a:srgbClr val="00FF99"/>
                </a:solidFill>
                <a:latin typeface="Arial"/>
                <a:ea typeface="Arial"/>
                <a:cs typeface="Arial"/>
                <a:sym typeface="Arial"/>
              </a:rPr>
              <a:t>direkt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darauf</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a:t>
            </a:r>
            <a:r>
              <a:rPr lang="en-US" sz="1200" dirty="0">
                <a:solidFill>
                  <a:srgbClr val="00FF99"/>
                </a:solidFill>
                <a:latin typeface="Arial"/>
                <a:ea typeface="Arial"/>
                <a:cs typeface="Arial"/>
                <a:sym typeface="Arial"/>
              </a:rPr>
              <a:t>.</a:t>
            </a:r>
            <a:endParaRPr sz="1600" b="1" dirty="0">
              <a:solidFill>
                <a:srgbClr val="00FF99"/>
              </a:solidFill>
              <a:latin typeface="Arial"/>
              <a:ea typeface="Arial"/>
              <a:cs typeface="Arial"/>
              <a:sym typeface="Arial"/>
            </a:endParaRP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Shape 5441"/>
        <p:cNvGrpSpPr/>
        <p:nvPr/>
      </p:nvGrpSpPr>
      <p:grpSpPr>
        <a:xfrm>
          <a:off x="0" y="0"/>
          <a:ext cx="0" cy="0"/>
          <a:chOff x="0" y="0"/>
          <a:chExt cx="0" cy="0"/>
        </a:xfrm>
      </p:grpSpPr>
      <p:sp>
        <p:nvSpPr>
          <p:cNvPr id="5442" name="Google Shape;5442;p373"/>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443" name="Google Shape;5443;p373"/>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44" name="Google Shape;5444;p373"/>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0"/>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45" name="Google Shape;5445;p373"/>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46" name="Google Shape;5446;p373"/>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356</a:t>
            </a:fld>
            <a:endParaRPr sz="1000">
              <a:solidFill>
                <a:schemeClr val="dk1"/>
              </a:solidFill>
              <a:latin typeface="Arial"/>
              <a:ea typeface="Arial"/>
              <a:cs typeface="Arial"/>
              <a:sym typeface="Arial"/>
            </a:endParaRPr>
          </a:p>
        </p:txBody>
      </p:sp>
      <p:sp>
        <p:nvSpPr>
          <p:cNvPr id="5447" name="Google Shape;5447;p373"/>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Warum sollte man bei Schwangeren kein PGA verwenden?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Erinnern Sie sich an Ihre Zeit in der Geburtshilfe: Prostaglandine spielen eine wichtige Rolle bei der Auslösung der Wehen. Angesichts dessen sollte es nicht überraschen, dass man einer Schwangeren kein Prostaglandin-Analogon verabreichen sollte.</a:t>
            </a:r>
            <a:endParaRPr sz="1200" i="1">
              <a:solidFill>
                <a:srgbClr val="7F7F7F"/>
              </a:solidFill>
            </a:endParaRPr>
          </a:p>
        </p:txBody>
      </p:sp>
      <p:sp>
        <p:nvSpPr>
          <p:cNvPr id="5448" name="Google Shape;5448;p373"/>
          <p:cNvSpPr txBox="1"/>
          <p:nvPr/>
        </p:nvSpPr>
        <p:spPr>
          <a:xfrm>
            <a:off x="2948618" y="3810000"/>
            <a:ext cx="5738100" cy="19344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0000FF"/>
                </a:solidFill>
              </a:rPr>
              <a:t>Warum</a:t>
            </a:r>
            <a:r>
              <a:rPr lang="en-US" sz="1200" i="1" dirty="0">
                <a:solidFill>
                  <a:srgbClr val="0000FF"/>
                </a:solidFill>
              </a:rPr>
              <a:t> </a:t>
            </a:r>
            <a:r>
              <a:rPr lang="en-US" sz="1200" i="1" dirty="0" err="1">
                <a:solidFill>
                  <a:srgbClr val="0000FF"/>
                </a:solidFill>
              </a:rPr>
              <a:t>sollte</a:t>
            </a:r>
            <a:r>
              <a:rPr lang="en-US" sz="1200" i="1" dirty="0">
                <a:solidFill>
                  <a:srgbClr val="0000FF"/>
                </a:solidFill>
              </a:rPr>
              <a:t> man </a:t>
            </a:r>
            <a:r>
              <a:rPr lang="en-US" sz="1200" i="1" dirty="0" err="1">
                <a:solidFill>
                  <a:srgbClr val="0000FF"/>
                </a:solidFill>
              </a:rPr>
              <a:t>kein</a:t>
            </a:r>
            <a:r>
              <a:rPr lang="en-US" sz="1200" i="1" dirty="0">
                <a:solidFill>
                  <a:srgbClr val="0000FF"/>
                </a:solidFill>
              </a:rPr>
              <a:t> CAI </a:t>
            </a:r>
            <a:r>
              <a:rPr lang="en-US" sz="1200" i="1" dirty="0" err="1">
                <a:solidFill>
                  <a:srgbClr val="0000FF"/>
                </a:solidFill>
              </a:rPr>
              <a:t>verwenden</a:t>
            </a:r>
            <a:r>
              <a:rPr lang="en-US" sz="1200" i="1" dirty="0">
                <a:solidFill>
                  <a:srgbClr val="0000FF"/>
                </a:solidFill>
              </a:rPr>
              <a:t>?</a:t>
            </a:r>
            <a:endParaRPr dirty="0">
              <a:solidFill>
                <a:schemeClr val="dk1"/>
              </a:solidFill>
            </a:endParaRPr>
          </a:p>
          <a:p>
            <a:pPr marL="0" marR="0" lvl="0" indent="0" algn="l" rtl="0">
              <a:spcBef>
                <a:spcPts val="0"/>
              </a:spcBef>
              <a:spcAft>
                <a:spcPts val="0"/>
              </a:spcAft>
              <a:buNone/>
            </a:pPr>
            <a:r>
              <a:rPr lang="en-US" sz="1200" dirty="0">
                <a:solidFill>
                  <a:srgbClr val="0000FF"/>
                </a:solidFill>
              </a:rPr>
              <a:t>CAI </a:t>
            </a:r>
            <a:r>
              <a:rPr lang="en-US" sz="1200" dirty="0" err="1">
                <a:solidFill>
                  <a:srgbClr val="0000FF"/>
                </a:solidFill>
              </a:rPr>
              <a:t>haben</a:t>
            </a:r>
            <a:r>
              <a:rPr lang="en-US" sz="1200" dirty="0">
                <a:solidFill>
                  <a:srgbClr val="0000FF"/>
                </a:solidFill>
              </a:rPr>
              <a:t> </a:t>
            </a:r>
            <a:r>
              <a:rPr lang="en-US" sz="1200" dirty="0" err="1">
                <a:solidFill>
                  <a:srgbClr val="0000FF"/>
                </a:solidFill>
              </a:rPr>
              <a:t>sich</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Mäusen</a:t>
            </a:r>
            <a:r>
              <a:rPr lang="en-US" sz="1200" dirty="0">
                <a:solidFill>
                  <a:srgbClr val="0000FF"/>
                </a:solidFill>
              </a:rPr>
              <a:t> </a:t>
            </a:r>
            <a:r>
              <a:rPr lang="en-US" sz="1200" dirty="0" err="1">
                <a:solidFill>
                  <a:srgbClr val="0000FF"/>
                </a:solidFill>
              </a:rPr>
              <a:t>als</a:t>
            </a:r>
            <a:r>
              <a:rPr lang="en-US" sz="1200" dirty="0">
                <a:solidFill>
                  <a:srgbClr val="0000FF"/>
                </a:solidFill>
              </a:rPr>
              <a:t> teratogen </a:t>
            </a:r>
            <a:r>
              <a:rPr lang="en-US" sz="1200" dirty="0" err="1">
                <a:solidFill>
                  <a:srgbClr val="0000FF"/>
                </a:solidFill>
              </a:rPr>
              <a:t>erwiesen</a:t>
            </a:r>
            <a:r>
              <a:rPr lang="en-US" sz="1200" dirty="0">
                <a:solidFill>
                  <a:srgbClr val="0000FF"/>
                </a:solidFill>
              </a:rPr>
              <a:t>. Aus </a:t>
            </a:r>
            <a:r>
              <a:rPr lang="en-US" sz="1200" dirty="0" err="1">
                <a:solidFill>
                  <a:srgbClr val="0000FF"/>
                </a:solidFill>
              </a:rPr>
              <a:t>diesem</a:t>
            </a:r>
            <a:r>
              <a:rPr lang="en-US" sz="1200" dirty="0">
                <a:solidFill>
                  <a:srgbClr val="0000FF"/>
                </a:solidFill>
              </a:rPr>
              <a:t> Grund </a:t>
            </a:r>
            <a:r>
              <a:rPr lang="en-US" sz="1200" dirty="0" err="1">
                <a:solidFill>
                  <a:srgbClr val="0000FF"/>
                </a:solidFill>
              </a:rPr>
              <a:t>stellt</a:t>
            </a:r>
            <a:r>
              <a:rPr lang="en-US" sz="1200" dirty="0">
                <a:solidFill>
                  <a:srgbClr val="0000FF"/>
                </a:solidFill>
              </a:rPr>
              <a:t> das </a:t>
            </a:r>
            <a:r>
              <a:rPr lang="en-US" sz="1200" i="1" dirty="0" err="1">
                <a:solidFill>
                  <a:srgbClr val="0000FF"/>
                </a:solidFill>
              </a:rPr>
              <a:t>Glaukom</a:t>
            </a:r>
            <a:r>
              <a:rPr lang="en-US" sz="1200" dirty="0" err="1">
                <a:solidFill>
                  <a:srgbClr val="0000FF"/>
                </a:solidFill>
              </a:rPr>
              <a:t>-</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1"/>
                  </a:ext>
                </a:extLst>
              </a:rPr>
              <a:t>Lehrbuch</a:t>
            </a:r>
            <a:r>
              <a:rPr lang="en-US" sz="1200" dirty="0">
                <a:solidFill>
                  <a:srgbClr val="0000FF"/>
                </a:solidFill>
              </a:rPr>
              <a:t> </a:t>
            </a:r>
            <a:r>
              <a:rPr lang="en-US" sz="1200" dirty="0" err="1">
                <a:solidFill>
                  <a:srgbClr val="0000FF"/>
                </a:solidFill>
              </a:rPr>
              <a:t>unmissverständlich</a:t>
            </a:r>
            <a:r>
              <a:rPr lang="en-US" sz="1200" dirty="0">
                <a:solidFill>
                  <a:srgbClr val="0000FF"/>
                </a:solidFill>
              </a:rPr>
              <a:t> fest, </a:t>
            </a:r>
            <a:r>
              <a:rPr lang="en-US" sz="1200" dirty="0" err="1">
                <a:solidFill>
                  <a:srgbClr val="0000FF"/>
                </a:solidFill>
              </a:rPr>
              <a:t>dass</a:t>
            </a:r>
            <a:r>
              <a:rPr lang="en-US" sz="1200" dirty="0">
                <a:solidFill>
                  <a:srgbClr val="0000FF"/>
                </a:solidFill>
              </a:rPr>
              <a:t> „</a:t>
            </a:r>
            <a:r>
              <a:rPr lang="en-US" sz="1200" dirty="0" err="1">
                <a:solidFill>
                  <a:srgbClr val="0000FF"/>
                </a:solidFill>
              </a:rPr>
              <a:t>orale</a:t>
            </a:r>
            <a:r>
              <a:rPr lang="en-US" sz="1200" dirty="0">
                <a:solidFill>
                  <a:srgbClr val="0000FF"/>
                </a:solidFill>
              </a:rPr>
              <a:t> CAI nicht </a:t>
            </a:r>
            <a:r>
              <a:rPr lang="en-US" sz="1200" dirty="0" err="1">
                <a:solidFill>
                  <a:srgbClr val="0000FF"/>
                </a:solidFill>
              </a:rPr>
              <a:t>bei</a:t>
            </a:r>
            <a:r>
              <a:rPr lang="en-US" sz="1200" dirty="0">
                <a:solidFill>
                  <a:srgbClr val="0000FF"/>
                </a:solidFill>
              </a:rPr>
              <a:t> Frauen </a:t>
            </a:r>
            <a:r>
              <a:rPr lang="en-US" sz="1200" dirty="0" err="1">
                <a:solidFill>
                  <a:srgbClr val="0000FF"/>
                </a:solidFill>
              </a:rPr>
              <a:t>im</a:t>
            </a:r>
            <a:r>
              <a:rPr lang="en-US" sz="1200" dirty="0">
                <a:solidFill>
                  <a:srgbClr val="0000FF"/>
                </a:solidFill>
              </a:rPr>
              <a:t> </a:t>
            </a:r>
            <a:r>
              <a:rPr lang="en-US" sz="1200" dirty="0" err="1">
                <a:solidFill>
                  <a:srgbClr val="0000FF"/>
                </a:solidFill>
              </a:rPr>
              <a:t>gebärfähigen</a:t>
            </a:r>
            <a:r>
              <a:rPr lang="en-US" sz="1200" dirty="0">
                <a:solidFill>
                  <a:srgbClr val="0000FF"/>
                </a:solidFill>
              </a:rPr>
              <a:t> Alter </a:t>
            </a:r>
            <a:r>
              <a:rPr lang="en-US" sz="1200" dirty="0" err="1">
                <a:solidFill>
                  <a:srgbClr val="0000FF"/>
                </a:solidFill>
              </a:rPr>
              <a:t>angewendet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sollten</a:t>
            </a:r>
            <a:r>
              <a:rPr lang="en-US" sz="1200" dirty="0">
                <a:solidFill>
                  <a:srgbClr val="0000FF"/>
                </a:solidFill>
              </a:rPr>
              <a:t>“. </a:t>
            </a:r>
            <a:r>
              <a:rPr lang="en-US" sz="1200" dirty="0" err="1">
                <a:solidFill>
                  <a:srgbClr val="0000FF"/>
                </a:solidFill>
              </a:rPr>
              <a:t>T</a:t>
            </a:r>
            <a:r>
              <a:rPr lang="en-US" sz="1200" dirty="0" err="1">
                <a:solidFill>
                  <a:schemeClr val="dk1"/>
                </a:solidFill>
              </a:rPr>
              <a:t>rotzdem</a:t>
            </a:r>
            <a:r>
              <a:rPr lang="en-US" sz="1200" dirty="0">
                <a:solidFill>
                  <a:schemeClr val="dk1"/>
                </a:solidFill>
              </a:rPr>
              <a:t> </a:t>
            </a:r>
            <a:r>
              <a:rPr lang="en-US" sz="1200" dirty="0" err="1">
                <a:solidFill>
                  <a:schemeClr val="dk1"/>
                </a:solidFill>
              </a:rPr>
              <a:t>empfiehlt</a:t>
            </a:r>
            <a:r>
              <a:rPr lang="en-US" sz="1200" dirty="0">
                <a:solidFill>
                  <a:schemeClr val="dk1"/>
                </a:solidFill>
              </a:rPr>
              <a:t> das Neuro-</a:t>
            </a:r>
            <a:r>
              <a:rPr lang="en-US" sz="1200" dirty="0" err="1">
                <a:solidFill>
                  <a:schemeClr val="dk1"/>
                </a:solidFill>
              </a:rPr>
              <a:t>Ophthalmologie</a:t>
            </a:r>
            <a:r>
              <a:rPr lang="en-US" sz="1200" dirty="0">
                <a:solidFill>
                  <a:schemeClr val="dk1"/>
                </a:solidFill>
              </a:rPr>
              <a:t>-</a:t>
            </a:r>
            <a:r>
              <a:rPr lang="en-US" sz="1200" dirty="0" err="1">
                <a:solidFill>
                  <a:schemeClr val="dk1"/>
                </a:solidFill>
              </a:rPr>
              <a:t>Lehrbuch</a:t>
            </a:r>
            <a:r>
              <a:rPr lang="en-US" sz="1200" dirty="0">
                <a:solidFill>
                  <a:schemeClr val="dk1"/>
                </a:solidFill>
              </a:rPr>
              <a:t> </a:t>
            </a:r>
            <a:r>
              <a:rPr lang="en-US" sz="1200" dirty="0" err="1">
                <a:solidFill>
                  <a:schemeClr val="dk1"/>
                </a:solidFill>
              </a:rPr>
              <a:t>orale</a:t>
            </a:r>
            <a:r>
              <a:rPr lang="en-US" sz="1200" dirty="0">
                <a:solidFill>
                  <a:schemeClr val="dk1"/>
                </a:solidFill>
              </a:rPr>
              <a:t> CAI </a:t>
            </a:r>
            <a:r>
              <a:rPr lang="en-US" sz="1200" dirty="0" err="1">
                <a:solidFill>
                  <a:schemeClr val="dk1"/>
                </a:solidFill>
              </a:rPr>
              <a:t>als</a:t>
            </a:r>
            <a:r>
              <a:rPr lang="en-US" sz="1200" dirty="0">
                <a:solidFill>
                  <a:schemeClr val="dk1"/>
                </a:solidFill>
              </a:rPr>
              <a:t> </a:t>
            </a:r>
            <a:r>
              <a:rPr lang="en-US" sz="1200" u="sng" dirty="0" err="1">
                <a:solidFill>
                  <a:schemeClr val="dk1"/>
                </a:solidFill>
              </a:rPr>
              <a:t>Therapie</a:t>
            </a:r>
            <a:r>
              <a:rPr lang="en-US" sz="1200" u="sng" dirty="0">
                <a:solidFill>
                  <a:schemeClr val="dk1"/>
                </a:solidFill>
              </a:rPr>
              <a:t> der </a:t>
            </a:r>
            <a:r>
              <a:rPr lang="en-US" sz="1200" u="sng" dirty="0" err="1">
                <a:solidFill>
                  <a:schemeClr val="dk1"/>
                </a:solidFill>
              </a:rPr>
              <a:t>ersten</a:t>
            </a:r>
            <a:r>
              <a:rPr lang="en-US" sz="1200" u="sng" dirty="0">
                <a:solidFill>
                  <a:schemeClr val="dk1"/>
                </a:solidFill>
              </a:rPr>
              <a:t> Wahl </a:t>
            </a:r>
            <a:r>
              <a:rPr lang="en-US" sz="1200" dirty="0" err="1">
                <a:solidFill>
                  <a:schemeClr val="dk1"/>
                </a:solidFill>
              </a:rPr>
              <a:t>bei</a:t>
            </a:r>
            <a:r>
              <a:rPr lang="en-US" sz="1200" dirty="0">
                <a:solidFill>
                  <a:schemeClr val="dk1"/>
                </a:solidFill>
              </a:rPr>
              <a:t> IIH – </a:t>
            </a:r>
            <a:r>
              <a:rPr lang="en-US" sz="1200" dirty="0" err="1">
                <a:solidFill>
                  <a:schemeClr val="dk1"/>
                </a:solidFill>
              </a:rPr>
              <a:t>einer</a:t>
            </a:r>
            <a:r>
              <a:rPr lang="en-US" sz="1200" dirty="0">
                <a:solidFill>
                  <a:schemeClr val="dk1"/>
                </a:solidFill>
              </a:rPr>
              <a:t> </a:t>
            </a:r>
            <a:r>
              <a:rPr lang="en-US" sz="1200" dirty="0" err="1">
                <a:solidFill>
                  <a:schemeClr val="dk1"/>
                </a:solidFill>
              </a:rPr>
              <a:t>Erkrankung</a:t>
            </a:r>
            <a:r>
              <a:rPr lang="en-US" sz="1200" dirty="0">
                <a:solidFill>
                  <a:schemeClr val="dk1"/>
                </a:solidFill>
              </a:rPr>
              <a:t>, die </a:t>
            </a:r>
            <a:r>
              <a:rPr lang="en-US" sz="1200" dirty="0" err="1">
                <a:solidFill>
                  <a:schemeClr val="dk1"/>
                </a:solidFill>
              </a:rPr>
              <a:t>vor</a:t>
            </a:r>
            <a:r>
              <a:rPr lang="en-US" sz="1200" dirty="0">
                <a:solidFill>
                  <a:schemeClr val="dk1"/>
                </a:solidFill>
              </a:rPr>
              <a:t> </a:t>
            </a:r>
            <a:r>
              <a:rPr lang="en-US" sz="1200" dirty="0" err="1">
                <a:solidFill>
                  <a:schemeClr val="dk1"/>
                </a:solidFill>
              </a:rPr>
              <a:t>allem</a:t>
            </a:r>
            <a:r>
              <a:rPr lang="en-US" sz="1200" dirty="0">
                <a:solidFill>
                  <a:schemeClr val="dk1"/>
                </a:solidFill>
              </a:rPr>
              <a:t> Frauen </a:t>
            </a:r>
            <a:r>
              <a:rPr lang="en-US" sz="1200" dirty="0" err="1">
                <a:solidFill>
                  <a:schemeClr val="dk1"/>
                </a:solidFill>
              </a:rPr>
              <a:t>im</a:t>
            </a:r>
            <a:r>
              <a:rPr lang="en-US" sz="1200" dirty="0">
                <a:solidFill>
                  <a:schemeClr val="dk1"/>
                </a:solidFill>
              </a:rPr>
              <a:t> </a:t>
            </a:r>
            <a:r>
              <a:rPr lang="en-US" sz="1200" dirty="0" err="1">
                <a:solidFill>
                  <a:schemeClr val="dk1"/>
                </a:solidFill>
              </a:rPr>
              <a:t>gebärfähigen</a:t>
            </a:r>
            <a:r>
              <a:rPr lang="en-US" sz="1200" dirty="0">
                <a:solidFill>
                  <a:schemeClr val="dk1"/>
                </a:solidFill>
              </a:rPr>
              <a:t> Alter </a:t>
            </a:r>
            <a:r>
              <a:rPr lang="en-US" sz="1200" dirty="0" err="1">
                <a:solidFill>
                  <a:schemeClr val="dk1"/>
                </a:solidFill>
              </a:rPr>
              <a:t>betrifft</a:t>
            </a:r>
            <a:r>
              <a:rPr lang="en-US" sz="1200" dirty="0">
                <a:solidFill>
                  <a:schemeClr val="dk1"/>
                </a:solidFill>
              </a:rPr>
              <a:t>. Daher </a:t>
            </a:r>
            <a:r>
              <a:rPr lang="en-US" sz="1200" dirty="0" err="1">
                <a:solidFill>
                  <a:schemeClr val="dk1"/>
                </a:solidFill>
              </a:rPr>
              <a:t>sollte</a:t>
            </a:r>
            <a:r>
              <a:rPr lang="en-US" sz="1200" dirty="0">
                <a:solidFill>
                  <a:schemeClr val="dk1"/>
                </a:solidFill>
              </a:rPr>
              <a:t> man die </a:t>
            </a:r>
            <a:r>
              <a:rPr lang="en-US" sz="1200" dirty="0" err="1">
                <a:solidFill>
                  <a:schemeClr val="dk1"/>
                </a:solidFill>
              </a:rPr>
              <a:t>möglichen</a:t>
            </a:r>
            <a:r>
              <a:rPr lang="en-US" sz="1200" dirty="0">
                <a:solidFill>
                  <a:schemeClr val="dk1"/>
                </a:solidFill>
              </a:rPr>
              <a:t> </a:t>
            </a:r>
            <a:r>
              <a:rPr lang="en-US" sz="1200" dirty="0" err="1">
                <a:solidFill>
                  <a:schemeClr val="dk1"/>
                </a:solidFill>
              </a:rPr>
              <a:t>Risiken</a:t>
            </a:r>
            <a:r>
              <a:rPr lang="en-US" sz="1200" dirty="0">
                <a:solidFill>
                  <a:schemeClr val="dk1"/>
                </a:solidFill>
              </a:rPr>
              <a:t> </a:t>
            </a:r>
            <a:r>
              <a:rPr lang="en-US" sz="1200" dirty="0" err="1">
                <a:solidFill>
                  <a:schemeClr val="dk1"/>
                </a:solidFill>
              </a:rPr>
              <a:t>sorgfältig</a:t>
            </a:r>
            <a:r>
              <a:rPr lang="en-US" sz="1200" dirty="0">
                <a:solidFill>
                  <a:schemeClr val="dk1"/>
                </a:solidFill>
              </a:rPr>
              <a:t> </a:t>
            </a:r>
            <a:r>
              <a:rPr lang="en-US" sz="1200" dirty="0" err="1">
                <a:solidFill>
                  <a:schemeClr val="dk1"/>
                </a:solidFill>
              </a:rPr>
              <a:t>abwägen</a:t>
            </a:r>
            <a:r>
              <a:rPr lang="en-US" sz="1200" dirty="0">
                <a:solidFill>
                  <a:schemeClr val="dk1"/>
                </a:solidFill>
              </a:rPr>
              <a:t>.</a:t>
            </a:r>
            <a:r>
              <a:rPr lang="en-US" sz="1200" dirty="0">
                <a:solidFill>
                  <a:schemeClr val="dk1"/>
                </a:solidFill>
                <a:latin typeface="Arial"/>
                <a:ea typeface="Arial"/>
                <a:cs typeface="Arial"/>
                <a:sym typeface="Arial"/>
              </a:rPr>
              <a:t> </a:t>
            </a:r>
            <a:endParaRPr sz="1600" dirty="0">
              <a:solidFill>
                <a:srgbClr val="00FF99"/>
              </a:solidFill>
              <a:latin typeface="Arial"/>
              <a:ea typeface="Arial"/>
              <a:cs typeface="Arial"/>
              <a:sym typeface="Arial"/>
            </a:endParaRPr>
          </a:p>
          <a:p>
            <a:pPr marL="0" marR="0" lvl="0" indent="0" algn="l" rtl="0">
              <a:spcBef>
                <a:spcPts val="0"/>
              </a:spcBef>
              <a:spcAft>
                <a:spcPts val="0"/>
              </a:spcAft>
              <a:buNone/>
            </a:pPr>
            <a:endParaRPr sz="1600" dirty="0">
              <a:solidFill>
                <a:srgbClr val="00FF99"/>
              </a:solidFill>
              <a:latin typeface="Arial"/>
              <a:ea typeface="Arial"/>
              <a:cs typeface="Arial"/>
              <a:sym typeface="Arial"/>
            </a:endParaRPr>
          </a:p>
          <a:p>
            <a:pPr marL="0" marR="0" lvl="0" indent="0" algn="l" rtl="0">
              <a:spcBef>
                <a:spcPts val="0"/>
              </a:spcBef>
              <a:spcAft>
                <a:spcPts val="0"/>
              </a:spcAft>
              <a:buNone/>
            </a:pPr>
            <a:r>
              <a:rPr lang="en-US" sz="1200" dirty="0">
                <a:solidFill>
                  <a:srgbClr val="00FF99"/>
                </a:solidFill>
                <a:latin typeface="Arial"/>
                <a:ea typeface="Arial"/>
                <a:cs typeface="Arial"/>
                <a:sym typeface="Arial"/>
              </a:rPr>
              <a:t>Was </a:t>
            </a:r>
            <a:r>
              <a:rPr lang="en-US" sz="1200" b="1" dirty="0" err="1">
                <a:solidFill>
                  <a:srgbClr val="00FF99"/>
                </a:solidFill>
                <a:latin typeface="Arial"/>
                <a:ea typeface="Arial"/>
                <a:cs typeface="Arial"/>
                <a:sym typeface="Arial"/>
              </a:rPr>
              <a:t>topische</a:t>
            </a:r>
            <a:r>
              <a:rPr lang="en-US" sz="1200" b="1" dirty="0">
                <a:solidFill>
                  <a:srgbClr val="00FF99"/>
                </a:solidFill>
                <a:latin typeface="Arial"/>
                <a:ea typeface="Arial"/>
                <a:cs typeface="Arial"/>
                <a:sym typeface="Arial"/>
              </a:rPr>
              <a:t> </a:t>
            </a:r>
            <a:r>
              <a:rPr lang="en-US" sz="1200" dirty="0">
                <a:solidFill>
                  <a:srgbClr val="00FF99"/>
                </a:solidFill>
                <a:latin typeface="Arial"/>
                <a:ea typeface="Arial"/>
                <a:cs typeface="Arial"/>
                <a:sym typeface="Arial"/>
              </a:rPr>
              <a:t>CAI in der </a:t>
            </a:r>
            <a:r>
              <a:rPr lang="en-US" sz="1200" dirty="0" err="1">
                <a:solidFill>
                  <a:srgbClr val="00FF99"/>
                </a:solidFill>
                <a:latin typeface="Arial"/>
                <a:ea typeface="Arial"/>
                <a:cs typeface="Arial"/>
                <a:sym typeface="Arial"/>
              </a:rPr>
              <a:t>Schwangerschaft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betrifft</a:t>
            </a:r>
            <a:r>
              <a:rPr lang="en-US" sz="1200" dirty="0">
                <a:solidFill>
                  <a:srgbClr val="00FF99"/>
                </a:solidFill>
                <a:latin typeface="Arial"/>
                <a:ea typeface="Arial"/>
                <a:cs typeface="Arial"/>
                <a:sym typeface="Arial"/>
              </a:rPr>
              <a:t>, so </a:t>
            </a:r>
            <a:r>
              <a:rPr lang="en-US" sz="1200" dirty="0" err="1">
                <a:solidFill>
                  <a:srgbClr val="00FF99"/>
                </a:solidFill>
                <a:latin typeface="Arial"/>
                <a:ea typeface="Arial"/>
                <a:cs typeface="Arial"/>
                <a:sym typeface="Arial"/>
              </a:rPr>
              <a:t>geht</a:t>
            </a:r>
            <a:r>
              <a:rPr lang="en-US" sz="1200" dirty="0">
                <a:solidFill>
                  <a:srgbClr val="00FF99"/>
                </a:solidFill>
                <a:latin typeface="Arial"/>
                <a:ea typeface="Arial"/>
                <a:cs typeface="Arial"/>
                <a:sym typeface="Arial"/>
              </a:rPr>
              <a:t> das </a:t>
            </a:r>
            <a:r>
              <a:rPr lang="en-US" sz="1200" i="1" dirty="0" err="1">
                <a:solidFill>
                  <a:srgbClr val="00FF99"/>
                </a:solidFill>
                <a:latin typeface="Arial"/>
                <a:ea typeface="Arial"/>
                <a:cs typeface="Arial"/>
                <a:sym typeface="Arial"/>
              </a:rPr>
              <a:t>Glaukom</a:t>
            </a:r>
            <a:r>
              <a:rPr lang="en-US" sz="1200" dirty="0">
                <a:solidFill>
                  <a:srgbClr val="00FF99"/>
                </a:solidFill>
                <a:latin typeface="Arial"/>
                <a:ea typeface="Arial"/>
                <a:cs typeface="Arial"/>
                <a:sym typeface="Arial"/>
              </a:rPr>
              <a:t>-Buch nicht </a:t>
            </a:r>
            <a:r>
              <a:rPr lang="en-US" sz="1200" dirty="0" err="1">
                <a:solidFill>
                  <a:srgbClr val="00FF99"/>
                </a:solidFill>
                <a:latin typeface="Arial"/>
                <a:ea typeface="Arial"/>
                <a:cs typeface="Arial"/>
                <a:sym typeface="Arial"/>
              </a:rPr>
              <a:t>direkt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darauf</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a:t>
            </a:r>
            <a:r>
              <a:rPr lang="en-US" sz="1200" dirty="0">
                <a:solidFill>
                  <a:srgbClr val="00FF99"/>
                </a:solidFill>
                <a:latin typeface="Arial"/>
                <a:ea typeface="Arial"/>
                <a:cs typeface="Arial"/>
                <a:sym typeface="Arial"/>
              </a:rPr>
              <a:t>.</a:t>
            </a:r>
            <a:endParaRPr sz="1600" b="1" dirty="0">
              <a:solidFill>
                <a:srgbClr val="00FF99"/>
              </a:solidFill>
              <a:latin typeface="Arial"/>
              <a:ea typeface="Arial"/>
              <a:cs typeface="Arial"/>
              <a:sym typeface="Arial"/>
            </a:endParaRPr>
          </a:p>
        </p:txBody>
      </p:sp>
      <p:sp>
        <p:nvSpPr>
          <p:cNvPr id="5449" name="Google Shape;5449;p373"/>
          <p:cNvSpPr/>
          <p:nvPr/>
        </p:nvSpPr>
        <p:spPr>
          <a:xfrm>
            <a:off x="7632793" y="4578558"/>
            <a:ext cx="288335" cy="18073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2"/>
                </a:ext>
              </a:extLst>
            </a:endParaRPr>
          </a:p>
          <a:p>
            <a:pPr marL="0" marR="0" lvl="0" indent="0" algn="ctr" rtl="0">
              <a:spcBef>
                <a:spcPts val="0"/>
              </a:spcBef>
              <a:spcAft>
                <a:spcPts val="0"/>
              </a:spcAft>
              <a:buNone/>
            </a:pPr>
            <a:endParaRPr dirty="0"/>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Shape 5453"/>
        <p:cNvGrpSpPr/>
        <p:nvPr/>
      </p:nvGrpSpPr>
      <p:grpSpPr>
        <a:xfrm>
          <a:off x="0" y="0"/>
          <a:ext cx="0" cy="0"/>
          <a:chOff x="0" y="0"/>
          <a:chExt cx="0" cy="0"/>
        </a:xfrm>
      </p:grpSpPr>
      <p:sp>
        <p:nvSpPr>
          <p:cNvPr id="5454" name="Google Shape;5454;p37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455" name="Google Shape;5455;p374"/>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56" name="Google Shape;5456;p374"/>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3"/>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57" name="Google Shape;5457;p374"/>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58" name="Google Shape;5458;p37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357</a:t>
            </a:fld>
            <a:endParaRPr sz="1000">
              <a:solidFill>
                <a:schemeClr val="dk1"/>
              </a:solidFill>
              <a:latin typeface="Arial"/>
              <a:ea typeface="Arial"/>
              <a:cs typeface="Arial"/>
              <a:sym typeface="Arial"/>
            </a:endParaRPr>
          </a:p>
        </p:txBody>
      </p:sp>
      <p:sp>
        <p:nvSpPr>
          <p:cNvPr id="5459" name="Google Shape;5459;p374"/>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Warum sollte man bei Schwangeren kein PGA verwenden?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Erinnern Sie sich an Ihre Zeit in der Geburtshilfe: Prostaglandine spielen eine wichtige Rolle bei der Auslösung der Wehen. Angesichts dessen sollte es nicht überraschen, dass man einer Schwangeren kein Prostaglandin-Analogon verabreichen sollte.</a:t>
            </a:r>
            <a:endParaRPr sz="1200" i="1">
              <a:solidFill>
                <a:srgbClr val="7F7F7F"/>
              </a:solidFill>
            </a:endParaRPr>
          </a:p>
        </p:txBody>
      </p:sp>
      <p:sp>
        <p:nvSpPr>
          <p:cNvPr id="5460" name="Google Shape;5460;p374"/>
          <p:cNvSpPr txBox="1"/>
          <p:nvPr/>
        </p:nvSpPr>
        <p:spPr>
          <a:xfrm>
            <a:off x="2948618" y="3810000"/>
            <a:ext cx="5738100" cy="19344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0000FF"/>
                </a:solidFill>
              </a:rPr>
              <a:t>Warum</a:t>
            </a:r>
            <a:r>
              <a:rPr lang="en-US" sz="1200" i="1" dirty="0">
                <a:solidFill>
                  <a:srgbClr val="0000FF"/>
                </a:solidFill>
              </a:rPr>
              <a:t> </a:t>
            </a:r>
            <a:r>
              <a:rPr lang="en-US" sz="1200" i="1" dirty="0" err="1">
                <a:solidFill>
                  <a:srgbClr val="0000FF"/>
                </a:solidFill>
              </a:rPr>
              <a:t>sollte</a:t>
            </a:r>
            <a:r>
              <a:rPr lang="en-US" sz="1200" i="1" dirty="0">
                <a:solidFill>
                  <a:srgbClr val="0000FF"/>
                </a:solidFill>
              </a:rPr>
              <a:t> man </a:t>
            </a:r>
            <a:r>
              <a:rPr lang="en-US" sz="1200" i="1" dirty="0" err="1">
                <a:solidFill>
                  <a:srgbClr val="0000FF"/>
                </a:solidFill>
              </a:rPr>
              <a:t>kein</a:t>
            </a:r>
            <a:r>
              <a:rPr lang="en-US" sz="1200" i="1" dirty="0">
                <a:solidFill>
                  <a:srgbClr val="0000FF"/>
                </a:solidFill>
              </a:rPr>
              <a:t> CAI </a:t>
            </a:r>
            <a:r>
              <a:rPr lang="en-US" sz="1200" i="1" dirty="0" err="1">
                <a:solidFill>
                  <a:srgbClr val="0000FF"/>
                </a:solidFill>
              </a:rPr>
              <a:t>verwenden</a:t>
            </a:r>
            <a:r>
              <a:rPr lang="en-US" sz="1200" i="1"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CAI </a:t>
            </a:r>
            <a:r>
              <a:rPr lang="en-US" sz="1200" dirty="0" err="1">
                <a:solidFill>
                  <a:srgbClr val="0000FF"/>
                </a:solidFill>
              </a:rPr>
              <a:t>haben</a:t>
            </a:r>
            <a:r>
              <a:rPr lang="en-US" sz="1200" dirty="0">
                <a:solidFill>
                  <a:srgbClr val="0000FF"/>
                </a:solidFill>
              </a:rPr>
              <a:t> </a:t>
            </a:r>
            <a:r>
              <a:rPr lang="en-US" sz="1200" dirty="0" err="1">
                <a:solidFill>
                  <a:srgbClr val="0000FF"/>
                </a:solidFill>
              </a:rPr>
              <a:t>sich</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Mäusen</a:t>
            </a:r>
            <a:r>
              <a:rPr lang="en-US" sz="1200" dirty="0">
                <a:solidFill>
                  <a:srgbClr val="0000FF"/>
                </a:solidFill>
              </a:rPr>
              <a:t> </a:t>
            </a:r>
            <a:r>
              <a:rPr lang="en-US" sz="1200" dirty="0" err="1">
                <a:solidFill>
                  <a:srgbClr val="0000FF"/>
                </a:solidFill>
              </a:rPr>
              <a:t>als</a:t>
            </a:r>
            <a:r>
              <a:rPr lang="en-US" sz="1200" dirty="0">
                <a:solidFill>
                  <a:srgbClr val="0000FF"/>
                </a:solidFill>
              </a:rPr>
              <a:t> teratogen </a:t>
            </a:r>
            <a:r>
              <a:rPr lang="en-US" sz="1200" dirty="0" err="1">
                <a:solidFill>
                  <a:srgbClr val="0000FF"/>
                </a:solidFill>
              </a:rPr>
              <a:t>erwiesen</a:t>
            </a:r>
            <a:r>
              <a:rPr lang="en-US" sz="1200" dirty="0">
                <a:solidFill>
                  <a:srgbClr val="0000FF"/>
                </a:solidFill>
              </a:rPr>
              <a:t>. Aus </a:t>
            </a:r>
            <a:r>
              <a:rPr lang="en-US" sz="1200" dirty="0" err="1">
                <a:solidFill>
                  <a:srgbClr val="0000FF"/>
                </a:solidFill>
              </a:rPr>
              <a:t>diesem</a:t>
            </a:r>
            <a:r>
              <a:rPr lang="en-US" sz="1200" dirty="0">
                <a:solidFill>
                  <a:srgbClr val="0000FF"/>
                </a:solidFill>
              </a:rPr>
              <a:t> Grund </a:t>
            </a:r>
            <a:r>
              <a:rPr lang="en-US" sz="1200" dirty="0" err="1">
                <a:solidFill>
                  <a:srgbClr val="0000FF"/>
                </a:solidFill>
              </a:rPr>
              <a:t>stellt</a:t>
            </a:r>
            <a:r>
              <a:rPr lang="en-US" sz="1200" dirty="0">
                <a:solidFill>
                  <a:srgbClr val="0000FF"/>
                </a:solidFill>
              </a:rPr>
              <a:t> das </a:t>
            </a:r>
            <a:r>
              <a:rPr lang="en-US" sz="1200" i="1" dirty="0" err="1">
                <a:solidFill>
                  <a:srgbClr val="0000FF"/>
                </a:solidFill>
              </a:rPr>
              <a:t>Glaukom</a:t>
            </a:r>
            <a:r>
              <a:rPr lang="en-US" sz="1200" dirty="0" err="1">
                <a:solidFill>
                  <a:srgbClr val="0000FF"/>
                </a:solidFill>
              </a:rPr>
              <a:t>-</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4"/>
                  </a:ext>
                </a:extLst>
              </a:rPr>
              <a:t>Lehrbuch</a:t>
            </a:r>
            <a:r>
              <a:rPr lang="en-US" sz="1200" dirty="0">
                <a:solidFill>
                  <a:srgbClr val="0000FF"/>
                </a:solidFill>
              </a:rPr>
              <a:t> </a:t>
            </a:r>
            <a:r>
              <a:rPr lang="en-US" sz="1200" dirty="0" err="1">
                <a:solidFill>
                  <a:srgbClr val="0000FF"/>
                </a:solidFill>
              </a:rPr>
              <a:t>unmissverständlich</a:t>
            </a:r>
            <a:r>
              <a:rPr lang="en-US" sz="1200" dirty="0">
                <a:solidFill>
                  <a:srgbClr val="0000FF"/>
                </a:solidFill>
              </a:rPr>
              <a:t> fest, </a:t>
            </a:r>
            <a:r>
              <a:rPr lang="en-US" sz="1200" dirty="0" err="1">
                <a:solidFill>
                  <a:srgbClr val="0000FF"/>
                </a:solidFill>
              </a:rPr>
              <a:t>dass</a:t>
            </a:r>
            <a:r>
              <a:rPr lang="en-US" sz="1200" dirty="0">
                <a:solidFill>
                  <a:srgbClr val="0000FF"/>
                </a:solidFill>
              </a:rPr>
              <a:t> „</a:t>
            </a:r>
            <a:r>
              <a:rPr lang="en-US" sz="1200" dirty="0" err="1">
                <a:solidFill>
                  <a:srgbClr val="0000FF"/>
                </a:solidFill>
              </a:rPr>
              <a:t>orale</a:t>
            </a:r>
            <a:r>
              <a:rPr lang="en-US" sz="1200" dirty="0">
                <a:solidFill>
                  <a:srgbClr val="0000FF"/>
                </a:solidFill>
              </a:rPr>
              <a:t> CAI nicht </a:t>
            </a:r>
            <a:r>
              <a:rPr lang="en-US" sz="1200" dirty="0" err="1">
                <a:solidFill>
                  <a:srgbClr val="0000FF"/>
                </a:solidFill>
              </a:rPr>
              <a:t>bei</a:t>
            </a:r>
            <a:r>
              <a:rPr lang="en-US" sz="1200" dirty="0">
                <a:solidFill>
                  <a:srgbClr val="0000FF"/>
                </a:solidFill>
              </a:rPr>
              <a:t> Frauen </a:t>
            </a:r>
            <a:r>
              <a:rPr lang="en-US" sz="1200" dirty="0" err="1">
                <a:solidFill>
                  <a:srgbClr val="0000FF"/>
                </a:solidFill>
              </a:rPr>
              <a:t>im</a:t>
            </a:r>
            <a:r>
              <a:rPr lang="en-US" sz="1200" dirty="0">
                <a:solidFill>
                  <a:srgbClr val="0000FF"/>
                </a:solidFill>
              </a:rPr>
              <a:t> </a:t>
            </a:r>
            <a:r>
              <a:rPr lang="en-US" sz="1200" dirty="0" err="1">
                <a:solidFill>
                  <a:srgbClr val="0000FF"/>
                </a:solidFill>
              </a:rPr>
              <a:t>gebärfähigen</a:t>
            </a:r>
            <a:r>
              <a:rPr lang="en-US" sz="1200" dirty="0">
                <a:solidFill>
                  <a:srgbClr val="0000FF"/>
                </a:solidFill>
              </a:rPr>
              <a:t> Alter </a:t>
            </a:r>
            <a:r>
              <a:rPr lang="en-US" sz="1200" dirty="0" err="1">
                <a:solidFill>
                  <a:srgbClr val="0000FF"/>
                </a:solidFill>
              </a:rPr>
              <a:t>angewendet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sollten</a:t>
            </a:r>
            <a:r>
              <a:rPr lang="en-US" sz="1200" dirty="0">
                <a:solidFill>
                  <a:srgbClr val="0000FF"/>
                </a:solidFill>
              </a:rPr>
              <a:t>“. </a:t>
            </a:r>
            <a:r>
              <a:rPr lang="en-US" sz="1200" dirty="0" err="1">
                <a:solidFill>
                  <a:srgbClr val="0000FF"/>
                </a:solidFill>
              </a:rPr>
              <a:t>T</a:t>
            </a:r>
            <a:r>
              <a:rPr lang="en-US" sz="1200" dirty="0" err="1">
                <a:solidFill>
                  <a:schemeClr val="dk1"/>
                </a:solidFill>
              </a:rPr>
              <a:t>rotzdem</a:t>
            </a:r>
            <a:r>
              <a:rPr lang="en-US" sz="1200" dirty="0">
                <a:solidFill>
                  <a:schemeClr val="dk1"/>
                </a:solidFill>
              </a:rPr>
              <a:t> </a:t>
            </a:r>
            <a:r>
              <a:rPr lang="en-US" sz="1200" dirty="0" err="1">
                <a:solidFill>
                  <a:schemeClr val="dk1"/>
                </a:solidFill>
              </a:rPr>
              <a:t>empfiehlt</a:t>
            </a:r>
            <a:r>
              <a:rPr lang="en-US" sz="1200" dirty="0">
                <a:solidFill>
                  <a:schemeClr val="dk1"/>
                </a:solidFill>
              </a:rPr>
              <a:t> das Neuro-</a:t>
            </a:r>
            <a:r>
              <a:rPr lang="en-US" sz="1200" dirty="0" err="1">
                <a:solidFill>
                  <a:schemeClr val="dk1"/>
                </a:solidFill>
              </a:rPr>
              <a:t>Ophthalmologie</a:t>
            </a:r>
            <a:r>
              <a:rPr lang="en-US" sz="1200" dirty="0">
                <a:solidFill>
                  <a:schemeClr val="dk1"/>
                </a:solidFill>
              </a:rPr>
              <a:t>-</a:t>
            </a:r>
            <a:r>
              <a:rPr lang="en-US" sz="1200" dirty="0" err="1">
                <a:solidFill>
                  <a:schemeClr val="dk1"/>
                </a:solidFill>
              </a:rPr>
              <a:t>Lehrbuch</a:t>
            </a:r>
            <a:r>
              <a:rPr lang="en-US" sz="1200" dirty="0">
                <a:solidFill>
                  <a:schemeClr val="dk1"/>
                </a:solidFill>
              </a:rPr>
              <a:t> </a:t>
            </a:r>
            <a:r>
              <a:rPr lang="en-US" sz="1200" dirty="0" err="1">
                <a:solidFill>
                  <a:schemeClr val="dk1"/>
                </a:solidFill>
              </a:rPr>
              <a:t>orale</a:t>
            </a:r>
            <a:r>
              <a:rPr lang="en-US" sz="1200" dirty="0">
                <a:solidFill>
                  <a:schemeClr val="dk1"/>
                </a:solidFill>
              </a:rPr>
              <a:t> CAI </a:t>
            </a:r>
            <a:r>
              <a:rPr lang="en-US" sz="1200" dirty="0" err="1">
                <a:solidFill>
                  <a:schemeClr val="dk1"/>
                </a:solidFill>
              </a:rPr>
              <a:t>als</a:t>
            </a:r>
            <a:r>
              <a:rPr lang="en-US" sz="1200" dirty="0">
                <a:solidFill>
                  <a:schemeClr val="dk1"/>
                </a:solidFill>
              </a:rPr>
              <a:t> </a:t>
            </a:r>
            <a:r>
              <a:rPr lang="en-US" sz="1200" u="sng" dirty="0" err="1">
                <a:solidFill>
                  <a:schemeClr val="dk1"/>
                </a:solidFill>
              </a:rPr>
              <a:t>Therapie</a:t>
            </a:r>
            <a:r>
              <a:rPr lang="en-US" sz="1200" u="sng" dirty="0">
                <a:solidFill>
                  <a:schemeClr val="dk1"/>
                </a:solidFill>
              </a:rPr>
              <a:t> der </a:t>
            </a:r>
            <a:r>
              <a:rPr lang="en-US" sz="1200" u="sng" dirty="0" err="1">
                <a:solidFill>
                  <a:schemeClr val="dk1"/>
                </a:solidFill>
              </a:rPr>
              <a:t>ersten</a:t>
            </a:r>
            <a:r>
              <a:rPr lang="en-US" sz="1200" u="sng" dirty="0">
                <a:solidFill>
                  <a:schemeClr val="dk1"/>
                </a:solidFill>
              </a:rPr>
              <a:t> Wahl </a:t>
            </a:r>
            <a:r>
              <a:rPr lang="en-US" sz="1200" dirty="0" err="1">
                <a:solidFill>
                  <a:schemeClr val="dk1"/>
                </a:solidFill>
              </a:rPr>
              <a:t>bei</a:t>
            </a:r>
            <a:r>
              <a:rPr lang="en-US" sz="1200" dirty="0">
                <a:solidFill>
                  <a:schemeClr val="dk1"/>
                </a:solidFill>
              </a:rPr>
              <a:t> IIH – </a:t>
            </a:r>
            <a:r>
              <a:rPr lang="en-US" sz="1200" dirty="0" err="1">
                <a:solidFill>
                  <a:schemeClr val="dk1"/>
                </a:solidFill>
              </a:rPr>
              <a:t>einer</a:t>
            </a:r>
            <a:r>
              <a:rPr lang="en-US" sz="1200" dirty="0">
                <a:solidFill>
                  <a:schemeClr val="dk1"/>
                </a:solidFill>
              </a:rPr>
              <a:t> </a:t>
            </a:r>
            <a:r>
              <a:rPr lang="en-US" sz="1200" dirty="0" err="1">
                <a:solidFill>
                  <a:schemeClr val="dk1"/>
                </a:solidFill>
              </a:rPr>
              <a:t>Erkrankung</a:t>
            </a:r>
            <a:r>
              <a:rPr lang="en-US" sz="1200" dirty="0">
                <a:solidFill>
                  <a:schemeClr val="dk1"/>
                </a:solidFill>
              </a:rPr>
              <a:t>, die </a:t>
            </a:r>
            <a:r>
              <a:rPr lang="en-US" sz="1200" dirty="0" err="1">
                <a:solidFill>
                  <a:schemeClr val="dk1"/>
                </a:solidFill>
              </a:rPr>
              <a:t>vor</a:t>
            </a:r>
            <a:r>
              <a:rPr lang="en-US" sz="1200" dirty="0">
                <a:solidFill>
                  <a:schemeClr val="dk1"/>
                </a:solidFill>
              </a:rPr>
              <a:t> </a:t>
            </a:r>
            <a:r>
              <a:rPr lang="en-US" sz="1200" dirty="0" err="1">
                <a:solidFill>
                  <a:schemeClr val="dk1"/>
                </a:solidFill>
              </a:rPr>
              <a:t>allem</a:t>
            </a:r>
            <a:r>
              <a:rPr lang="en-US" sz="1200" dirty="0">
                <a:solidFill>
                  <a:schemeClr val="dk1"/>
                </a:solidFill>
              </a:rPr>
              <a:t> Frauen </a:t>
            </a:r>
            <a:r>
              <a:rPr lang="en-US" sz="1200" dirty="0" err="1">
                <a:solidFill>
                  <a:schemeClr val="dk1"/>
                </a:solidFill>
              </a:rPr>
              <a:t>im</a:t>
            </a:r>
            <a:r>
              <a:rPr lang="en-US" sz="1200" dirty="0">
                <a:solidFill>
                  <a:schemeClr val="dk1"/>
                </a:solidFill>
              </a:rPr>
              <a:t> </a:t>
            </a:r>
            <a:r>
              <a:rPr lang="en-US" sz="1200" dirty="0" err="1">
                <a:solidFill>
                  <a:schemeClr val="dk1"/>
                </a:solidFill>
              </a:rPr>
              <a:t>gebärfähigen</a:t>
            </a:r>
            <a:r>
              <a:rPr lang="en-US" sz="1200" dirty="0">
                <a:solidFill>
                  <a:schemeClr val="dk1"/>
                </a:solidFill>
              </a:rPr>
              <a:t> Alter </a:t>
            </a:r>
            <a:r>
              <a:rPr lang="en-US" sz="1200" dirty="0" err="1">
                <a:solidFill>
                  <a:schemeClr val="dk1"/>
                </a:solidFill>
              </a:rPr>
              <a:t>betrifft</a:t>
            </a:r>
            <a:r>
              <a:rPr lang="en-US" sz="1200" dirty="0">
                <a:solidFill>
                  <a:schemeClr val="dk1"/>
                </a:solidFill>
              </a:rPr>
              <a:t>. Daher </a:t>
            </a:r>
            <a:r>
              <a:rPr lang="en-US" sz="1200" dirty="0" err="1">
                <a:solidFill>
                  <a:schemeClr val="dk1"/>
                </a:solidFill>
              </a:rPr>
              <a:t>sollte</a:t>
            </a:r>
            <a:r>
              <a:rPr lang="en-US" sz="1200" dirty="0">
                <a:solidFill>
                  <a:schemeClr val="dk1"/>
                </a:solidFill>
              </a:rPr>
              <a:t> man die </a:t>
            </a:r>
            <a:r>
              <a:rPr lang="en-US" sz="1200" dirty="0" err="1">
                <a:solidFill>
                  <a:schemeClr val="dk1"/>
                </a:solidFill>
              </a:rPr>
              <a:t>möglichen</a:t>
            </a:r>
            <a:r>
              <a:rPr lang="en-US" sz="1200" dirty="0">
                <a:solidFill>
                  <a:schemeClr val="dk1"/>
                </a:solidFill>
              </a:rPr>
              <a:t> </a:t>
            </a:r>
            <a:r>
              <a:rPr lang="en-US" sz="1200" dirty="0" err="1">
                <a:solidFill>
                  <a:schemeClr val="dk1"/>
                </a:solidFill>
              </a:rPr>
              <a:t>Risiken</a:t>
            </a:r>
            <a:r>
              <a:rPr lang="en-US" sz="1200" dirty="0">
                <a:solidFill>
                  <a:schemeClr val="dk1"/>
                </a:solidFill>
              </a:rPr>
              <a:t> </a:t>
            </a:r>
            <a:r>
              <a:rPr lang="en-US" sz="1200" dirty="0" err="1">
                <a:solidFill>
                  <a:schemeClr val="dk1"/>
                </a:solidFill>
              </a:rPr>
              <a:t>sorgfältig</a:t>
            </a:r>
            <a:r>
              <a:rPr lang="en-US" sz="1200" dirty="0">
                <a:solidFill>
                  <a:schemeClr val="dk1"/>
                </a:solidFill>
              </a:rPr>
              <a:t> </a:t>
            </a:r>
            <a:r>
              <a:rPr lang="en-US" sz="1200" dirty="0" err="1">
                <a:solidFill>
                  <a:schemeClr val="dk1"/>
                </a:solidFill>
              </a:rPr>
              <a:t>abwägen</a:t>
            </a:r>
            <a:r>
              <a:rPr lang="en-US" sz="1200" dirty="0">
                <a:solidFill>
                  <a:schemeClr val="dk1"/>
                </a:solidFill>
              </a:rPr>
              <a:t>. </a:t>
            </a:r>
            <a:endParaRPr sz="1200" i="1" dirty="0">
              <a:solidFill>
                <a:srgbClr val="0000FF"/>
              </a:solidFill>
            </a:endParaRPr>
          </a:p>
          <a:p>
            <a:pPr marL="0" marR="0" lvl="0" indent="0" algn="l" rtl="0">
              <a:spcBef>
                <a:spcPts val="0"/>
              </a:spcBef>
              <a:spcAft>
                <a:spcPts val="0"/>
              </a:spcAft>
              <a:buNone/>
            </a:pPr>
            <a:endParaRPr sz="1600" dirty="0">
              <a:solidFill>
                <a:srgbClr val="00FF99"/>
              </a:solidFill>
              <a:latin typeface="Arial"/>
              <a:ea typeface="Arial"/>
              <a:cs typeface="Arial"/>
              <a:sym typeface="Arial"/>
            </a:endParaRPr>
          </a:p>
          <a:p>
            <a:pPr marL="0" marR="0" lvl="0" indent="0" algn="l" rtl="0">
              <a:spcBef>
                <a:spcPts val="0"/>
              </a:spcBef>
              <a:spcAft>
                <a:spcPts val="0"/>
              </a:spcAft>
              <a:buNone/>
            </a:pPr>
            <a:r>
              <a:rPr lang="en-US" sz="1200" dirty="0">
                <a:solidFill>
                  <a:srgbClr val="00FF99"/>
                </a:solidFill>
                <a:latin typeface="Arial"/>
                <a:ea typeface="Arial"/>
                <a:cs typeface="Arial"/>
                <a:sym typeface="Arial"/>
              </a:rPr>
              <a:t>Was </a:t>
            </a:r>
            <a:r>
              <a:rPr lang="en-US" sz="1200" b="1" dirty="0" err="1">
                <a:solidFill>
                  <a:srgbClr val="00FF99"/>
                </a:solidFill>
                <a:latin typeface="Arial"/>
                <a:ea typeface="Arial"/>
                <a:cs typeface="Arial"/>
                <a:sym typeface="Arial"/>
              </a:rPr>
              <a:t>topische</a:t>
            </a:r>
            <a:r>
              <a:rPr lang="en-US" sz="1200" b="1" dirty="0">
                <a:solidFill>
                  <a:srgbClr val="00FF99"/>
                </a:solidFill>
                <a:latin typeface="Arial"/>
                <a:ea typeface="Arial"/>
                <a:cs typeface="Arial"/>
                <a:sym typeface="Arial"/>
              </a:rPr>
              <a:t> </a:t>
            </a:r>
            <a:r>
              <a:rPr lang="en-US" sz="1200" dirty="0">
                <a:solidFill>
                  <a:srgbClr val="00FF99"/>
                </a:solidFill>
                <a:latin typeface="Arial"/>
                <a:ea typeface="Arial"/>
                <a:cs typeface="Arial"/>
                <a:sym typeface="Arial"/>
              </a:rPr>
              <a:t>CAI in der </a:t>
            </a:r>
            <a:r>
              <a:rPr lang="en-US" sz="1200" dirty="0" err="1">
                <a:solidFill>
                  <a:srgbClr val="00FF99"/>
                </a:solidFill>
                <a:latin typeface="Arial"/>
                <a:ea typeface="Arial"/>
                <a:cs typeface="Arial"/>
                <a:sym typeface="Arial"/>
              </a:rPr>
              <a:t>Schwangerschaft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betrifft</a:t>
            </a:r>
            <a:r>
              <a:rPr lang="en-US" sz="1200" dirty="0">
                <a:solidFill>
                  <a:srgbClr val="00FF99"/>
                </a:solidFill>
                <a:latin typeface="Arial"/>
                <a:ea typeface="Arial"/>
                <a:cs typeface="Arial"/>
                <a:sym typeface="Arial"/>
              </a:rPr>
              <a:t>, so </a:t>
            </a:r>
            <a:r>
              <a:rPr lang="en-US" sz="1200" dirty="0" err="1">
                <a:solidFill>
                  <a:srgbClr val="00FF99"/>
                </a:solidFill>
                <a:latin typeface="Arial"/>
                <a:ea typeface="Arial"/>
                <a:cs typeface="Arial"/>
                <a:sym typeface="Arial"/>
              </a:rPr>
              <a:t>geht</a:t>
            </a:r>
            <a:r>
              <a:rPr lang="en-US" sz="1200" dirty="0">
                <a:solidFill>
                  <a:srgbClr val="00FF99"/>
                </a:solidFill>
                <a:latin typeface="Arial"/>
                <a:ea typeface="Arial"/>
                <a:cs typeface="Arial"/>
                <a:sym typeface="Arial"/>
              </a:rPr>
              <a:t> das </a:t>
            </a:r>
            <a:r>
              <a:rPr lang="en-US" sz="1200" i="1" dirty="0" err="1">
                <a:solidFill>
                  <a:srgbClr val="00FF99"/>
                </a:solidFill>
                <a:latin typeface="Arial"/>
                <a:ea typeface="Arial"/>
                <a:cs typeface="Arial"/>
                <a:sym typeface="Arial"/>
              </a:rPr>
              <a:t>Glaukom</a:t>
            </a:r>
            <a:r>
              <a:rPr lang="en-US" sz="1200" dirty="0">
                <a:solidFill>
                  <a:srgbClr val="00FF99"/>
                </a:solidFill>
                <a:latin typeface="Arial"/>
                <a:ea typeface="Arial"/>
                <a:cs typeface="Arial"/>
                <a:sym typeface="Arial"/>
              </a:rPr>
              <a:t>-Buch nicht </a:t>
            </a:r>
            <a:r>
              <a:rPr lang="en-US" sz="1200" dirty="0" err="1">
                <a:solidFill>
                  <a:srgbClr val="00FF99"/>
                </a:solidFill>
                <a:latin typeface="Arial"/>
                <a:ea typeface="Arial"/>
                <a:cs typeface="Arial"/>
                <a:sym typeface="Arial"/>
              </a:rPr>
              <a:t>direkt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darauf</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a:t>
            </a:r>
            <a:r>
              <a:rPr lang="en-US" sz="1200" dirty="0">
                <a:solidFill>
                  <a:srgbClr val="00FF99"/>
                </a:solidFill>
                <a:latin typeface="Arial"/>
                <a:ea typeface="Arial"/>
                <a:cs typeface="Arial"/>
                <a:sym typeface="Arial"/>
              </a:rPr>
              <a:t>.</a:t>
            </a:r>
            <a:endParaRPr sz="1600" b="1" dirty="0">
              <a:solidFill>
                <a:srgbClr val="00FF99"/>
              </a:solidFill>
              <a:latin typeface="Arial"/>
              <a:ea typeface="Arial"/>
              <a:cs typeface="Arial"/>
              <a:sym typeface="Arial"/>
            </a:endParaRP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Shape 5464"/>
        <p:cNvGrpSpPr/>
        <p:nvPr/>
      </p:nvGrpSpPr>
      <p:grpSpPr>
        <a:xfrm>
          <a:off x="0" y="0"/>
          <a:ext cx="0" cy="0"/>
          <a:chOff x="0" y="0"/>
          <a:chExt cx="0" cy="0"/>
        </a:xfrm>
      </p:grpSpPr>
      <p:sp>
        <p:nvSpPr>
          <p:cNvPr id="5465" name="Google Shape;5465;p37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466" name="Google Shape;5466;p375"/>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67" name="Google Shape;5467;p375"/>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I</a:t>
            </a: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5"/>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68" name="Google Shape;5468;p375"/>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69" name="Google Shape;5469;p37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358</a:t>
            </a:fld>
            <a:endParaRPr sz="1000">
              <a:solidFill>
                <a:schemeClr val="dk1"/>
              </a:solidFill>
              <a:latin typeface="Arial"/>
              <a:ea typeface="Arial"/>
              <a:cs typeface="Arial"/>
              <a:sym typeface="Arial"/>
            </a:endParaRPr>
          </a:p>
        </p:txBody>
      </p:sp>
      <p:sp>
        <p:nvSpPr>
          <p:cNvPr id="5470" name="Google Shape;5470;p375"/>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Warum sollte man bei Schwangeren kein PGA verwenden?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Erinnern Sie sich an Ihre Zeit in der Geburtshilfe: Prostaglandine spielen eine wichtige Rolle bei der Auslösung der Wehen. Angesichts dessen sollte es nicht überraschen, dass man einer Schwangeren kein Prostaglandin-Analogon verabreichen sollte.</a:t>
            </a:r>
            <a:endParaRPr sz="1200" i="1">
              <a:solidFill>
                <a:srgbClr val="7F7F7F"/>
              </a:solidFill>
            </a:endParaRPr>
          </a:p>
        </p:txBody>
      </p:sp>
      <p:sp>
        <p:nvSpPr>
          <p:cNvPr id="5471" name="Google Shape;5471;p375"/>
          <p:cNvSpPr txBox="1"/>
          <p:nvPr/>
        </p:nvSpPr>
        <p:spPr>
          <a:xfrm>
            <a:off x="2948618" y="3810000"/>
            <a:ext cx="5738100" cy="19344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A5A5A5"/>
                </a:solidFill>
              </a:rPr>
              <a:t>Warum</a:t>
            </a:r>
            <a:r>
              <a:rPr lang="en-US" sz="1200" i="1" dirty="0">
                <a:solidFill>
                  <a:srgbClr val="A5A5A5"/>
                </a:solidFill>
              </a:rPr>
              <a:t> </a:t>
            </a:r>
            <a:r>
              <a:rPr lang="en-US" sz="1200" i="1" dirty="0" err="1">
                <a:solidFill>
                  <a:srgbClr val="A5A5A5"/>
                </a:solidFill>
              </a:rPr>
              <a:t>sollte</a:t>
            </a:r>
            <a:r>
              <a:rPr lang="en-US" sz="1200" i="1" dirty="0">
                <a:solidFill>
                  <a:srgbClr val="A5A5A5"/>
                </a:solidFill>
              </a:rPr>
              <a:t> man </a:t>
            </a:r>
            <a:r>
              <a:rPr lang="en-US" sz="1200" i="1" dirty="0" err="1">
                <a:solidFill>
                  <a:srgbClr val="A5A5A5"/>
                </a:solidFill>
              </a:rPr>
              <a:t>kein</a:t>
            </a:r>
            <a:r>
              <a:rPr lang="en-US" sz="1200" i="1" dirty="0">
                <a:solidFill>
                  <a:srgbClr val="A5A5A5"/>
                </a:solidFill>
              </a:rPr>
              <a:t> CAI </a:t>
            </a:r>
            <a:r>
              <a:rPr lang="en-US" sz="1200" i="1" dirty="0" err="1">
                <a:solidFill>
                  <a:srgbClr val="A5A5A5"/>
                </a:solidFill>
              </a:rPr>
              <a:t>verwenden</a:t>
            </a:r>
            <a:r>
              <a:rPr lang="en-US" sz="1200" i="1" dirty="0">
                <a:solidFill>
                  <a:srgbClr val="A5A5A5"/>
                </a:solidFill>
              </a:rPr>
              <a:t>?</a:t>
            </a:r>
            <a:endParaRPr dirty="0">
              <a:solidFill>
                <a:srgbClr val="A5A5A5"/>
              </a:solidFill>
            </a:endParaRPr>
          </a:p>
          <a:p>
            <a:pPr marL="0" lvl="0" indent="0" algn="l" rtl="0">
              <a:spcBef>
                <a:spcPts val="0"/>
              </a:spcBef>
              <a:spcAft>
                <a:spcPts val="0"/>
              </a:spcAft>
              <a:buClr>
                <a:schemeClr val="dk1"/>
              </a:buClr>
              <a:buFont typeface="Arial"/>
              <a:buNone/>
            </a:pPr>
            <a:r>
              <a:rPr lang="en-US" sz="1200" dirty="0">
                <a:solidFill>
                  <a:srgbClr val="A5A5A5"/>
                </a:solidFill>
              </a:rPr>
              <a:t>CAI </a:t>
            </a:r>
            <a:r>
              <a:rPr lang="en-US" sz="1200" dirty="0" err="1">
                <a:solidFill>
                  <a:srgbClr val="A5A5A5"/>
                </a:solidFill>
              </a:rPr>
              <a:t>haben</a:t>
            </a:r>
            <a:r>
              <a:rPr lang="en-US" sz="1200" dirty="0">
                <a:solidFill>
                  <a:srgbClr val="A5A5A5"/>
                </a:solidFill>
              </a:rPr>
              <a:t> </a:t>
            </a:r>
            <a:r>
              <a:rPr lang="en-US" sz="1200" dirty="0" err="1">
                <a:solidFill>
                  <a:srgbClr val="A5A5A5"/>
                </a:solidFill>
              </a:rPr>
              <a:t>sich</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Mäusen</a:t>
            </a:r>
            <a:r>
              <a:rPr lang="en-US" sz="1200" dirty="0">
                <a:solidFill>
                  <a:srgbClr val="A5A5A5"/>
                </a:solidFill>
              </a:rPr>
              <a:t> </a:t>
            </a:r>
            <a:r>
              <a:rPr lang="en-US" sz="1200" dirty="0" err="1">
                <a:solidFill>
                  <a:srgbClr val="A5A5A5"/>
                </a:solidFill>
              </a:rPr>
              <a:t>als</a:t>
            </a:r>
            <a:r>
              <a:rPr lang="en-US" sz="1200" dirty="0">
                <a:solidFill>
                  <a:srgbClr val="A5A5A5"/>
                </a:solidFill>
              </a:rPr>
              <a:t> teratogen </a:t>
            </a:r>
            <a:r>
              <a:rPr lang="en-US" sz="1200" dirty="0" err="1">
                <a:solidFill>
                  <a:srgbClr val="A5A5A5"/>
                </a:solidFill>
              </a:rPr>
              <a:t>erwiesen</a:t>
            </a:r>
            <a:r>
              <a:rPr lang="en-US" sz="1200" dirty="0">
                <a:solidFill>
                  <a:srgbClr val="A5A5A5"/>
                </a:solidFill>
              </a:rPr>
              <a:t>. Aus </a:t>
            </a:r>
            <a:r>
              <a:rPr lang="en-US" sz="1200" dirty="0" err="1">
                <a:solidFill>
                  <a:srgbClr val="A5A5A5"/>
                </a:solidFill>
              </a:rPr>
              <a:t>diesem</a:t>
            </a:r>
            <a:r>
              <a:rPr lang="en-US" sz="1200" dirty="0">
                <a:solidFill>
                  <a:srgbClr val="A5A5A5"/>
                </a:solidFill>
              </a:rPr>
              <a:t> Grund </a:t>
            </a:r>
            <a:r>
              <a:rPr lang="en-US" sz="1200" dirty="0" err="1">
                <a:solidFill>
                  <a:srgbClr val="A5A5A5"/>
                </a:solidFill>
              </a:rPr>
              <a:t>stellt</a:t>
            </a:r>
            <a:r>
              <a:rPr lang="en-US" sz="1200" dirty="0">
                <a:solidFill>
                  <a:srgbClr val="A5A5A5"/>
                </a:solidFill>
              </a:rPr>
              <a:t> das </a:t>
            </a:r>
            <a:r>
              <a:rPr lang="en-US" sz="1200" i="1" dirty="0" err="1">
                <a:solidFill>
                  <a:srgbClr val="A5A5A5"/>
                </a:solidFill>
              </a:rPr>
              <a:t>Glaukom</a:t>
            </a:r>
            <a:r>
              <a:rPr lang="en-US" sz="1200" dirty="0" err="1">
                <a:solidFill>
                  <a:srgbClr val="A5A5A5"/>
                </a:solidFill>
              </a:rPr>
              <a:t>-</a:t>
            </a:r>
            <a:r>
              <a:rPr lang="en-US" sz="1200" dirty="0" err="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6"/>
                  </a:ext>
                </a:extLst>
              </a:rPr>
              <a:t>Lehrbuch</a:t>
            </a:r>
            <a:r>
              <a:rPr lang="en-US" sz="1200" dirty="0">
                <a:solidFill>
                  <a:srgbClr val="A5A5A5"/>
                </a:solidFill>
              </a:rPr>
              <a:t> </a:t>
            </a:r>
            <a:r>
              <a:rPr lang="en-US" sz="1200" dirty="0" err="1">
                <a:solidFill>
                  <a:srgbClr val="A5A5A5"/>
                </a:solidFill>
              </a:rPr>
              <a:t>unmissverständlich</a:t>
            </a:r>
            <a:r>
              <a:rPr lang="en-US" sz="1200" dirty="0">
                <a:solidFill>
                  <a:srgbClr val="A5A5A5"/>
                </a:solidFill>
              </a:rPr>
              <a:t> fest, </a:t>
            </a:r>
            <a:r>
              <a:rPr lang="en-US" sz="1200" dirty="0" err="1">
                <a:solidFill>
                  <a:srgbClr val="A5A5A5"/>
                </a:solidFill>
              </a:rPr>
              <a:t>dass</a:t>
            </a:r>
            <a:r>
              <a:rPr lang="en-US" sz="1200" dirty="0">
                <a:solidFill>
                  <a:srgbClr val="A5A5A5"/>
                </a:solidFill>
              </a:rPr>
              <a:t> „</a:t>
            </a:r>
            <a:r>
              <a:rPr lang="en-US" sz="1200" dirty="0" err="1">
                <a:solidFill>
                  <a:srgbClr val="A5A5A5"/>
                </a:solidFill>
              </a:rPr>
              <a:t>orale</a:t>
            </a:r>
            <a:r>
              <a:rPr lang="en-US" sz="1200" dirty="0">
                <a:solidFill>
                  <a:srgbClr val="A5A5A5"/>
                </a:solidFill>
              </a:rPr>
              <a:t> CAI nicht </a:t>
            </a:r>
            <a:r>
              <a:rPr lang="en-US" sz="1200" dirty="0" err="1">
                <a:solidFill>
                  <a:srgbClr val="A5A5A5"/>
                </a:solidFill>
              </a:rPr>
              <a:t>bei</a:t>
            </a:r>
            <a:r>
              <a:rPr lang="en-US" sz="1200" dirty="0">
                <a:solidFill>
                  <a:srgbClr val="A5A5A5"/>
                </a:solidFill>
              </a:rPr>
              <a:t> Frauen </a:t>
            </a:r>
            <a:r>
              <a:rPr lang="en-US" sz="1200" dirty="0" err="1">
                <a:solidFill>
                  <a:srgbClr val="A5A5A5"/>
                </a:solidFill>
              </a:rPr>
              <a:t>im</a:t>
            </a:r>
            <a:r>
              <a:rPr lang="en-US" sz="1200" dirty="0">
                <a:solidFill>
                  <a:srgbClr val="A5A5A5"/>
                </a:solidFill>
              </a:rPr>
              <a:t> </a:t>
            </a:r>
            <a:r>
              <a:rPr lang="en-US" sz="1200" dirty="0" err="1">
                <a:solidFill>
                  <a:srgbClr val="A5A5A5"/>
                </a:solidFill>
              </a:rPr>
              <a:t>gebärfähigen</a:t>
            </a:r>
            <a:r>
              <a:rPr lang="en-US" sz="1200" dirty="0">
                <a:solidFill>
                  <a:srgbClr val="A5A5A5"/>
                </a:solidFill>
              </a:rPr>
              <a:t> Alter </a:t>
            </a:r>
            <a:r>
              <a:rPr lang="en-US" sz="1200" dirty="0" err="1">
                <a:solidFill>
                  <a:srgbClr val="A5A5A5"/>
                </a:solidFill>
              </a:rPr>
              <a:t>angewendet</a:t>
            </a:r>
            <a:r>
              <a:rPr lang="en-US" sz="1200" dirty="0">
                <a:solidFill>
                  <a:srgbClr val="A5A5A5"/>
                </a:solidFill>
              </a:rPr>
              <a:t> </a:t>
            </a:r>
            <a:r>
              <a:rPr lang="en-US" sz="1200" dirty="0" err="1">
                <a:solidFill>
                  <a:srgbClr val="A5A5A5"/>
                </a:solidFill>
              </a:rPr>
              <a:t>werden</a:t>
            </a:r>
            <a:r>
              <a:rPr lang="en-US" sz="1200" dirty="0">
                <a:solidFill>
                  <a:srgbClr val="A5A5A5"/>
                </a:solidFill>
              </a:rPr>
              <a:t> </a:t>
            </a:r>
            <a:r>
              <a:rPr lang="en-US" sz="1200" dirty="0" err="1">
                <a:solidFill>
                  <a:srgbClr val="A5A5A5"/>
                </a:solidFill>
              </a:rPr>
              <a:t>sollten</a:t>
            </a:r>
            <a:r>
              <a:rPr lang="en-US" sz="1200" dirty="0">
                <a:solidFill>
                  <a:srgbClr val="A5A5A5"/>
                </a:solidFill>
              </a:rPr>
              <a:t>“. </a:t>
            </a:r>
            <a:r>
              <a:rPr lang="en-US" sz="1200" dirty="0" err="1">
                <a:solidFill>
                  <a:srgbClr val="A5A5A5"/>
                </a:solidFill>
              </a:rPr>
              <a:t>Trotzdem</a:t>
            </a:r>
            <a:r>
              <a:rPr lang="en-US" sz="1200" dirty="0">
                <a:solidFill>
                  <a:srgbClr val="A5A5A5"/>
                </a:solidFill>
              </a:rPr>
              <a:t> </a:t>
            </a:r>
            <a:r>
              <a:rPr lang="en-US" sz="1200" dirty="0" err="1">
                <a:solidFill>
                  <a:srgbClr val="A5A5A5"/>
                </a:solidFill>
              </a:rPr>
              <a:t>empfiehlt</a:t>
            </a:r>
            <a:r>
              <a:rPr lang="en-US" sz="1200" dirty="0">
                <a:solidFill>
                  <a:srgbClr val="A5A5A5"/>
                </a:solidFill>
              </a:rPr>
              <a:t> das Neuro-</a:t>
            </a:r>
            <a:r>
              <a:rPr lang="en-US" sz="1200" dirty="0" err="1">
                <a:solidFill>
                  <a:srgbClr val="A5A5A5"/>
                </a:solidFill>
              </a:rPr>
              <a:t>Ophthalmologie</a:t>
            </a:r>
            <a:r>
              <a:rPr lang="en-US" sz="1200" dirty="0">
                <a:solidFill>
                  <a:srgbClr val="A5A5A5"/>
                </a:solidFill>
              </a:rPr>
              <a:t>-</a:t>
            </a:r>
            <a:r>
              <a:rPr lang="en-US" sz="1200" dirty="0" err="1">
                <a:solidFill>
                  <a:srgbClr val="A5A5A5"/>
                </a:solidFill>
              </a:rPr>
              <a:t>Lehrbuch</a:t>
            </a:r>
            <a:r>
              <a:rPr lang="en-US" sz="1200" dirty="0">
                <a:solidFill>
                  <a:srgbClr val="A5A5A5"/>
                </a:solidFill>
              </a:rPr>
              <a:t> </a:t>
            </a:r>
            <a:r>
              <a:rPr lang="en-US" sz="1200" dirty="0" err="1">
                <a:solidFill>
                  <a:srgbClr val="A5A5A5"/>
                </a:solidFill>
              </a:rPr>
              <a:t>orale</a:t>
            </a:r>
            <a:r>
              <a:rPr lang="en-US" sz="1200" dirty="0">
                <a:solidFill>
                  <a:srgbClr val="A5A5A5"/>
                </a:solidFill>
              </a:rPr>
              <a:t> CAI </a:t>
            </a:r>
            <a:r>
              <a:rPr lang="en-US" sz="1200" dirty="0" err="1">
                <a:solidFill>
                  <a:srgbClr val="A5A5A5"/>
                </a:solidFill>
              </a:rPr>
              <a:t>als</a:t>
            </a:r>
            <a:r>
              <a:rPr lang="en-US" sz="1200" dirty="0">
                <a:solidFill>
                  <a:srgbClr val="A5A5A5"/>
                </a:solidFill>
              </a:rPr>
              <a:t> </a:t>
            </a:r>
            <a:r>
              <a:rPr lang="en-US" sz="1200" u="sng" dirty="0" err="1">
                <a:solidFill>
                  <a:srgbClr val="A5A5A5"/>
                </a:solidFill>
              </a:rPr>
              <a:t>Therapie</a:t>
            </a:r>
            <a:r>
              <a:rPr lang="en-US" sz="1200" u="sng" dirty="0">
                <a:solidFill>
                  <a:srgbClr val="A5A5A5"/>
                </a:solidFill>
              </a:rPr>
              <a:t> der </a:t>
            </a:r>
            <a:r>
              <a:rPr lang="en-US" sz="1200" u="sng" dirty="0" err="1">
                <a:solidFill>
                  <a:srgbClr val="A5A5A5"/>
                </a:solidFill>
              </a:rPr>
              <a:t>ersten</a:t>
            </a:r>
            <a:r>
              <a:rPr lang="en-US" sz="1200" u="sng" dirty="0">
                <a:solidFill>
                  <a:srgbClr val="A5A5A5"/>
                </a:solidFill>
              </a:rPr>
              <a:t> Wahl </a:t>
            </a:r>
            <a:r>
              <a:rPr lang="en-US" sz="1200" dirty="0" err="1">
                <a:solidFill>
                  <a:srgbClr val="A5A5A5"/>
                </a:solidFill>
              </a:rPr>
              <a:t>bei</a:t>
            </a:r>
            <a:r>
              <a:rPr lang="en-US" sz="1200" dirty="0">
                <a:solidFill>
                  <a:srgbClr val="A5A5A5"/>
                </a:solidFill>
              </a:rPr>
              <a:t> </a:t>
            </a:r>
            <a:r>
              <a:rPr lang="en-US" sz="1200" b="1" dirty="0">
                <a:solidFill>
                  <a:schemeClr val="dk1"/>
                </a:solidFill>
              </a:rPr>
              <a:t>IIH </a:t>
            </a:r>
            <a:r>
              <a:rPr lang="en-US" sz="1200" dirty="0">
                <a:solidFill>
                  <a:srgbClr val="A5A5A5"/>
                </a:solidFill>
              </a:rPr>
              <a:t>– </a:t>
            </a:r>
            <a:r>
              <a:rPr lang="en-US" sz="1200" dirty="0" err="1">
                <a:solidFill>
                  <a:srgbClr val="A5A5A5"/>
                </a:solidFill>
              </a:rPr>
              <a:t>einer</a:t>
            </a:r>
            <a:r>
              <a:rPr lang="en-US" sz="1200" dirty="0">
                <a:solidFill>
                  <a:srgbClr val="A5A5A5"/>
                </a:solidFill>
              </a:rPr>
              <a:t> </a:t>
            </a:r>
            <a:r>
              <a:rPr lang="en-US" sz="1200" dirty="0" err="1">
                <a:solidFill>
                  <a:srgbClr val="A5A5A5"/>
                </a:solidFill>
              </a:rPr>
              <a:t>Erkrankung</a:t>
            </a:r>
            <a:r>
              <a:rPr lang="en-US" sz="1200" dirty="0">
                <a:solidFill>
                  <a:srgbClr val="A5A5A5"/>
                </a:solidFill>
              </a:rPr>
              <a:t>, die </a:t>
            </a:r>
            <a:r>
              <a:rPr lang="en-US" sz="1200" dirty="0" err="1">
                <a:solidFill>
                  <a:srgbClr val="A5A5A5"/>
                </a:solidFill>
              </a:rPr>
              <a:t>vor</a:t>
            </a:r>
            <a:r>
              <a:rPr lang="en-US" sz="1200" dirty="0">
                <a:solidFill>
                  <a:srgbClr val="A5A5A5"/>
                </a:solidFill>
              </a:rPr>
              <a:t> </a:t>
            </a:r>
            <a:r>
              <a:rPr lang="en-US" sz="1200" dirty="0" err="1">
                <a:solidFill>
                  <a:srgbClr val="A5A5A5"/>
                </a:solidFill>
              </a:rPr>
              <a:t>allem</a:t>
            </a:r>
            <a:r>
              <a:rPr lang="en-US" sz="1200" dirty="0">
                <a:solidFill>
                  <a:srgbClr val="A5A5A5"/>
                </a:solidFill>
              </a:rPr>
              <a:t> Frauen </a:t>
            </a:r>
            <a:r>
              <a:rPr lang="en-US" sz="1200" dirty="0" err="1">
                <a:solidFill>
                  <a:srgbClr val="A5A5A5"/>
                </a:solidFill>
              </a:rPr>
              <a:t>im</a:t>
            </a:r>
            <a:r>
              <a:rPr lang="en-US" sz="1200" dirty="0">
                <a:solidFill>
                  <a:srgbClr val="A5A5A5"/>
                </a:solidFill>
              </a:rPr>
              <a:t> </a:t>
            </a:r>
            <a:r>
              <a:rPr lang="en-US" sz="1200" dirty="0" err="1">
                <a:solidFill>
                  <a:srgbClr val="A5A5A5"/>
                </a:solidFill>
              </a:rPr>
              <a:t>gebärfähigen</a:t>
            </a:r>
            <a:r>
              <a:rPr lang="en-US" sz="1200" dirty="0">
                <a:solidFill>
                  <a:srgbClr val="A5A5A5"/>
                </a:solidFill>
              </a:rPr>
              <a:t> Alter </a:t>
            </a:r>
            <a:r>
              <a:rPr lang="en-US" sz="1200" dirty="0" err="1">
                <a:solidFill>
                  <a:srgbClr val="A5A5A5"/>
                </a:solidFill>
              </a:rPr>
              <a:t>betrifft</a:t>
            </a:r>
            <a:r>
              <a:rPr lang="en-US" sz="1200" dirty="0">
                <a:solidFill>
                  <a:srgbClr val="A5A5A5"/>
                </a:solidFill>
              </a:rPr>
              <a:t>. Daher </a:t>
            </a:r>
            <a:r>
              <a:rPr lang="en-US" sz="1200" dirty="0" err="1">
                <a:solidFill>
                  <a:srgbClr val="A5A5A5"/>
                </a:solidFill>
              </a:rPr>
              <a:t>sollte</a:t>
            </a:r>
            <a:r>
              <a:rPr lang="en-US" sz="1200" dirty="0">
                <a:solidFill>
                  <a:srgbClr val="A5A5A5"/>
                </a:solidFill>
              </a:rPr>
              <a:t> man die </a:t>
            </a:r>
            <a:r>
              <a:rPr lang="en-US" sz="1200" dirty="0" err="1">
                <a:solidFill>
                  <a:srgbClr val="A5A5A5"/>
                </a:solidFill>
              </a:rPr>
              <a:t>möglichen</a:t>
            </a:r>
            <a:r>
              <a:rPr lang="en-US" sz="1200" dirty="0">
                <a:solidFill>
                  <a:srgbClr val="A5A5A5"/>
                </a:solidFill>
              </a:rPr>
              <a:t> </a:t>
            </a:r>
            <a:r>
              <a:rPr lang="en-US" sz="1200" dirty="0" err="1">
                <a:solidFill>
                  <a:srgbClr val="A5A5A5"/>
                </a:solidFill>
              </a:rPr>
              <a:t>Risiken</a:t>
            </a:r>
            <a:r>
              <a:rPr lang="en-US" sz="1200" dirty="0">
                <a:solidFill>
                  <a:srgbClr val="A5A5A5"/>
                </a:solidFill>
              </a:rPr>
              <a:t> </a:t>
            </a:r>
            <a:r>
              <a:rPr lang="en-US" sz="1200" dirty="0" err="1">
                <a:solidFill>
                  <a:srgbClr val="A5A5A5"/>
                </a:solidFill>
              </a:rPr>
              <a:t>sorgfältig</a:t>
            </a:r>
            <a:r>
              <a:rPr lang="en-US" sz="1200" dirty="0">
                <a:solidFill>
                  <a:srgbClr val="A5A5A5"/>
                </a:solidFill>
              </a:rPr>
              <a:t> </a:t>
            </a:r>
            <a:r>
              <a:rPr lang="en-US" sz="1200" dirty="0" err="1">
                <a:solidFill>
                  <a:srgbClr val="A5A5A5"/>
                </a:solidFill>
              </a:rPr>
              <a:t>abwägen</a:t>
            </a:r>
            <a:r>
              <a:rPr lang="en-US" sz="1200" dirty="0">
                <a:solidFill>
                  <a:srgbClr val="A5A5A5"/>
                </a:solidFill>
              </a:rPr>
              <a:t>. </a:t>
            </a:r>
            <a:endParaRPr sz="1200" dirty="0">
              <a:solidFill>
                <a:srgbClr val="A5A5A5"/>
              </a:solidFill>
            </a:endParaRPr>
          </a:p>
          <a:p>
            <a:pPr marL="0" marR="0" lvl="0" indent="0" algn="l" rtl="0">
              <a:spcBef>
                <a:spcPts val="0"/>
              </a:spcBef>
              <a:spcAft>
                <a:spcPts val="0"/>
              </a:spcAft>
              <a:buNone/>
            </a:pPr>
            <a:endParaRPr sz="1600" dirty="0">
              <a:solidFill>
                <a:srgbClr val="00FF99"/>
              </a:solidFill>
              <a:latin typeface="Arial"/>
              <a:ea typeface="Arial"/>
              <a:cs typeface="Arial"/>
              <a:sym typeface="Arial"/>
            </a:endParaRPr>
          </a:p>
          <a:p>
            <a:pPr marL="0" marR="0" lvl="0" indent="0" algn="l" rtl="0">
              <a:spcBef>
                <a:spcPts val="0"/>
              </a:spcBef>
              <a:spcAft>
                <a:spcPts val="0"/>
              </a:spcAft>
              <a:buNone/>
            </a:pPr>
            <a:r>
              <a:rPr lang="en-US" sz="1200" dirty="0">
                <a:solidFill>
                  <a:srgbClr val="00FF99"/>
                </a:solidFill>
                <a:latin typeface="Arial"/>
                <a:ea typeface="Arial"/>
                <a:cs typeface="Arial"/>
                <a:sym typeface="Arial"/>
              </a:rPr>
              <a:t>Was </a:t>
            </a:r>
            <a:r>
              <a:rPr lang="en-US" sz="1200" b="1" dirty="0" err="1">
                <a:solidFill>
                  <a:srgbClr val="00FF99"/>
                </a:solidFill>
                <a:latin typeface="Arial"/>
                <a:ea typeface="Arial"/>
                <a:cs typeface="Arial"/>
                <a:sym typeface="Arial"/>
              </a:rPr>
              <a:t>topische</a:t>
            </a:r>
            <a:r>
              <a:rPr lang="en-US" sz="1200" b="1" dirty="0">
                <a:solidFill>
                  <a:srgbClr val="00FF99"/>
                </a:solidFill>
                <a:latin typeface="Arial"/>
                <a:ea typeface="Arial"/>
                <a:cs typeface="Arial"/>
                <a:sym typeface="Arial"/>
              </a:rPr>
              <a:t> </a:t>
            </a:r>
            <a:r>
              <a:rPr lang="en-US" sz="1200" dirty="0">
                <a:solidFill>
                  <a:srgbClr val="00FF99"/>
                </a:solidFill>
                <a:latin typeface="Arial"/>
                <a:ea typeface="Arial"/>
                <a:cs typeface="Arial"/>
                <a:sym typeface="Arial"/>
              </a:rPr>
              <a:t>CAI in der </a:t>
            </a:r>
            <a:r>
              <a:rPr lang="en-US" sz="1200" dirty="0" err="1">
                <a:solidFill>
                  <a:srgbClr val="00FF99"/>
                </a:solidFill>
                <a:latin typeface="Arial"/>
                <a:ea typeface="Arial"/>
                <a:cs typeface="Arial"/>
                <a:sym typeface="Arial"/>
              </a:rPr>
              <a:t>Schwangerschaft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betrifft</a:t>
            </a:r>
            <a:r>
              <a:rPr lang="en-US" sz="1200" dirty="0">
                <a:solidFill>
                  <a:srgbClr val="00FF99"/>
                </a:solidFill>
                <a:latin typeface="Arial"/>
                <a:ea typeface="Arial"/>
                <a:cs typeface="Arial"/>
                <a:sym typeface="Arial"/>
              </a:rPr>
              <a:t>, so </a:t>
            </a:r>
            <a:r>
              <a:rPr lang="en-US" sz="1200" dirty="0" err="1">
                <a:solidFill>
                  <a:srgbClr val="00FF99"/>
                </a:solidFill>
                <a:latin typeface="Arial"/>
                <a:ea typeface="Arial"/>
                <a:cs typeface="Arial"/>
                <a:sym typeface="Arial"/>
              </a:rPr>
              <a:t>geht</a:t>
            </a:r>
            <a:r>
              <a:rPr lang="en-US" sz="1200" dirty="0">
                <a:solidFill>
                  <a:srgbClr val="00FF99"/>
                </a:solidFill>
                <a:latin typeface="Arial"/>
                <a:ea typeface="Arial"/>
                <a:cs typeface="Arial"/>
                <a:sym typeface="Arial"/>
              </a:rPr>
              <a:t> das </a:t>
            </a:r>
            <a:r>
              <a:rPr lang="en-US" sz="1200" i="1" dirty="0" err="1">
                <a:solidFill>
                  <a:srgbClr val="00FF99"/>
                </a:solidFill>
                <a:latin typeface="Arial"/>
                <a:ea typeface="Arial"/>
                <a:cs typeface="Arial"/>
                <a:sym typeface="Arial"/>
              </a:rPr>
              <a:t>Glaukom</a:t>
            </a:r>
            <a:r>
              <a:rPr lang="en-US" sz="1200" dirty="0">
                <a:solidFill>
                  <a:srgbClr val="00FF99"/>
                </a:solidFill>
                <a:latin typeface="Arial"/>
                <a:ea typeface="Arial"/>
                <a:cs typeface="Arial"/>
                <a:sym typeface="Arial"/>
              </a:rPr>
              <a:t>-Buch nicht </a:t>
            </a:r>
            <a:r>
              <a:rPr lang="en-US" sz="1200" dirty="0" err="1">
                <a:solidFill>
                  <a:srgbClr val="00FF99"/>
                </a:solidFill>
                <a:latin typeface="Arial"/>
                <a:ea typeface="Arial"/>
                <a:cs typeface="Arial"/>
                <a:sym typeface="Arial"/>
              </a:rPr>
              <a:t>direkt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darauf</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a:t>
            </a:r>
            <a:r>
              <a:rPr lang="en-US" sz="1200" dirty="0">
                <a:solidFill>
                  <a:srgbClr val="00FF99"/>
                </a:solidFill>
                <a:latin typeface="Arial"/>
                <a:ea typeface="Arial"/>
                <a:cs typeface="Arial"/>
                <a:sym typeface="Arial"/>
              </a:rPr>
              <a:t>.</a:t>
            </a:r>
            <a:endParaRPr sz="1600" b="1" dirty="0">
              <a:solidFill>
                <a:srgbClr val="00FF99"/>
              </a:solidFill>
              <a:latin typeface="Arial"/>
              <a:ea typeface="Arial"/>
              <a:cs typeface="Arial"/>
              <a:sym typeface="Arial"/>
            </a:endParaRPr>
          </a:p>
        </p:txBody>
      </p:sp>
      <p:sp>
        <p:nvSpPr>
          <p:cNvPr id="5472" name="Google Shape;5472;p375"/>
          <p:cNvSpPr/>
          <p:nvPr/>
        </p:nvSpPr>
        <p:spPr>
          <a:xfrm>
            <a:off x="7543800" y="4458683"/>
            <a:ext cx="457200" cy="3048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73" name="Google Shape;5473;p375"/>
          <p:cNvSpPr txBox="1"/>
          <p:nvPr/>
        </p:nvSpPr>
        <p:spPr>
          <a:xfrm>
            <a:off x="5021485" y="4930964"/>
            <a:ext cx="3368230" cy="52322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Wofür steht </a:t>
            </a:r>
            <a:r>
              <a:rPr lang="en-US" sz="1200">
                <a:solidFill>
                  <a:schemeClr val="dk1"/>
                </a:solidFill>
                <a:latin typeface="Arial"/>
                <a:ea typeface="Arial"/>
                <a:cs typeface="Arial"/>
                <a:sym typeface="Arial"/>
              </a:rPr>
              <a:t>IIH </a:t>
            </a:r>
            <a:r>
              <a:rPr lang="en-US" sz="1200" i="1">
                <a:solidFill>
                  <a:schemeClr val="dk1"/>
                </a:solidFill>
                <a:latin typeface="Arial"/>
                <a:ea typeface="Arial"/>
                <a:cs typeface="Arial"/>
                <a:sym typeface="Arial"/>
              </a:rPr>
              <a:t>in diesem Zusammenhang?</a:t>
            </a:r>
            <a:endParaRPr/>
          </a:p>
          <a:p>
            <a:pPr marL="0" marR="0" lvl="0" indent="0" algn="l" rtl="0">
              <a:spcBef>
                <a:spcPts val="0"/>
              </a:spcBef>
              <a:spcAft>
                <a:spcPts val="0"/>
              </a:spcAft>
              <a:buNone/>
            </a:pPr>
            <a:r>
              <a:rPr lang="en-US" sz="1200">
                <a:solidFill>
                  <a:srgbClr val="FEFF83"/>
                </a:solidFill>
                <a:latin typeface="Arial"/>
                <a:ea typeface="Arial"/>
                <a:cs typeface="Arial"/>
                <a:sym typeface="Arial"/>
              </a:rPr>
              <a:t>Idiopathische intrakranielle Hypertonie</a:t>
            </a:r>
            <a:endParaRPr/>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Shape 5477"/>
        <p:cNvGrpSpPr/>
        <p:nvPr/>
      </p:nvGrpSpPr>
      <p:grpSpPr>
        <a:xfrm>
          <a:off x="0" y="0"/>
          <a:ext cx="0" cy="0"/>
          <a:chOff x="0" y="0"/>
          <a:chExt cx="0" cy="0"/>
        </a:xfrm>
      </p:grpSpPr>
      <p:sp>
        <p:nvSpPr>
          <p:cNvPr id="5478" name="Google Shape;5478;p37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479" name="Google Shape;5479;p376"/>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80" name="Google Shape;5480;p376"/>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a:solidFill>
                  <a:srgbClr val="BFBFBF"/>
                </a:solidFill>
              </a:rPr>
              <a:t>I</a:t>
            </a: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7"/>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81" name="Google Shape;5481;p37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82" name="Google Shape;5482;p37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359</a:t>
            </a:fld>
            <a:endParaRPr sz="1000">
              <a:solidFill>
                <a:schemeClr val="dk1"/>
              </a:solidFill>
              <a:latin typeface="Arial"/>
              <a:ea typeface="Arial"/>
              <a:cs typeface="Arial"/>
              <a:sym typeface="Arial"/>
            </a:endParaRPr>
          </a:p>
        </p:txBody>
      </p:sp>
      <p:sp>
        <p:nvSpPr>
          <p:cNvPr id="5483" name="Google Shape;5483;p376"/>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Warum sollte man bei Schwangeren kein PGA verwenden?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Erinnern Sie sich an Ihre Zeit in der Geburtshilfe: Prostaglandine spielen eine wichtige Rolle bei der Auslösung der Wehen. Angesichts dessen sollte es nicht überraschen, dass man einer Schwangeren kein Prostaglandin-Analogon verabreichen sollte.</a:t>
            </a:r>
            <a:endParaRPr sz="1200" i="1">
              <a:solidFill>
                <a:srgbClr val="7F7F7F"/>
              </a:solidFill>
            </a:endParaRPr>
          </a:p>
        </p:txBody>
      </p:sp>
      <p:sp>
        <p:nvSpPr>
          <p:cNvPr id="5484" name="Google Shape;5484;p376"/>
          <p:cNvSpPr txBox="1"/>
          <p:nvPr/>
        </p:nvSpPr>
        <p:spPr>
          <a:xfrm>
            <a:off x="2948618" y="3810000"/>
            <a:ext cx="5738100" cy="21189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A5A5A5"/>
                </a:solidFill>
              </a:rPr>
              <a:t>Warum</a:t>
            </a:r>
            <a:r>
              <a:rPr lang="en-US" sz="1200" i="1" dirty="0">
                <a:solidFill>
                  <a:srgbClr val="A5A5A5"/>
                </a:solidFill>
              </a:rPr>
              <a:t> </a:t>
            </a:r>
            <a:r>
              <a:rPr lang="en-US" sz="1200" i="1" dirty="0" err="1">
                <a:solidFill>
                  <a:srgbClr val="A5A5A5"/>
                </a:solidFill>
              </a:rPr>
              <a:t>sollte</a:t>
            </a:r>
            <a:r>
              <a:rPr lang="en-US" sz="1200" i="1" dirty="0">
                <a:solidFill>
                  <a:srgbClr val="A5A5A5"/>
                </a:solidFill>
              </a:rPr>
              <a:t> man </a:t>
            </a:r>
            <a:r>
              <a:rPr lang="en-US" sz="1200" i="1" dirty="0" err="1">
                <a:solidFill>
                  <a:srgbClr val="A5A5A5"/>
                </a:solidFill>
              </a:rPr>
              <a:t>kein</a:t>
            </a:r>
            <a:r>
              <a:rPr lang="en-US" sz="1200" i="1" dirty="0">
                <a:solidFill>
                  <a:srgbClr val="A5A5A5"/>
                </a:solidFill>
              </a:rPr>
              <a:t> CAI </a:t>
            </a:r>
            <a:r>
              <a:rPr lang="en-US" sz="1200" i="1" dirty="0" err="1">
                <a:solidFill>
                  <a:srgbClr val="A5A5A5"/>
                </a:solidFill>
              </a:rPr>
              <a:t>verwenden</a:t>
            </a:r>
            <a:r>
              <a:rPr lang="en-US" sz="1200" i="1" dirty="0">
                <a:solidFill>
                  <a:srgbClr val="A5A5A5"/>
                </a:solidFill>
              </a:rPr>
              <a:t>?</a:t>
            </a:r>
            <a:endParaRPr dirty="0">
              <a:solidFill>
                <a:srgbClr val="A5A5A5"/>
              </a:solidFill>
            </a:endParaRPr>
          </a:p>
          <a:p>
            <a:pPr marL="0" lvl="0" indent="0" algn="l" rtl="0">
              <a:spcBef>
                <a:spcPts val="0"/>
              </a:spcBef>
              <a:spcAft>
                <a:spcPts val="0"/>
              </a:spcAft>
              <a:buClr>
                <a:schemeClr val="dk1"/>
              </a:buClr>
              <a:buFont typeface="Arial"/>
              <a:buNone/>
            </a:pPr>
            <a:r>
              <a:rPr lang="en-US" sz="1200" dirty="0">
                <a:solidFill>
                  <a:srgbClr val="A5A5A5"/>
                </a:solidFill>
              </a:rPr>
              <a:t>CAI </a:t>
            </a:r>
            <a:r>
              <a:rPr lang="en-US" sz="1200" dirty="0" err="1">
                <a:solidFill>
                  <a:srgbClr val="A5A5A5"/>
                </a:solidFill>
              </a:rPr>
              <a:t>haben</a:t>
            </a:r>
            <a:r>
              <a:rPr lang="en-US" sz="1200" dirty="0">
                <a:solidFill>
                  <a:srgbClr val="A5A5A5"/>
                </a:solidFill>
              </a:rPr>
              <a:t> </a:t>
            </a:r>
            <a:r>
              <a:rPr lang="en-US" sz="1200" dirty="0" err="1">
                <a:solidFill>
                  <a:srgbClr val="A5A5A5"/>
                </a:solidFill>
              </a:rPr>
              <a:t>sich</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Mäusen</a:t>
            </a:r>
            <a:r>
              <a:rPr lang="en-US" sz="1200" dirty="0">
                <a:solidFill>
                  <a:srgbClr val="A5A5A5"/>
                </a:solidFill>
              </a:rPr>
              <a:t> </a:t>
            </a:r>
            <a:r>
              <a:rPr lang="en-US" sz="1200" dirty="0" err="1">
                <a:solidFill>
                  <a:srgbClr val="A5A5A5"/>
                </a:solidFill>
              </a:rPr>
              <a:t>als</a:t>
            </a:r>
            <a:r>
              <a:rPr lang="en-US" sz="1200" dirty="0">
                <a:solidFill>
                  <a:srgbClr val="A5A5A5"/>
                </a:solidFill>
              </a:rPr>
              <a:t> teratogen </a:t>
            </a:r>
            <a:r>
              <a:rPr lang="en-US" sz="1200" dirty="0" err="1">
                <a:solidFill>
                  <a:srgbClr val="A5A5A5"/>
                </a:solidFill>
              </a:rPr>
              <a:t>erwiesen</a:t>
            </a:r>
            <a:r>
              <a:rPr lang="en-US" sz="1200" dirty="0">
                <a:solidFill>
                  <a:srgbClr val="A5A5A5"/>
                </a:solidFill>
              </a:rPr>
              <a:t>. Aus </a:t>
            </a:r>
            <a:r>
              <a:rPr lang="en-US" sz="1200" dirty="0" err="1">
                <a:solidFill>
                  <a:srgbClr val="A5A5A5"/>
                </a:solidFill>
              </a:rPr>
              <a:t>diesem</a:t>
            </a:r>
            <a:r>
              <a:rPr lang="en-US" sz="1200" dirty="0">
                <a:solidFill>
                  <a:srgbClr val="A5A5A5"/>
                </a:solidFill>
              </a:rPr>
              <a:t> Grund </a:t>
            </a:r>
            <a:r>
              <a:rPr lang="en-US" sz="1200" dirty="0" err="1">
                <a:solidFill>
                  <a:srgbClr val="A5A5A5"/>
                </a:solidFill>
              </a:rPr>
              <a:t>stellt</a:t>
            </a:r>
            <a:r>
              <a:rPr lang="en-US" sz="1200" dirty="0">
                <a:solidFill>
                  <a:srgbClr val="A5A5A5"/>
                </a:solidFill>
              </a:rPr>
              <a:t> das </a:t>
            </a:r>
            <a:r>
              <a:rPr lang="en-US" sz="1200" i="1" dirty="0" err="1">
                <a:solidFill>
                  <a:srgbClr val="A5A5A5"/>
                </a:solidFill>
              </a:rPr>
              <a:t>Glaukom</a:t>
            </a:r>
            <a:r>
              <a:rPr lang="en-US" sz="1200" dirty="0" err="1">
                <a:solidFill>
                  <a:srgbClr val="A5A5A5"/>
                </a:solidFill>
              </a:rPr>
              <a:t>-</a:t>
            </a:r>
            <a:r>
              <a:rPr lang="en-US" sz="1200" dirty="0" err="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8"/>
                  </a:ext>
                </a:extLst>
              </a:rPr>
              <a:t>Lehrbuch</a:t>
            </a:r>
            <a:r>
              <a:rPr lang="en-US" sz="1200" dirty="0">
                <a:solidFill>
                  <a:srgbClr val="A5A5A5"/>
                </a:solidFill>
              </a:rPr>
              <a:t> </a:t>
            </a:r>
            <a:r>
              <a:rPr lang="en-US" sz="1200" dirty="0" err="1">
                <a:solidFill>
                  <a:srgbClr val="A5A5A5"/>
                </a:solidFill>
              </a:rPr>
              <a:t>unmissverständlich</a:t>
            </a:r>
            <a:r>
              <a:rPr lang="en-US" sz="1200" dirty="0">
                <a:solidFill>
                  <a:srgbClr val="A5A5A5"/>
                </a:solidFill>
              </a:rPr>
              <a:t> fest, </a:t>
            </a:r>
            <a:r>
              <a:rPr lang="en-US" sz="1200" dirty="0" err="1">
                <a:solidFill>
                  <a:srgbClr val="A5A5A5"/>
                </a:solidFill>
              </a:rPr>
              <a:t>dass</a:t>
            </a:r>
            <a:r>
              <a:rPr lang="en-US" sz="1200" dirty="0">
                <a:solidFill>
                  <a:srgbClr val="A5A5A5"/>
                </a:solidFill>
              </a:rPr>
              <a:t> „</a:t>
            </a:r>
            <a:r>
              <a:rPr lang="en-US" sz="1200" dirty="0" err="1">
                <a:solidFill>
                  <a:srgbClr val="A5A5A5"/>
                </a:solidFill>
              </a:rPr>
              <a:t>orale</a:t>
            </a:r>
            <a:r>
              <a:rPr lang="en-US" sz="1200" dirty="0">
                <a:solidFill>
                  <a:srgbClr val="A5A5A5"/>
                </a:solidFill>
              </a:rPr>
              <a:t> CAI nicht </a:t>
            </a:r>
            <a:r>
              <a:rPr lang="en-US" sz="1200" dirty="0" err="1">
                <a:solidFill>
                  <a:srgbClr val="A5A5A5"/>
                </a:solidFill>
              </a:rPr>
              <a:t>bei</a:t>
            </a:r>
            <a:r>
              <a:rPr lang="en-US" sz="1200" dirty="0">
                <a:solidFill>
                  <a:srgbClr val="A5A5A5"/>
                </a:solidFill>
              </a:rPr>
              <a:t> Frauen </a:t>
            </a:r>
            <a:r>
              <a:rPr lang="en-US" sz="1200" dirty="0" err="1">
                <a:solidFill>
                  <a:srgbClr val="A5A5A5"/>
                </a:solidFill>
              </a:rPr>
              <a:t>im</a:t>
            </a:r>
            <a:r>
              <a:rPr lang="en-US" sz="1200" dirty="0">
                <a:solidFill>
                  <a:srgbClr val="A5A5A5"/>
                </a:solidFill>
              </a:rPr>
              <a:t> </a:t>
            </a:r>
            <a:r>
              <a:rPr lang="en-US" sz="1200" dirty="0" err="1">
                <a:solidFill>
                  <a:srgbClr val="A5A5A5"/>
                </a:solidFill>
              </a:rPr>
              <a:t>gebärfähigen</a:t>
            </a:r>
            <a:r>
              <a:rPr lang="en-US" sz="1200" dirty="0">
                <a:solidFill>
                  <a:srgbClr val="A5A5A5"/>
                </a:solidFill>
              </a:rPr>
              <a:t> Alter </a:t>
            </a:r>
            <a:r>
              <a:rPr lang="en-US" sz="1200" dirty="0" err="1">
                <a:solidFill>
                  <a:srgbClr val="A5A5A5"/>
                </a:solidFill>
              </a:rPr>
              <a:t>angewendet</a:t>
            </a:r>
            <a:r>
              <a:rPr lang="en-US" sz="1200" dirty="0">
                <a:solidFill>
                  <a:srgbClr val="A5A5A5"/>
                </a:solidFill>
              </a:rPr>
              <a:t> </a:t>
            </a:r>
            <a:r>
              <a:rPr lang="en-US" sz="1200" dirty="0" err="1">
                <a:solidFill>
                  <a:srgbClr val="A5A5A5"/>
                </a:solidFill>
              </a:rPr>
              <a:t>werden</a:t>
            </a:r>
            <a:r>
              <a:rPr lang="en-US" sz="1200" dirty="0">
                <a:solidFill>
                  <a:srgbClr val="A5A5A5"/>
                </a:solidFill>
              </a:rPr>
              <a:t> </a:t>
            </a:r>
            <a:r>
              <a:rPr lang="en-US" sz="1200" dirty="0" err="1">
                <a:solidFill>
                  <a:srgbClr val="A5A5A5"/>
                </a:solidFill>
              </a:rPr>
              <a:t>sollten</a:t>
            </a:r>
            <a:r>
              <a:rPr lang="en-US" sz="1200" dirty="0">
                <a:solidFill>
                  <a:srgbClr val="A5A5A5"/>
                </a:solidFill>
              </a:rPr>
              <a:t>“. </a:t>
            </a:r>
            <a:r>
              <a:rPr lang="en-US" sz="1200" dirty="0" err="1">
                <a:solidFill>
                  <a:srgbClr val="A5A5A5"/>
                </a:solidFill>
              </a:rPr>
              <a:t>Trotzdem</a:t>
            </a:r>
            <a:r>
              <a:rPr lang="en-US" sz="1200" dirty="0">
                <a:solidFill>
                  <a:srgbClr val="A5A5A5"/>
                </a:solidFill>
              </a:rPr>
              <a:t> </a:t>
            </a:r>
            <a:r>
              <a:rPr lang="en-US" sz="1200" dirty="0" err="1">
                <a:solidFill>
                  <a:srgbClr val="A5A5A5"/>
                </a:solidFill>
              </a:rPr>
              <a:t>empfiehlt</a:t>
            </a:r>
            <a:r>
              <a:rPr lang="en-US" sz="1200" dirty="0">
                <a:solidFill>
                  <a:srgbClr val="A5A5A5"/>
                </a:solidFill>
              </a:rPr>
              <a:t> das Neuro-</a:t>
            </a:r>
            <a:r>
              <a:rPr lang="en-US" sz="1200" dirty="0" err="1">
                <a:solidFill>
                  <a:srgbClr val="A5A5A5"/>
                </a:solidFill>
              </a:rPr>
              <a:t>Ophthalmologie</a:t>
            </a:r>
            <a:r>
              <a:rPr lang="en-US" sz="1200" dirty="0">
                <a:solidFill>
                  <a:srgbClr val="A5A5A5"/>
                </a:solidFill>
              </a:rPr>
              <a:t>-</a:t>
            </a:r>
            <a:r>
              <a:rPr lang="en-US" sz="1200" dirty="0" err="1">
                <a:solidFill>
                  <a:srgbClr val="A5A5A5"/>
                </a:solidFill>
              </a:rPr>
              <a:t>Lehrbuch</a:t>
            </a:r>
            <a:r>
              <a:rPr lang="en-US" sz="1200" dirty="0">
                <a:solidFill>
                  <a:srgbClr val="A5A5A5"/>
                </a:solidFill>
              </a:rPr>
              <a:t> </a:t>
            </a:r>
            <a:r>
              <a:rPr lang="en-US" sz="1200" dirty="0" err="1">
                <a:solidFill>
                  <a:srgbClr val="A5A5A5"/>
                </a:solidFill>
              </a:rPr>
              <a:t>orale</a:t>
            </a:r>
            <a:r>
              <a:rPr lang="en-US" sz="1200" dirty="0">
                <a:solidFill>
                  <a:srgbClr val="A5A5A5"/>
                </a:solidFill>
              </a:rPr>
              <a:t> CAI </a:t>
            </a:r>
            <a:r>
              <a:rPr lang="en-US" sz="1200" dirty="0" err="1">
                <a:solidFill>
                  <a:srgbClr val="A5A5A5"/>
                </a:solidFill>
              </a:rPr>
              <a:t>als</a:t>
            </a:r>
            <a:r>
              <a:rPr lang="en-US" sz="1200" dirty="0">
                <a:solidFill>
                  <a:srgbClr val="A5A5A5"/>
                </a:solidFill>
              </a:rPr>
              <a:t> </a:t>
            </a:r>
            <a:r>
              <a:rPr lang="en-US" sz="1200" u="sng" dirty="0" err="1">
                <a:solidFill>
                  <a:srgbClr val="A5A5A5"/>
                </a:solidFill>
              </a:rPr>
              <a:t>Therapie</a:t>
            </a:r>
            <a:r>
              <a:rPr lang="en-US" sz="1200" u="sng" dirty="0">
                <a:solidFill>
                  <a:srgbClr val="A5A5A5"/>
                </a:solidFill>
              </a:rPr>
              <a:t> der </a:t>
            </a:r>
            <a:r>
              <a:rPr lang="en-US" sz="1200" u="sng" dirty="0" err="1">
                <a:solidFill>
                  <a:srgbClr val="A5A5A5"/>
                </a:solidFill>
              </a:rPr>
              <a:t>ersten</a:t>
            </a:r>
            <a:r>
              <a:rPr lang="en-US" sz="1200" u="sng" dirty="0">
                <a:solidFill>
                  <a:srgbClr val="A5A5A5"/>
                </a:solidFill>
              </a:rPr>
              <a:t> Wahl </a:t>
            </a:r>
            <a:r>
              <a:rPr lang="en-US" sz="1200" dirty="0" err="1">
                <a:solidFill>
                  <a:srgbClr val="A5A5A5"/>
                </a:solidFill>
              </a:rPr>
              <a:t>bei</a:t>
            </a:r>
            <a:r>
              <a:rPr lang="en-US" sz="1200" dirty="0">
                <a:solidFill>
                  <a:srgbClr val="A5A5A5"/>
                </a:solidFill>
              </a:rPr>
              <a:t> </a:t>
            </a:r>
            <a:r>
              <a:rPr lang="en-US" sz="1200" b="1" dirty="0">
                <a:solidFill>
                  <a:schemeClr val="dk1"/>
                </a:solidFill>
              </a:rPr>
              <a:t>IIH </a:t>
            </a:r>
            <a:r>
              <a:rPr lang="en-US" sz="1200" dirty="0">
                <a:solidFill>
                  <a:srgbClr val="A5A5A5"/>
                </a:solidFill>
              </a:rPr>
              <a:t>– </a:t>
            </a:r>
            <a:r>
              <a:rPr lang="en-US" sz="1200" dirty="0" err="1">
                <a:solidFill>
                  <a:srgbClr val="A5A5A5"/>
                </a:solidFill>
              </a:rPr>
              <a:t>einer</a:t>
            </a:r>
            <a:r>
              <a:rPr lang="en-US" sz="1200" dirty="0">
                <a:solidFill>
                  <a:srgbClr val="A5A5A5"/>
                </a:solidFill>
              </a:rPr>
              <a:t> </a:t>
            </a:r>
            <a:r>
              <a:rPr lang="en-US" sz="1200" dirty="0" err="1">
                <a:solidFill>
                  <a:srgbClr val="A5A5A5"/>
                </a:solidFill>
              </a:rPr>
              <a:t>Erkrankung</a:t>
            </a:r>
            <a:r>
              <a:rPr lang="en-US" sz="1200" dirty="0">
                <a:solidFill>
                  <a:srgbClr val="A5A5A5"/>
                </a:solidFill>
              </a:rPr>
              <a:t>, die </a:t>
            </a:r>
            <a:r>
              <a:rPr lang="en-US" sz="1200" dirty="0" err="1">
                <a:solidFill>
                  <a:srgbClr val="A5A5A5"/>
                </a:solidFill>
              </a:rPr>
              <a:t>vor</a:t>
            </a:r>
            <a:r>
              <a:rPr lang="en-US" sz="1200" dirty="0">
                <a:solidFill>
                  <a:srgbClr val="A5A5A5"/>
                </a:solidFill>
              </a:rPr>
              <a:t> </a:t>
            </a:r>
            <a:r>
              <a:rPr lang="en-US" sz="1200" dirty="0" err="1">
                <a:solidFill>
                  <a:srgbClr val="A5A5A5"/>
                </a:solidFill>
              </a:rPr>
              <a:t>allem</a:t>
            </a:r>
            <a:r>
              <a:rPr lang="en-US" sz="1200" dirty="0">
                <a:solidFill>
                  <a:srgbClr val="A5A5A5"/>
                </a:solidFill>
              </a:rPr>
              <a:t> Frauen </a:t>
            </a:r>
            <a:r>
              <a:rPr lang="en-US" sz="1200" dirty="0" err="1">
                <a:solidFill>
                  <a:srgbClr val="A5A5A5"/>
                </a:solidFill>
              </a:rPr>
              <a:t>im</a:t>
            </a:r>
            <a:r>
              <a:rPr lang="en-US" sz="1200" dirty="0">
                <a:solidFill>
                  <a:srgbClr val="A5A5A5"/>
                </a:solidFill>
              </a:rPr>
              <a:t> </a:t>
            </a:r>
            <a:r>
              <a:rPr lang="en-US" sz="1200" dirty="0" err="1">
                <a:solidFill>
                  <a:srgbClr val="A5A5A5"/>
                </a:solidFill>
              </a:rPr>
              <a:t>gebärfähigen</a:t>
            </a:r>
            <a:r>
              <a:rPr lang="en-US" sz="1200" dirty="0">
                <a:solidFill>
                  <a:srgbClr val="A5A5A5"/>
                </a:solidFill>
              </a:rPr>
              <a:t> Alter </a:t>
            </a:r>
            <a:r>
              <a:rPr lang="en-US" sz="1200" dirty="0" err="1">
                <a:solidFill>
                  <a:srgbClr val="A5A5A5"/>
                </a:solidFill>
              </a:rPr>
              <a:t>betrifft</a:t>
            </a:r>
            <a:r>
              <a:rPr lang="en-US" sz="1200" dirty="0">
                <a:solidFill>
                  <a:srgbClr val="A5A5A5"/>
                </a:solidFill>
              </a:rPr>
              <a:t>. Daher </a:t>
            </a:r>
            <a:r>
              <a:rPr lang="en-US" sz="1200" dirty="0" err="1">
                <a:solidFill>
                  <a:srgbClr val="A5A5A5"/>
                </a:solidFill>
              </a:rPr>
              <a:t>sollte</a:t>
            </a:r>
            <a:r>
              <a:rPr lang="en-US" sz="1200" dirty="0">
                <a:solidFill>
                  <a:srgbClr val="A5A5A5"/>
                </a:solidFill>
              </a:rPr>
              <a:t> man die </a:t>
            </a:r>
            <a:r>
              <a:rPr lang="en-US" sz="1200" dirty="0" err="1">
                <a:solidFill>
                  <a:srgbClr val="A5A5A5"/>
                </a:solidFill>
              </a:rPr>
              <a:t>möglichen</a:t>
            </a:r>
            <a:r>
              <a:rPr lang="en-US" sz="1200" dirty="0">
                <a:solidFill>
                  <a:srgbClr val="A5A5A5"/>
                </a:solidFill>
              </a:rPr>
              <a:t> </a:t>
            </a:r>
            <a:r>
              <a:rPr lang="en-US" sz="1200" dirty="0" err="1">
                <a:solidFill>
                  <a:srgbClr val="A5A5A5"/>
                </a:solidFill>
              </a:rPr>
              <a:t>Risiken</a:t>
            </a:r>
            <a:r>
              <a:rPr lang="en-US" sz="1200" dirty="0">
                <a:solidFill>
                  <a:srgbClr val="A5A5A5"/>
                </a:solidFill>
              </a:rPr>
              <a:t> </a:t>
            </a:r>
            <a:r>
              <a:rPr lang="en-US" sz="1200" dirty="0" err="1">
                <a:solidFill>
                  <a:srgbClr val="A5A5A5"/>
                </a:solidFill>
              </a:rPr>
              <a:t>sorgfältig</a:t>
            </a:r>
            <a:r>
              <a:rPr lang="en-US" sz="1200" dirty="0">
                <a:solidFill>
                  <a:srgbClr val="A5A5A5"/>
                </a:solidFill>
              </a:rPr>
              <a:t> </a:t>
            </a:r>
            <a:r>
              <a:rPr lang="en-US" sz="1200" dirty="0" err="1">
                <a:solidFill>
                  <a:srgbClr val="A5A5A5"/>
                </a:solidFill>
              </a:rPr>
              <a:t>abwägen</a:t>
            </a:r>
            <a:r>
              <a:rPr lang="en-US" sz="1200" dirty="0">
                <a:solidFill>
                  <a:srgbClr val="A5A5A5"/>
                </a:solidFill>
              </a:rPr>
              <a:t>. </a:t>
            </a:r>
            <a:endParaRPr sz="1200" dirty="0">
              <a:solidFill>
                <a:srgbClr val="A5A5A5"/>
              </a:solidFill>
            </a:endParaRPr>
          </a:p>
          <a:p>
            <a:pPr marL="0" marR="0" lvl="0" indent="0" algn="l" rtl="0">
              <a:spcBef>
                <a:spcPts val="0"/>
              </a:spcBef>
              <a:spcAft>
                <a:spcPts val="0"/>
              </a:spcAft>
              <a:buNone/>
            </a:pPr>
            <a:endParaRPr sz="1200" i="1" dirty="0">
              <a:solidFill>
                <a:srgbClr val="A5A5A5"/>
              </a:solidFill>
            </a:endParaRPr>
          </a:p>
          <a:p>
            <a:pPr marL="0" marR="0" lvl="0" indent="0" algn="l" rtl="0">
              <a:spcBef>
                <a:spcPts val="0"/>
              </a:spcBef>
              <a:spcAft>
                <a:spcPts val="0"/>
              </a:spcAft>
              <a:buNone/>
            </a:pPr>
            <a:endParaRPr sz="1600" dirty="0">
              <a:solidFill>
                <a:srgbClr val="00FF99"/>
              </a:solidFill>
              <a:latin typeface="Arial"/>
              <a:ea typeface="Arial"/>
              <a:cs typeface="Arial"/>
              <a:sym typeface="Arial"/>
            </a:endParaRPr>
          </a:p>
          <a:p>
            <a:pPr marL="0" marR="0" lvl="0" indent="0" algn="l" rtl="0">
              <a:spcBef>
                <a:spcPts val="0"/>
              </a:spcBef>
              <a:spcAft>
                <a:spcPts val="0"/>
              </a:spcAft>
              <a:buNone/>
            </a:pPr>
            <a:r>
              <a:rPr lang="en-US" sz="1200" dirty="0">
                <a:solidFill>
                  <a:srgbClr val="00FF99"/>
                </a:solidFill>
                <a:latin typeface="Arial"/>
                <a:ea typeface="Arial"/>
                <a:cs typeface="Arial"/>
                <a:sym typeface="Arial"/>
              </a:rPr>
              <a:t>Was </a:t>
            </a:r>
            <a:r>
              <a:rPr lang="en-US" sz="1200" b="1" dirty="0" err="1">
                <a:solidFill>
                  <a:srgbClr val="00FF99"/>
                </a:solidFill>
                <a:latin typeface="Arial"/>
                <a:ea typeface="Arial"/>
                <a:cs typeface="Arial"/>
                <a:sym typeface="Arial"/>
              </a:rPr>
              <a:t>topische</a:t>
            </a:r>
            <a:r>
              <a:rPr lang="en-US" sz="1200" b="1" dirty="0">
                <a:solidFill>
                  <a:srgbClr val="00FF99"/>
                </a:solidFill>
                <a:latin typeface="Arial"/>
                <a:ea typeface="Arial"/>
                <a:cs typeface="Arial"/>
                <a:sym typeface="Arial"/>
              </a:rPr>
              <a:t> </a:t>
            </a:r>
            <a:r>
              <a:rPr lang="en-US" sz="1200" dirty="0">
                <a:solidFill>
                  <a:srgbClr val="00FF99"/>
                </a:solidFill>
                <a:latin typeface="Arial"/>
                <a:ea typeface="Arial"/>
                <a:cs typeface="Arial"/>
                <a:sym typeface="Arial"/>
              </a:rPr>
              <a:t>CAI in der </a:t>
            </a:r>
            <a:r>
              <a:rPr lang="en-US" sz="1200" dirty="0" err="1">
                <a:solidFill>
                  <a:srgbClr val="00FF99"/>
                </a:solidFill>
                <a:latin typeface="Arial"/>
                <a:ea typeface="Arial"/>
                <a:cs typeface="Arial"/>
                <a:sym typeface="Arial"/>
              </a:rPr>
              <a:t>Schwangerschaft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betrifft</a:t>
            </a:r>
            <a:r>
              <a:rPr lang="en-US" sz="1200" dirty="0">
                <a:solidFill>
                  <a:srgbClr val="00FF99"/>
                </a:solidFill>
                <a:latin typeface="Arial"/>
                <a:ea typeface="Arial"/>
                <a:cs typeface="Arial"/>
                <a:sym typeface="Arial"/>
              </a:rPr>
              <a:t>, so </a:t>
            </a:r>
            <a:r>
              <a:rPr lang="en-US" sz="1200" dirty="0" err="1">
                <a:solidFill>
                  <a:srgbClr val="00FF99"/>
                </a:solidFill>
                <a:latin typeface="Arial"/>
                <a:ea typeface="Arial"/>
                <a:cs typeface="Arial"/>
                <a:sym typeface="Arial"/>
              </a:rPr>
              <a:t>geht</a:t>
            </a:r>
            <a:r>
              <a:rPr lang="en-US" sz="1200" dirty="0">
                <a:solidFill>
                  <a:srgbClr val="00FF99"/>
                </a:solidFill>
                <a:latin typeface="Arial"/>
                <a:ea typeface="Arial"/>
                <a:cs typeface="Arial"/>
                <a:sym typeface="Arial"/>
              </a:rPr>
              <a:t> das </a:t>
            </a:r>
            <a:r>
              <a:rPr lang="en-US" sz="1200" i="1" dirty="0" err="1">
                <a:solidFill>
                  <a:srgbClr val="00FF99"/>
                </a:solidFill>
                <a:latin typeface="Arial"/>
                <a:ea typeface="Arial"/>
                <a:cs typeface="Arial"/>
                <a:sym typeface="Arial"/>
              </a:rPr>
              <a:t>Glaukom</a:t>
            </a:r>
            <a:r>
              <a:rPr lang="en-US" sz="1200" dirty="0">
                <a:solidFill>
                  <a:srgbClr val="00FF99"/>
                </a:solidFill>
                <a:latin typeface="Arial"/>
                <a:ea typeface="Arial"/>
                <a:cs typeface="Arial"/>
                <a:sym typeface="Arial"/>
              </a:rPr>
              <a:t>-Buch nicht </a:t>
            </a:r>
            <a:r>
              <a:rPr lang="en-US" sz="1200" dirty="0" err="1">
                <a:solidFill>
                  <a:srgbClr val="00FF99"/>
                </a:solidFill>
                <a:latin typeface="Arial"/>
                <a:ea typeface="Arial"/>
                <a:cs typeface="Arial"/>
                <a:sym typeface="Arial"/>
              </a:rPr>
              <a:t>direkt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darauf</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ein</a:t>
            </a:r>
            <a:r>
              <a:rPr lang="en-US" sz="1200" dirty="0">
                <a:solidFill>
                  <a:srgbClr val="00FF99"/>
                </a:solidFill>
                <a:latin typeface="Arial"/>
                <a:ea typeface="Arial"/>
                <a:cs typeface="Arial"/>
                <a:sym typeface="Arial"/>
              </a:rPr>
              <a:t>.</a:t>
            </a:r>
            <a:endParaRPr sz="1600" b="1" dirty="0">
              <a:solidFill>
                <a:srgbClr val="00FF99"/>
              </a:solidFill>
              <a:latin typeface="Arial"/>
              <a:ea typeface="Arial"/>
              <a:cs typeface="Arial"/>
              <a:sym typeface="Arial"/>
            </a:endParaRPr>
          </a:p>
        </p:txBody>
      </p:sp>
      <p:sp>
        <p:nvSpPr>
          <p:cNvPr id="5485" name="Google Shape;5485;p376"/>
          <p:cNvSpPr/>
          <p:nvPr/>
        </p:nvSpPr>
        <p:spPr>
          <a:xfrm>
            <a:off x="7543800" y="4502721"/>
            <a:ext cx="457200" cy="3048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86" name="Google Shape;5486;p376"/>
          <p:cNvSpPr txBox="1"/>
          <p:nvPr/>
        </p:nvSpPr>
        <p:spPr>
          <a:xfrm>
            <a:off x="5021485" y="4930964"/>
            <a:ext cx="3368230" cy="52322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Wofür steht </a:t>
            </a:r>
            <a:r>
              <a:rPr lang="en-US" sz="1200">
                <a:solidFill>
                  <a:schemeClr val="dk1"/>
                </a:solidFill>
                <a:latin typeface="Arial"/>
                <a:ea typeface="Arial"/>
                <a:cs typeface="Arial"/>
                <a:sym typeface="Arial"/>
              </a:rPr>
              <a:t>IIH </a:t>
            </a:r>
            <a:r>
              <a:rPr lang="en-US" sz="1200" i="1">
                <a:solidFill>
                  <a:schemeClr val="dk1"/>
                </a:solidFill>
                <a:latin typeface="Arial"/>
                <a:ea typeface="Arial"/>
                <a:cs typeface="Arial"/>
                <a:sym typeface="Arial"/>
              </a:rPr>
              <a:t>in diesem Zusammenhang?</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Idiopathische intrakranielle Hypertonie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4FA4DB83-AAB3-D240-BC11-4510A25F0269}"/>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D0CA8740-429C-DD3D-29C2-23E940FC7750}"/>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F273CAD2-C4C8-C46C-8755-FD5E50E1ED7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8B52B654-13BD-6828-BF0F-F3CEDBE860DF}"/>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13B1B7F3-77B7-1FA8-B158-A62804A4F3AB}"/>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B91BE52F-826B-4B3F-75B4-5226F77778B1}"/>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36</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33EFFB48-9935-E8D9-5EF2-30D477AB025F}"/>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5E6FEEAF-5259-5DBC-6016-A189E2A3539C}"/>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94212E79-CB36-5C1E-48E6-1E56851BAB37}"/>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5268372E-F5B5-0C53-5533-8C9B60F12481}"/>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CF54FFA4-DC02-D47C-D846-FD21D823530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75948D60-2A11-587C-9BF3-4A2899CDFD99}"/>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8706DDB-41A1-6C16-B355-FC4C4B975223}"/>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BA19153F-A11F-DC3B-380D-6F704BCBBFDF}"/>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F9C456A6-0234-FB8C-F44F-95DBA0054B08}"/>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5896FBD5-2593-D40D-48B6-C8439F64C38F}"/>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
        <p:nvSpPr>
          <p:cNvPr id="6" name="Google Shape;618;p36">
            <a:extLst>
              <a:ext uri="{FF2B5EF4-FFF2-40B4-BE49-F238E27FC236}">
                <a16:creationId xmlns:a16="http://schemas.microsoft.com/office/drawing/2014/main" id="{BBFA97B0-B889-F53D-4CC3-0788B74A5FBA}"/>
              </a:ext>
            </a:extLst>
          </p:cNvPr>
          <p:cNvSpPr txBox="1"/>
          <p:nvPr/>
        </p:nvSpPr>
        <p:spPr>
          <a:xfrm>
            <a:off x="3871233" y="3733800"/>
            <a:ext cx="5110200" cy="25992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a:t>
            </a:r>
            <a:r>
              <a:rPr lang="en-US" sz="1200" i="1" dirty="0" err="1">
                <a:solidFill>
                  <a:srgbClr val="0000FF"/>
                </a:solidFill>
              </a:rPr>
              <a:t>zwei</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kann</a:t>
            </a:r>
            <a:r>
              <a:rPr lang="en-US" sz="1200" i="1" dirty="0">
                <a:solidFill>
                  <a:srgbClr val="0000FF"/>
                </a:solidFill>
              </a:rPr>
              <a:t> das </a:t>
            </a:r>
            <a:r>
              <a:rPr lang="en-US" sz="1200" i="1" dirty="0" err="1">
                <a:solidFill>
                  <a:srgbClr val="0000FF"/>
                </a:solidFill>
              </a:rPr>
              <a:t>Kammerwasser</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aus</a:t>
            </a:r>
            <a:r>
              <a:rPr lang="en-US" sz="1200" i="1" dirty="0">
                <a:solidFill>
                  <a:srgbClr val="0000FF"/>
                </a:solidFill>
              </a:rPr>
              <a:t> dem Auge </a:t>
            </a:r>
            <a:r>
              <a:rPr lang="en-US" sz="1200" i="1" dirty="0" err="1">
                <a:solidFill>
                  <a:srgbClr val="0000FF"/>
                </a:solidFill>
              </a:rPr>
              <a:t>abfließen</a:t>
            </a:r>
            <a:r>
              <a:rPr lang="en-US" sz="1200" i="1" dirty="0">
                <a:solidFill>
                  <a:srgbClr val="0000FF"/>
                </a:solidFill>
              </a:rPr>
              <a:t>?</a:t>
            </a:r>
            <a:endParaRPr dirty="0"/>
          </a:p>
          <a:p>
            <a:pPr marL="0" marR="0" lvl="0" indent="0" algn="l" rtl="0">
              <a:lnSpc>
                <a:spcPct val="90000"/>
              </a:lnSpc>
              <a:spcBef>
                <a:spcPts val="0"/>
              </a:spcBef>
              <a:spcAft>
                <a:spcPts val="0"/>
              </a:spcAft>
              <a:buNone/>
            </a:pPr>
            <a:r>
              <a:rPr lang="en-US" sz="1200" dirty="0">
                <a:solidFill>
                  <a:srgbClr val="FFC000"/>
                </a:solidFill>
                <a:latin typeface="Arial"/>
                <a:ea typeface="Arial"/>
                <a:cs typeface="Arial"/>
                <a:sym typeface="Arial"/>
              </a:rPr>
              <a:t>--</a:t>
            </a:r>
            <a:r>
              <a:rPr lang="en-US" sz="1200" dirty="0" err="1">
                <a:solidFill>
                  <a:srgbClr val="FFC000"/>
                </a:solidFill>
                <a:latin typeface="Arial"/>
                <a:ea typeface="Arial"/>
                <a:cs typeface="Arial"/>
                <a:sym typeface="Arial"/>
              </a:rPr>
              <a:t>Trabekelwerk</a:t>
            </a:r>
            <a:r>
              <a:rPr lang="en-US" sz="1200" dirty="0">
                <a:solidFill>
                  <a:srgbClr val="FFC000"/>
                </a:solidFill>
                <a:latin typeface="Arial"/>
                <a:ea typeface="Arial"/>
                <a:cs typeface="Arial"/>
                <a:sym typeface="Arial"/>
              </a:rPr>
              <a:t> (TM)</a:t>
            </a:r>
            <a:endParaRPr dirty="0"/>
          </a:p>
          <a:p>
            <a:pPr marL="0" marR="0" lvl="0" indent="0" algn="l" rtl="0">
              <a:lnSpc>
                <a:spcPct val="90000"/>
              </a:lnSpc>
              <a:spcBef>
                <a:spcPts val="0"/>
              </a:spcBef>
              <a:spcAft>
                <a:spcPts val="0"/>
              </a:spcAft>
              <a:buNone/>
            </a:pPr>
            <a:r>
              <a:rPr lang="en-US" sz="1200" dirty="0">
                <a:solidFill>
                  <a:srgbClr val="FFC000"/>
                </a:solidFill>
                <a:latin typeface="Arial"/>
                <a:ea typeface="Arial"/>
                <a:cs typeface="Arial"/>
                <a:sym typeface="Arial"/>
              </a:rPr>
              <a:t>--</a:t>
            </a:r>
            <a:r>
              <a:rPr lang="en-US" sz="1200" dirty="0" err="1">
                <a:solidFill>
                  <a:srgbClr val="FFC000"/>
                </a:solidFill>
                <a:latin typeface="Arial"/>
                <a:ea typeface="Arial"/>
                <a:cs typeface="Arial"/>
                <a:sym typeface="Arial"/>
              </a:rPr>
              <a:t>Uveoskleraler</a:t>
            </a:r>
            <a:r>
              <a:rPr lang="en-US" sz="1200" dirty="0">
                <a:solidFill>
                  <a:srgbClr val="FFC000"/>
                </a:solidFill>
                <a:latin typeface="Arial"/>
                <a:ea typeface="Arial"/>
                <a:cs typeface="Arial"/>
                <a:sym typeface="Arial"/>
              </a:rPr>
              <a:t> (U/S)</a:t>
            </a:r>
            <a:endParaRPr dirty="0"/>
          </a:p>
          <a:p>
            <a:pPr marL="0" marR="0" lvl="0" indent="0" algn="l" rtl="0">
              <a:spcBef>
                <a:spcPts val="0"/>
              </a:spcBef>
              <a:spcAft>
                <a:spcPts val="0"/>
              </a:spcAft>
              <a:buNone/>
            </a:pPr>
            <a:endParaRPr sz="1400" i="1" dirty="0">
              <a:solidFill>
                <a:srgbClr val="FFC000"/>
              </a:solidFill>
              <a:latin typeface="Arial"/>
              <a:ea typeface="Arial"/>
              <a:cs typeface="Arial"/>
              <a:sym typeface="Arial"/>
            </a:endParaRPr>
          </a:p>
          <a:p>
            <a:pPr marL="0" marR="0" lvl="0" indent="0" algn="l" rtl="0">
              <a:spcBef>
                <a:spcPts val="0"/>
              </a:spcBef>
              <a:spcAft>
                <a:spcPts val="0"/>
              </a:spcAft>
              <a:buNone/>
            </a:pPr>
            <a:r>
              <a:rPr lang="en-US" sz="1200" i="1" dirty="0">
                <a:solidFill>
                  <a:srgbClr val="FFC000"/>
                </a:solidFill>
                <a:latin typeface="Arial"/>
                <a:ea typeface="Arial"/>
                <a:cs typeface="Arial"/>
                <a:sym typeface="Arial"/>
              </a:rPr>
              <a:t>Einer </a:t>
            </a:r>
            <a:r>
              <a:rPr lang="en-US" sz="1200" i="1" dirty="0" err="1">
                <a:solidFill>
                  <a:srgbClr val="FFC000"/>
                </a:solidFill>
                <a:latin typeface="Arial"/>
                <a:ea typeface="Arial"/>
                <a:cs typeface="Arial"/>
                <a:sym typeface="Arial"/>
              </a:rPr>
              <a:t>davon</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wird</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als</a:t>
            </a:r>
            <a:r>
              <a:rPr lang="en-US" sz="1200" i="1" dirty="0">
                <a:solidFill>
                  <a:srgbClr val="FFC000"/>
                </a:solidFill>
                <a:latin typeface="Arial"/>
                <a:ea typeface="Arial"/>
                <a:cs typeface="Arial"/>
                <a:sym typeface="Arial"/>
              </a:rPr>
              <a:t> </a:t>
            </a:r>
            <a:r>
              <a:rPr lang="en-US" sz="1200" b="1" dirty="0" err="1">
                <a:solidFill>
                  <a:srgbClr val="FFC000"/>
                </a:solidFill>
                <a:latin typeface="Arial"/>
                <a:ea typeface="Arial"/>
                <a:cs typeface="Arial"/>
                <a:sym typeface="Arial"/>
              </a:rPr>
              <a:t>konventioneller</a:t>
            </a:r>
            <a:r>
              <a:rPr lang="en-US" sz="1200" b="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Abfluss</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bezeichnet</a:t>
            </a:r>
            <a:r>
              <a:rPr lang="en-US" sz="1200" i="1" dirty="0">
                <a:solidFill>
                  <a:srgbClr val="FFC000"/>
                </a:solidFill>
                <a:latin typeface="Arial"/>
                <a:ea typeface="Arial"/>
                <a:cs typeface="Arial"/>
                <a:sym typeface="Arial"/>
              </a:rPr>
              <a:t>, der </a:t>
            </a:r>
            <a:r>
              <a:rPr lang="en-US" sz="1200" i="1" dirty="0" err="1">
                <a:solidFill>
                  <a:srgbClr val="FFC000"/>
                </a:solidFill>
                <a:latin typeface="Arial"/>
                <a:ea typeface="Arial"/>
                <a:cs typeface="Arial"/>
                <a:sym typeface="Arial"/>
              </a:rPr>
              <a:t>andere</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als</a:t>
            </a:r>
            <a:r>
              <a:rPr lang="en-US" sz="1200" i="1" dirty="0">
                <a:solidFill>
                  <a:srgbClr val="FFC000"/>
                </a:solidFill>
                <a:latin typeface="Arial"/>
                <a:ea typeface="Arial"/>
                <a:cs typeface="Arial"/>
                <a:sym typeface="Arial"/>
              </a:rPr>
              <a:t> </a:t>
            </a:r>
            <a:r>
              <a:rPr lang="en-US" sz="1200" b="1" i="1" dirty="0" err="1">
                <a:solidFill>
                  <a:srgbClr val="FFC000"/>
                </a:solidFill>
                <a:latin typeface="Arial"/>
                <a:ea typeface="Arial"/>
                <a:cs typeface="Arial"/>
                <a:sym typeface="Arial"/>
              </a:rPr>
              <a:t>unkonventioneller</a:t>
            </a:r>
            <a:r>
              <a:rPr lang="en-US" sz="1200" i="1" dirty="0">
                <a:solidFill>
                  <a:srgbClr val="FFC000"/>
                </a:solidFill>
                <a:latin typeface="Arial"/>
                <a:ea typeface="Arial"/>
                <a:cs typeface="Arial"/>
                <a:sym typeface="Arial"/>
              </a:rPr>
              <a:t>. Welcher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welcher</a:t>
            </a:r>
            <a:r>
              <a:rPr lang="en-US" sz="1200" i="1" dirty="0">
                <a:solidFill>
                  <a:srgbClr val="FFC0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--TM = </a:t>
            </a:r>
            <a:r>
              <a:rPr lang="en-US" sz="1200" dirty="0" err="1">
                <a:solidFill>
                  <a:srgbClr val="FFC000"/>
                </a:solidFill>
                <a:latin typeface="Arial"/>
                <a:ea typeface="Arial"/>
                <a:cs typeface="Arial"/>
                <a:sym typeface="Arial"/>
              </a:rPr>
              <a:t>konventionell</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--U/S = </a:t>
            </a:r>
            <a:r>
              <a:rPr lang="en-US" sz="1200" dirty="0" err="1">
                <a:solidFill>
                  <a:srgbClr val="FFC000"/>
                </a:solidFill>
                <a:latin typeface="Arial"/>
                <a:ea typeface="Arial"/>
                <a:cs typeface="Arial"/>
                <a:sym typeface="Arial"/>
              </a:rPr>
              <a:t>unkonventionell</a:t>
            </a:r>
            <a:endParaRPr dirty="0"/>
          </a:p>
          <a:p>
            <a:pPr marL="0" marR="0" lvl="0" indent="0" algn="l" rtl="0">
              <a:spcBef>
                <a:spcPts val="0"/>
              </a:spcBef>
              <a:spcAft>
                <a:spcPts val="0"/>
              </a:spcAft>
              <a:buNone/>
            </a:pPr>
            <a:endParaRPr sz="1400" dirty="0">
              <a:solidFill>
                <a:srgbClr val="FFC000"/>
              </a:solidFill>
              <a:latin typeface="Arial"/>
              <a:ea typeface="Arial"/>
              <a:cs typeface="Arial"/>
              <a:sym typeface="Arial"/>
            </a:endParaRPr>
          </a:p>
          <a:p>
            <a:pPr marL="0" marR="0" lvl="0" indent="0" algn="l" rtl="0">
              <a:spcBef>
                <a:spcPts val="0"/>
              </a:spcBef>
              <a:spcAft>
                <a:spcPts val="0"/>
              </a:spcAft>
              <a:buNone/>
            </a:pPr>
            <a:r>
              <a:rPr lang="en-US" sz="1200" i="1" dirty="0">
                <a:solidFill>
                  <a:srgbClr val="FFC000"/>
                </a:solidFill>
                <a:latin typeface="Arial"/>
                <a:ea typeface="Arial"/>
                <a:cs typeface="Arial"/>
                <a:sym typeface="Arial"/>
              </a:rPr>
              <a:t>Ein </a:t>
            </a:r>
            <a:r>
              <a:rPr lang="en-US" sz="1200" i="1" dirty="0" err="1">
                <a:solidFill>
                  <a:srgbClr val="FFC000"/>
                </a:solidFill>
                <a:latin typeface="Arial"/>
                <a:ea typeface="Arial"/>
                <a:cs typeface="Arial"/>
                <a:sym typeface="Arial"/>
              </a:rPr>
              <a:t>Abflussweg</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b="1" dirty="0" err="1">
                <a:solidFill>
                  <a:srgbClr val="FFC000"/>
                </a:solidFill>
                <a:latin typeface="Arial"/>
                <a:ea typeface="Arial"/>
                <a:cs typeface="Arial"/>
                <a:sym typeface="Arial"/>
              </a:rPr>
              <a:t>druckabhängig</a:t>
            </a:r>
            <a:r>
              <a:rPr lang="en-US" sz="1200" i="1" dirty="0">
                <a:solidFill>
                  <a:srgbClr val="FFC000"/>
                </a:solidFill>
                <a:latin typeface="Arial"/>
                <a:ea typeface="Arial"/>
                <a:cs typeface="Arial"/>
                <a:sym typeface="Arial"/>
              </a:rPr>
              <a:t>, der </a:t>
            </a:r>
            <a:r>
              <a:rPr lang="en-US" sz="1200" i="1" dirty="0" err="1">
                <a:solidFill>
                  <a:srgbClr val="FFC000"/>
                </a:solidFill>
                <a:latin typeface="Arial"/>
                <a:ea typeface="Arial"/>
                <a:cs typeface="Arial"/>
                <a:sym typeface="Arial"/>
              </a:rPr>
              <a:t>andere</a:t>
            </a:r>
            <a:r>
              <a:rPr lang="en-US" sz="1200" i="1" dirty="0">
                <a:solidFill>
                  <a:srgbClr val="FFC000"/>
                </a:solidFill>
                <a:latin typeface="Arial"/>
                <a:ea typeface="Arial"/>
                <a:cs typeface="Arial"/>
                <a:sym typeface="Arial"/>
              </a:rPr>
              <a:t> </a:t>
            </a:r>
            <a:r>
              <a:rPr lang="en-US" sz="1200" b="1" i="1" dirty="0" err="1">
                <a:solidFill>
                  <a:srgbClr val="FFC000"/>
                </a:solidFill>
                <a:latin typeface="Arial"/>
                <a:ea typeface="Arial"/>
                <a:cs typeface="Arial"/>
                <a:sym typeface="Arial"/>
              </a:rPr>
              <a:t>druckunabhängig</a:t>
            </a:r>
            <a:r>
              <a:rPr lang="en-US" sz="1200" i="1" dirty="0">
                <a:solidFill>
                  <a:srgbClr val="FFC000"/>
                </a:solidFill>
                <a:latin typeface="Arial"/>
                <a:ea typeface="Arial"/>
                <a:cs typeface="Arial"/>
                <a:sym typeface="Arial"/>
              </a:rPr>
              <a:t>. Welcher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welcher</a:t>
            </a:r>
            <a:r>
              <a:rPr lang="en-US" sz="1200" i="1" dirty="0">
                <a:solidFill>
                  <a:srgbClr val="FFC0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--TM = </a:t>
            </a:r>
            <a:r>
              <a:rPr lang="en-US" sz="1200" dirty="0" err="1">
                <a:solidFill>
                  <a:srgbClr val="FFC000"/>
                </a:solidFill>
                <a:latin typeface="Arial"/>
                <a:ea typeface="Arial"/>
                <a:cs typeface="Arial"/>
                <a:sym typeface="Arial"/>
              </a:rPr>
              <a:t>konventionell</a:t>
            </a:r>
            <a:r>
              <a:rPr lang="en-US" sz="1200" dirty="0">
                <a:solidFill>
                  <a:srgbClr val="FFC000"/>
                </a:solidFill>
                <a:latin typeface="Arial"/>
                <a:ea typeface="Arial"/>
                <a:cs typeface="Arial"/>
                <a:sym typeface="Arial"/>
              </a:rPr>
              <a:t> = </a:t>
            </a:r>
            <a:r>
              <a:rPr lang="en-US" sz="1200" dirty="0" err="1">
                <a:solidFill>
                  <a:srgbClr val="FFC000"/>
                </a:solidFill>
                <a:latin typeface="Arial"/>
                <a:ea typeface="Arial"/>
                <a:cs typeface="Arial"/>
                <a:sym typeface="Arial"/>
              </a:rPr>
              <a:t>druckabhängig</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--U/S = </a:t>
            </a:r>
            <a:r>
              <a:rPr lang="en-US" sz="1200" dirty="0" err="1">
                <a:solidFill>
                  <a:srgbClr val="FFC000"/>
                </a:solidFill>
                <a:latin typeface="Arial"/>
                <a:ea typeface="Arial"/>
                <a:cs typeface="Arial"/>
                <a:sym typeface="Arial"/>
              </a:rPr>
              <a:t>unkonventionell</a:t>
            </a:r>
            <a:r>
              <a:rPr lang="en-US" sz="1200" dirty="0">
                <a:solidFill>
                  <a:srgbClr val="FFC000"/>
                </a:solidFill>
                <a:latin typeface="Arial"/>
                <a:ea typeface="Arial"/>
                <a:cs typeface="Arial"/>
                <a:sym typeface="Arial"/>
              </a:rPr>
              <a:t> = </a:t>
            </a:r>
            <a:r>
              <a:rPr lang="en-US" sz="1200" dirty="0" err="1">
                <a:solidFill>
                  <a:srgbClr val="FFC000"/>
                </a:solidFill>
                <a:latin typeface="Arial"/>
                <a:ea typeface="Arial"/>
                <a:cs typeface="Arial"/>
                <a:sym typeface="Arial"/>
              </a:rPr>
              <a:t>druckunabhängig</a:t>
            </a:r>
            <a:endParaRPr dirty="0"/>
          </a:p>
        </p:txBody>
      </p:sp>
    </p:spTree>
    <p:extLst>
      <p:ext uri="{BB962C8B-B14F-4D97-AF65-F5344CB8AC3E}">
        <p14:creationId xmlns:p14="http://schemas.microsoft.com/office/powerpoint/2010/main" val="270096298"/>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Shape 5490"/>
        <p:cNvGrpSpPr/>
        <p:nvPr/>
      </p:nvGrpSpPr>
      <p:grpSpPr>
        <a:xfrm>
          <a:off x="0" y="0"/>
          <a:ext cx="0" cy="0"/>
          <a:chOff x="0" y="0"/>
          <a:chExt cx="0" cy="0"/>
        </a:xfrm>
      </p:grpSpPr>
      <p:sp>
        <p:nvSpPr>
          <p:cNvPr id="5491" name="Google Shape;5491;p37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492" name="Google Shape;5492;p377"/>
          <p:cNvSpPr txBox="1">
            <a:spLocks noGrp="1"/>
          </p:cNvSpPr>
          <p:nvPr>
            <p:ph type="body" idx="1"/>
          </p:nvPr>
        </p:nvSpPr>
        <p:spPr>
          <a:xfrm>
            <a:off x="457200" y="762000"/>
            <a:ext cx="8229600" cy="5973762"/>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5493" name="Google Shape;5493;p377"/>
          <p:cNvSpPr txBox="1"/>
          <p:nvPr/>
        </p:nvSpPr>
        <p:spPr>
          <a:xfrm>
            <a:off x="4038600" y="2035076"/>
            <a:ext cx="4572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a:solidFill>
                  <a:srgbClr val="BFBFBF"/>
                </a:solidFill>
              </a:rPr>
              <a:t>I</a:t>
            </a:r>
            <a:r>
              <a:rPr lang="en-US" sz="1200" i="1" u="sng">
                <a:solidFill>
                  <a:srgbClr val="BFBFBF"/>
                </a:solidFill>
              </a:rPr>
              <a:t>Im Hinblick auf eine Schwangerschaft und nach dem früheren System der Arzneimittelklassifikation: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A?</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Keines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9"/>
                  </a:ext>
                </a:extLst>
              </a:rPr>
              <a:t>davon</a:t>
            </a:r>
            <a:endParaRPr>
              <a:solidFill>
                <a:srgbClr val="BFBFBF"/>
              </a:solidFill>
            </a:endParaRPr>
          </a:p>
          <a:p>
            <a:pPr marL="0" lvl="0" indent="0" algn="l" rtl="0">
              <a:spcBef>
                <a:spcPts val="0"/>
              </a:spcBef>
              <a:spcAft>
                <a:spcPts val="0"/>
              </a:spcAft>
              <a:buClr>
                <a:schemeClr val="dk1"/>
              </a:buClr>
              <a:buSzPts val="1800"/>
              <a:buFont typeface="Noto Sans Symbols"/>
              <a:buNone/>
            </a:pPr>
            <a:endParaRPr sz="1800" i="1">
              <a:solidFill>
                <a:srgbClr val="BFBFBF"/>
              </a:solidFill>
            </a:endParaRPr>
          </a:p>
          <a:p>
            <a:pPr marL="0" lvl="0" indent="0" algn="l" rtl="0">
              <a:spcBef>
                <a:spcPts val="0"/>
              </a:spcBef>
              <a:spcAft>
                <a:spcPts val="0"/>
              </a:spcAft>
              <a:buClr>
                <a:schemeClr val="dk1"/>
              </a:buClr>
              <a:buSzPts val="1200"/>
              <a:buFont typeface="Noto Sans Symbols"/>
              <a:buNone/>
            </a:pPr>
            <a:r>
              <a:rPr lang="en-US" sz="1200" i="1">
                <a:solidFill>
                  <a:srgbClr val="BFBFBF"/>
                </a:solidFill>
              </a:rPr>
              <a:t>Welche gehören zur Klasse B?</a:t>
            </a:r>
            <a:r>
              <a:rPr lang="en-US" sz="1200">
                <a:solidFill>
                  <a:srgbClr val="BFBFBF"/>
                </a:solidFill>
              </a:rPr>
              <a:t> </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Brimonidin. (Alle anderen gehören alle zur Klasse C.)</a:t>
            </a:r>
            <a:endParaRPr sz="1200" i="1">
              <a:solidFill>
                <a:srgbClr val="BFBFBF"/>
              </a:solidFill>
            </a:endParaRPr>
          </a:p>
        </p:txBody>
      </p:sp>
      <p:sp>
        <p:nvSpPr>
          <p:cNvPr id="5494" name="Google Shape;5494;p377"/>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5495" name="Google Shape;5495;p37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360</a:t>
            </a:fld>
            <a:endParaRPr sz="1000">
              <a:solidFill>
                <a:schemeClr val="dk1"/>
              </a:solidFill>
              <a:latin typeface="Arial"/>
              <a:ea typeface="Arial"/>
              <a:cs typeface="Arial"/>
              <a:sym typeface="Arial"/>
            </a:endParaRPr>
          </a:p>
        </p:txBody>
      </p:sp>
      <p:sp>
        <p:nvSpPr>
          <p:cNvPr id="5496" name="Google Shape;5496;p377"/>
          <p:cNvSpPr txBox="1"/>
          <p:nvPr/>
        </p:nvSpPr>
        <p:spPr>
          <a:xfrm>
            <a:off x="3886200" y="1908146"/>
            <a:ext cx="48006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Warum sollte man bei Schwangeren kein PGA verwenden?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Erinnern Sie sich an Ihre Zeit in der Geburtshilfe: Prostaglandine spielen eine wichtige Rolle bei der Auslösung der Wehen. Angesichts dessen sollte es nicht überraschen, dass man einer Schwangeren kein Prostaglandin-Analogon verabreichen sollte.</a:t>
            </a:r>
            <a:endParaRPr sz="1200" i="1">
              <a:solidFill>
                <a:srgbClr val="7F7F7F"/>
              </a:solidFill>
            </a:endParaRPr>
          </a:p>
        </p:txBody>
      </p:sp>
      <p:sp>
        <p:nvSpPr>
          <p:cNvPr id="5497" name="Google Shape;5497;p377"/>
          <p:cNvSpPr txBox="1"/>
          <p:nvPr/>
        </p:nvSpPr>
        <p:spPr>
          <a:xfrm>
            <a:off x="2948618" y="3810000"/>
            <a:ext cx="5738100" cy="1749600"/>
          </a:xfrm>
          <a:prstGeom prst="rect">
            <a:avLst/>
          </a:prstGeom>
          <a:solidFill>
            <a:srgbClr val="00FF99"/>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Warum sollte man kein CAI verwenden?</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CAI haben sich bei Mäusen als teratogen erwiesen. Aus diesem Grund stellt das </a:t>
            </a:r>
            <a:r>
              <a:rPr lang="en-US" sz="1200" i="1">
                <a:solidFill>
                  <a:srgbClr val="A5A5A5"/>
                </a:solidFill>
              </a:rPr>
              <a:t>Glaukom</a:t>
            </a:r>
            <a:r>
              <a:rPr lang="en-US" sz="1200">
                <a:solidFill>
                  <a:srgbClr val="A5A5A5"/>
                </a:solidFill>
              </a:rPr>
              <a:t>-</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0"/>
                  </a:ext>
                </a:extLst>
              </a:rPr>
              <a:t>Lehrbuch</a:t>
            </a:r>
            <a:r>
              <a:rPr lang="en-US" sz="1200">
                <a:solidFill>
                  <a:srgbClr val="A5A5A5"/>
                </a:solidFill>
              </a:rPr>
              <a:t> unmissverständlich fest, dass „orale CAI nicht bei Frauen im gebärfähigen Alter angewendet werden sollten“. Trotzdem empfiehlt das Neuro-Ophthalmologie-Lehrbuch orale CAI als </a:t>
            </a:r>
            <a:r>
              <a:rPr lang="en-US" sz="1200" u="sng">
                <a:solidFill>
                  <a:srgbClr val="A5A5A5"/>
                </a:solidFill>
              </a:rPr>
              <a:t>Therapie der ersten Wahl </a:t>
            </a:r>
            <a:r>
              <a:rPr lang="en-US" sz="1200">
                <a:solidFill>
                  <a:srgbClr val="A5A5A5"/>
                </a:solidFill>
              </a:rPr>
              <a:t>bei </a:t>
            </a:r>
            <a:r>
              <a:rPr lang="en-US" sz="1200" b="1">
                <a:solidFill>
                  <a:schemeClr val="dk1"/>
                </a:solidFill>
              </a:rPr>
              <a:t>IIH </a:t>
            </a:r>
            <a:r>
              <a:rPr lang="en-US" sz="1200">
                <a:solidFill>
                  <a:srgbClr val="A5A5A5"/>
                </a:solidFill>
              </a:rPr>
              <a:t>– einer Erkrankung, die vor allem Frauen im gebärfähigen Alter betrifft. Daher sollte man die möglichen Risiken sorgfältig abwägen. </a:t>
            </a:r>
            <a:endParaRPr sz="1200" i="1">
              <a:solidFill>
                <a:srgbClr val="A5A5A5"/>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Auf</a:t>
            </a:r>
            <a:r>
              <a:rPr lang="en-US" sz="1200">
                <a:solidFill>
                  <a:srgbClr val="0000FF"/>
                </a:solidFill>
                <a:latin typeface="Arial"/>
                <a:ea typeface="Arial"/>
                <a:cs typeface="Arial"/>
                <a:sym typeface="Arial"/>
              </a:rPr>
              <a:t> </a:t>
            </a:r>
            <a:r>
              <a:rPr lang="en-US" sz="1200" b="1">
                <a:solidFill>
                  <a:srgbClr val="0000FF"/>
                </a:solidFill>
                <a:latin typeface="Arial"/>
                <a:ea typeface="Arial"/>
                <a:cs typeface="Arial"/>
                <a:sym typeface="Arial"/>
              </a:rPr>
              <a:t>topische </a:t>
            </a:r>
            <a:r>
              <a:rPr lang="en-US" sz="1200">
                <a:solidFill>
                  <a:srgbClr val="0000FF"/>
                </a:solidFill>
                <a:latin typeface="Arial"/>
                <a:ea typeface="Arial"/>
                <a:cs typeface="Arial"/>
                <a:sym typeface="Arial"/>
              </a:rPr>
              <a:t>CAI in der Schwangerschaft</a:t>
            </a:r>
            <a:r>
              <a:rPr lang="en-US" sz="1200">
                <a:solidFill>
                  <a:srgbClr val="0000FF"/>
                </a:solidFill>
              </a:rPr>
              <a:t> </a:t>
            </a:r>
            <a:r>
              <a:rPr lang="en-US" sz="1200">
                <a:solidFill>
                  <a:srgbClr val="0000FF"/>
                </a:solidFill>
                <a:latin typeface="Arial"/>
                <a:ea typeface="Arial"/>
                <a:cs typeface="Arial"/>
                <a:sym typeface="Arial"/>
              </a:rPr>
              <a:t>geht das </a:t>
            </a:r>
            <a:r>
              <a:rPr lang="en-US" sz="1200"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1"/>
                  </a:ext>
                </a:extLst>
              </a:rPr>
              <a:t>Glaukom</a:t>
            </a:r>
            <a:r>
              <a:rPr lang="en-US" sz="1200">
                <a:solidFill>
                  <a:srgbClr val="0000FF"/>
                </a:solidFill>
                <a:latin typeface="Arial"/>
                <a:ea typeface="Arial"/>
                <a:cs typeface="Arial"/>
                <a:sym typeface="Arial"/>
              </a:rPr>
              <a:t>-Buch nicht direkt ein.</a:t>
            </a:r>
            <a:endParaRPr sz="1600" b="1">
              <a:solidFill>
                <a:srgbClr val="0000FF"/>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C23E1880-E6C3-B522-F106-3DFC6886C0E4}"/>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60D9A416-C408-EF00-5A21-3011D91DEEF8}"/>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613D4791-3258-2D00-2D8E-0C4151C50883}"/>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166E1E7-2078-547B-C0A6-09974304838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019181FF-2EE5-CC85-9981-0A919947B5E4}"/>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C642EB54-82D9-256F-EAC2-C066AEE3B87C}"/>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37</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DA9E6C22-E00B-1EE6-4715-69E476231DB0}"/>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5B68222A-DFC1-1257-DA13-8CD6B594FFE1}"/>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C70761F7-DE31-E9FE-A860-C50A844EEEE0}"/>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64DE489C-9760-D8A2-0DCF-EB9DBC8D4021}"/>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0ADE5DF3-8CB2-0788-6E8A-96EAFA76AEE1}"/>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8827ECBC-A97E-8C02-514D-E3062A997830}"/>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1910F832-4FAB-3A22-6D07-6AAF0111BA9F}"/>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2F374E84-031F-5A7E-0B01-17C6BAA0D87E}"/>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63EA3F2B-57DB-3911-3568-FBCA9C78CE99}"/>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3F4417BE-0C14-21C2-820B-7BD54E11CDDC}"/>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
        <p:nvSpPr>
          <p:cNvPr id="6" name="Google Shape;618;p36">
            <a:extLst>
              <a:ext uri="{FF2B5EF4-FFF2-40B4-BE49-F238E27FC236}">
                <a16:creationId xmlns:a16="http://schemas.microsoft.com/office/drawing/2014/main" id="{7301D339-9A25-9666-931F-BF5789C6F50D}"/>
              </a:ext>
            </a:extLst>
          </p:cNvPr>
          <p:cNvSpPr txBox="1"/>
          <p:nvPr/>
        </p:nvSpPr>
        <p:spPr>
          <a:xfrm>
            <a:off x="3871233" y="3733800"/>
            <a:ext cx="5110200" cy="2764859"/>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a:t>
            </a:r>
            <a:r>
              <a:rPr lang="en-US" sz="1200" i="1" dirty="0" err="1">
                <a:solidFill>
                  <a:srgbClr val="0000FF"/>
                </a:solidFill>
              </a:rPr>
              <a:t>zwei</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kann</a:t>
            </a:r>
            <a:r>
              <a:rPr lang="en-US" sz="1200" i="1" dirty="0">
                <a:solidFill>
                  <a:srgbClr val="0000FF"/>
                </a:solidFill>
              </a:rPr>
              <a:t> das </a:t>
            </a:r>
            <a:r>
              <a:rPr lang="en-US" sz="1200" i="1" dirty="0" err="1">
                <a:solidFill>
                  <a:srgbClr val="0000FF"/>
                </a:solidFill>
              </a:rPr>
              <a:t>Kammerwasser</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aus</a:t>
            </a:r>
            <a:r>
              <a:rPr lang="en-US" sz="1200" i="1" dirty="0">
                <a:solidFill>
                  <a:srgbClr val="0000FF"/>
                </a:solidFill>
              </a:rPr>
              <a:t> dem Auge </a:t>
            </a:r>
            <a:r>
              <a:rPr lang="en-US" sz="1200" i="1" dirty="0" err="1">
                <a:solidFill>
                  <a:srgbClr val="0000FF"/>
                </a:solidFill>
              </a:rPr>
              <a:t>abfließen</a:t>
            </a:r>
            <a:r>
              <a:rPr lang="en-US" sz="1200" i="1" dirty="0">
                <a:solidFill>
                  <a:srgbClr val="0000FF"/>
                </a:solidFill>
              </a:rPr>
              <a:t>?</a:t>
            </a:r>
            <a:endParaRPr dirty="0"/>
          </a:p>
          <a:p>
            <a:pPr lvl="0">
              <a:lnSpc>
                <a:spcPct val="90000"/>
              </a:lnSpc>
            </a:pPr>
            <a:r>
              <a:rPr lang="en-US" sz="1200" dirty="0">
                <a:solidFill>
                  <a:srgbClr val="0000FF"/>
                </a:solidFill>
              </a:rPr>
              <a:t>--</a:t>
            </a:r>
            <a:r>
              <a:rPr lang="en-US" sz="1200" dirty="0" err="1">
                <a:solidFill>
                  <a:srgbClr val="0000FF"/>
                </a:solidFill>
              </a:rPr>
              <a:t>Trabekelwerk</a:t>
            </a:r>
            <a:r>
              <a:rPr lang="en-US" sz="1200" dirty="0">
                <a:solidFill>
                  <a:srgbClr val="0000FF"/>
                </a:solidFill>
              </a:rPr>
              <a:t> (TM)</a:t>
            </a:r>
            <a:endParaRPr lang="en-US" sz="1200" dirty="0"/>
          </a:p>
          <a:p>
            <a:pPr lvl="0">
              <a:lnSpc>
                <a:spcPct val="90000"/>
              </a:lnSpc>
            </a:pPr>
            <a:r>
              <a:rPr lang="en-US" sz="1200" dirty="0">
                <a:solidFill>
                  <a:srgbClr val="0000FF"/>
                </a:solidFill>
              </a:rPr>
              <a:t>--</a:t>
            </a:r>
            <a:r>
              <a:rPr lang="en-US" sz="1200" dirty="0" err="1">
                <a:solidFill>
                  <a:srgbClr val="0000FF"/>
                </a:solidFill>
              </a:rPr>
              <a:t>Uveoskleral</a:t>
            </a:r>
            <a:r>
              <a:rPr lang="en-US" sz="1200" dirty="0">
                <a:solidFill>
                  <a:srgbClr val="0000FF"/>
                </a:solidFill>
              </a:rPr>
              <a:t> (U/</a:t>
            </a:r>
            <a:r>
              <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S</a:t>
            </a:r>
            <a:r>
              <a:rPr lang="en-US" sz="1200" dirty="0">
                <a:solidFill>
                  <a:srgbClr val="0000FF"/>
                </a:solidFill>
              </a:rPr>
              <a:t>)</a:t>
            </a:r>
            <a:endParaRPr lang="en-US" dirty="0">
              <a:solidFill>
                <a:srgbClr val="FFC000"/>
              </a:solidFill>
            </a:endParaRPr>
          </a:p>
          <a:p>
            <a:pPr marL="0" marR="0" lvl="0" indent="0" algn="l" rtl="0">
              <a:lnSpc>
                <a:spcPct val="90000"/>
              </a:lnSpc>
              <a:spcBef>
                <a:spcPts val="0"/>
              </a:spcBef>
              <a:spcAft>
                <a:spcPts val="0"/>
              </a:spcAft>
              <a:buNone/>
            </a:pPr>
            <a:r>
              <a:rPr lang="en-US" sz="1200" dirty="0">
                <a:solidFill>
                  <a:srgbClr val="FFC000"/>
                </a:solidFill>
                <a:latin typeface="Arial"/>
                <a:ea typeface="Arial"/>
                <a:cs typeface="Arial"/>
                <a:sym typeface="Arial"/>
              </a:rPr>
              <a:t>S)</a:t>
            </a:r>
            <a:endParaRPr dirty="0"/>
          </a:p>
          <a:p>
            <a:pPr marL="0" marR="0" lvl="0" indent="0" algn="l" rtl="0">
              <a:spcBef>
                <a:spcPts val="0"/>
              </a:spcBef>
              <a:spcAft>
                <a:spcPts val="0"/>
              </a:spcAft>
              <a:buNone/>
            </a:pPr>
            <a:endParaRPr sz="1400" i="1" dirty="0">
              <a:solidFill>
                <a:srgbClr val="FFC000"/>
              </a:solidFill>
              <a:latin typeface="Arial"/>
              <a:ea typeface="Arial"/>
              <a:cs typeface="Arial"/>
              <a:sym typeface="Arial"/>
            </a:endParaRPr>
          </a:p>
          <a:p>
            <a:pPr marL="0" marR="0" lvl="0" indent="0" algn="l" rtl="0">
              <a:spcBef>
                <a:spcPts val="0"/>
              </a:spcBef>
              <a:spcAft>
                <a:spcPts val="0"/>
              </a:spcAft>
              <a:buNone/>
            </a:pPr>
            <a:r>
              <a:rPr lang="en-US" sz="1200" i="1" dirty="0">
                <a:solidFill>
                  <a:srgbClr val="FFC000"/>
                </a:solidFill>
                <a:latin typeface="Arial"/>
                <a:ea typeface="Arial"/>
                <a:cs typeface="Arial"/>
                <a:sym typeface="Arial"/>
              </a:rPr>
              <a:t>Einer </a:t>
            </a:r>
            <a:r>
              <a:rPr lang="en-US" sz="1200" i="1" dirty="0" err="1">
                <a:solidFill>
                  <a:srgbClr val="FFC000"/>
                </a:solidFill>
                <a:latin typeface="Arial"/>
                <a:ea typeface="Arial"/>
                <a:cs typeface="Arial"/>
                <a:sym typeface="Arial"/>
              </a:rPr>
              <a:t>davon</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wird</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als</a:t>
            </a:r>
            <a:r>
              <a:rPr lang="en-US" sz="1200" i="1" dirty="0">
                <a:solidFill>
                  <a:srgbClr val="FFC000"/>
                </a:solidFill>
                <a:latin typeface="Arial"/>
                <a:ea typeface="Arial"/>
                <a:cs typeface="Arial"/>
                <a:sym typeface="Arial"/>
              </a:rPr>
              <a:t> </a:t>
            </a:r>
            <a:r>
              <a:rPr lang="en-US" sz="1200" b="1" dirty="0" err="1">
                <a:solidFill>
                  <a:srgbClr val="FFC000"/>
                </a:solidFill>
                <a:latin typeface="Arial"/>
                <a:ea typeface="Arial"/>
                <a:cs typeface="Arial"/>
                <a:sym typeface="Arial"/>
              </a:rPr>
              <a:t>konventioneller</a:t>
            </a:r>
            <a:r>
              <a:rPr lang="en-US" sz="1200" b="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Abfluss</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bezeichnet</a:t>
            </a:r>
            <a:r>
              <a:rPr lang="en-US" sz="1200" i="1" dirty="0">
                <a:solidFill>
                  <a:srgbClr val="FFC000"/>
                </a:solidFill>
                <a:latin typeface="Arial"/>
                <a:ea typeface="Arial"/>
                <a:cs typeface="Arial"/>
                <a:sym typeface="Arial"/>
              </a:rPr>
              <a:t>, der </a:t>
            </a:r>
            <a:r>
              <a:rPr lang="en-US" sz="1200" i="1" dirty="0" err="1">
                <a:solidFill>
                  <a:srgbClr val="FFC000"/>
                </a:solidFill>
                <a:latin typeface="Arial"/>
                <a:ea typeface="Arial"/>
                <a:cs typeface="Arial"/>
                <a:sym typeface="Arial"/>
              </a:rPr>
              <a:t>andere</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als</a:t>
            </a:r>
            <a:r>
              <a:rPr lang="en-US" sz="1200" i="1" dirty="0">
                <a:solidFill>
                  <a:srgbClr val="FFC000"/>
                </a:solidFill>
                <a:latin typeface="Arial"/>
                <a:ea typeface="Arial"/>
                <a:cs typeface="Arial"/>
                <a:sym typeface="Arial"/>
              </a:rPr>
              <a:t> </a:t>
            </a:r>
            <a:r>
              <a:rPr lang="en-US" sz="1200" b="1" i="1" dirty="0" err="1">
                <a:solidFill>
                  <a:srgbClr val="FFC000"/>
                </a:solidFill>
                <a:latin typeface="Arial"/>
                <a:ea typeface="Arial"/>
                <a:cs typeface="Arial"/>
                <a:sym typeface="Arial"/>
              </a:rPr>
              <a:t>unkonventioneller</a:t>
            </a:r>
            <a:r>
              <a:rPr lang="en-US" sz="1200" i="1" dirty="0">
                <a:solidFill>
                  <a:srgbClr val="FFC000"/>
                </a:solidFill>
                <a:latin typeface="Arial"/>
                <a:ea typeface="Arial"/>
                <a:cs typeface="Arial"/>
                <a:sym typeface="Arial"/>
              </a:rPr>
              <a:t>. Welcher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welcher</a:t>
            </a:r>
            <a:r>
              <a:rPr lang="en-US" sz="1200" i="1" dirty="0">
                <a:solidFill>
                  <a:srgbClr val="FFC0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--TM = </a:t>
            </a:r>
            <a:r>
              <a:rPr lang="en-US" sz="1200" dirty="0" err="1">
                <a:solidFill>
                  <a:srgbClr val="FFC000"/>
                </a:solidFill>
                <a:latin typeface="Arial"/>
                <a:ea typeface="Arial"/>
                <a:cs typeface="Arial"/>
                <a:sym typeface="Arial"/>
              </a:rPr>
              <a:t>konventionell</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--U/S = </a:t>
            </a:r>
            <a:r>
              <a:rPr lang="en-US" sz="1200" dirty="0" err="1">
                <a:solidFill>
                  <a:srgbClr val="FFC000"/>
                </a:solidFill>
                <a:latin typeface="Arial"/>
                <a:ea typeface="Arial"/>
                <a:cs typeface="Arial"/>
                <a:sym typeface="Arial"/>
              </a:rPr>
              <a:t>unkonventionell</a:t>
            </a:r>
            <a:endParaRPr dirty="0"/>
          </a:p>
          <a:p>
            <a:pPr marL="0" marR="0" lvl="0" indent="0" algn="l" rtl="0">
              <a:spcBef>
                <a:spcPts val="0"/>
              </a:spcBef>
              <a:spcAft>
                <a:spcPts val="0"/>
              </a:spcAft>
              <a:buNone/>
            </a:pPr>
            <a:endParaRPr sz="1400" dirty="0">
              <a:solidFill>
                <a:srgbClr val="FFC000"/>
              </a:solidFill>
              <a:latin typeface="Arial"/>
              <a:ea typeface="Arial"/>
              <a:cs typeface="Arial"/>
              <a:sym typeface="Arial"/>
            </a:endParaRPr>
          </a:p>
          <a:p>
            <a:pPr marL="0" marR="0" lvl="0" indent="0" algn="l" rtl="0">
              <a:spcBef>
                <a:spcPts val="0"/>
              </a:spcBef>
              <a:spcAft>
                <a:spcPts val="0"/>
              </a:spcAft>
              <a:buNone/>
            </a:pPr>
            <a:r>
              <a:rPr lang="en-US" sz="1200" i="1" dirty="0">
                <a:solidFill>
                  <a:srgbClr val="FFC000"/>
                </a:solidFill>
                <a:latin typeface="Arial"/>
                <a:ea typeface="Arial"/>
                <a:cs typeface="Arial"/>
                <a:sym typeface="Arial"/>
              </a:rPr>
              <a:t>Ein </a:t>
            </a:r>
            <a:r>
              <a:rPr lang="en-US" sz="1200" i="1" dirty="0" err="1">
                <a:solidFill>
                  <a:srgbClr val="FFC000"/>
                </a:solidFill>
                <a:latin typeface="Arial"/>
                <a:ea typeface="Arial"/>
                <a:cs typeface="Arial"/>
                <a:sym typeface="Arial"/>
              </a:rPr>
              <a:t>Abflussweg</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b="1" dirty="0" err="1">
                <a:solidFill>
                  <a:srgbClr val="FFC000"/>
                </a:solidFill>
                <a:latin typeface="Arial"/>
                <a:ea typeface="Arial"/>
                <a:cs typeface="Arial"/>
                <a:sym typeface="Arial"/>
              </a:rPr>
              <a:t>druckabhängig</a:t>
            </a:r>
            <a:r>
              <a:rPr lang="en-US" sz="1200" i="1" dirty="0">
                <a:solidFill>
                  <a:srgbClr val="FFC000"/>
                </a:solidFill>
                <a:latin typeface="Arial"/>
                <a:ea typeface="Arial"/>
                <a:cs typeface="Arial"/>
                <a:sym typeface="Arial"/>
              </a:rPr>
              <a:t>, der </a:t>
            </a:r>
            <a:r>
              <a:rPr lang="en-US" sz="1200" i="1" dirty="0" err="1">
                <a:solidFill>
                  <a:srgbClr val="FFC000"/>
                </a:solidFill>
                <a:latin typeface="Arial"/>
                <a:ea typeface="Arial"/>
                <a:cs typeface="Arial"/>
                <a:sym typeface="Arial"/>
              </a:rPr>
              <a:t>andere</a:t>
            </a:r>
            <a:r>
              <a:rPr lang="en-US" sz="1200" i="1" dirty="0">
                <a:solidFill>
                  <a:srgbClr val="FFC000"/>
                </a:solidFill>
                <a:latin typeface="Arial"/>
                <a:ea typeface="Arial"/>
                <a:cs typeface="Arial"/>
                <a:sym typeface="Arial"/>
              </a:rPr>
              <a:t> </a:t>
            </a:r>
            <a:r>
              <a:rPr lang="en-US" sz="1200" b="1" i="1" dirty="0" err="1">
                <a:solidFill>
                  <a:srgbClr val="FFC000"/>
                </a:solidFill>
                <a:latin typeface="Arial"/>
                <a:ea typeface="Arial"/>
                <a:cs typeface="Arial"/>
                <a:sym typeface="Arial"/>
              </a:rPr>
              <a:t>druckunabhängig</a:t>
            </a:r>
            <a:r>
              <a:rPr lang="en-US" sz="1200" i="1" dirty="0">
                <a:solidFill>
                  <a:srgbClr val="FFC000"/>
                </a:solidFill>
                <a:latin typeface="Arial"/>
                <a:ea typeface="Arial"/>
                <a:cs typeface="Arial"/>
                <a:sym typeface="Arial"/>
              </a:rPr>
              <a:t>. Welcher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welcher</a:t>
            </a:r>
            <a:r>
              <a:rPr lang="en-US" sz="1200" i="1" dirty="0">
                <a:solidFill>
                  <a:srgbClr val="FFC0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--TM = </a:t>
            </a:r>
            <a:r>
              <a:rPr lang="en-US" sz="1200" dirty="0" err="1">
                <a:solidFill>
                  <a:srgbClr val="FFC000"/>
                </a:solidFill>
                <a:latin typeface="Arial"/>
                <a:ea typeface="Arial"/>
                <a:cs typeface="Arial"/>
                <a:sym typeface="Arial"/>
              </a:rPr>
              <a:t>konventionell</a:t>
            </a:r>
            <a:r>
              <a:rPr lang="en-US" sz="1200" dirty="0">
                <a:solidFill>
                  <a:srgbClr val="FFC000"/>
                </a:solidFill>
                <a:latin typeface="Arial"/>
                <a:ea typeface="Arial"/>
                <a:cs typeface="Arial"/>
                <a:sym typeface="Arial"/>
              </a:rPr>
              <a:t> = </a:t>
            </a:r>
            <a:r>
              <a:rPr lang="en-US" sz="1200" dirty="0" err="1">
                <a:solidFill>
                  <a:srgbClr val="FFC000"/>
                </a:solidFill>
                <a:latin typeface="Arial"/>
                <a:ea typeface="Arial"/>
                <a:cs typeface="Arial"/>
                <a:sym typeface="Arial"/>
              </a:rPr>
              <a:t>druckabhängig</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--U/S = </a:t>
            </a:r>
            <a:r>
              <a:rPr lang="en-US" sz="1200" dirty="0" err="1">
                <a:solidFill>
                  <a:srgbClr val="FFC000"/>
                </a:solidFill>
                <a:latin typeface="Arial"/>
                <a:ea typeface="Arial"/>
                <a:cs typeface="Arial"/>
                <a:sym typeface="Arial"/>
              </a:rPr>
              <a:t>unkonventionell</a:t>
            </a:r>
            <a:r>
              <a:rPr lang="en-US" sz="1200" dirty="0">
                <a:solidFill>
                  <a:srgbClr val="FFC000"/>
                </a:solidFill>
                <a:latin typeface="Arial"/>
                <a:ea typeface="Arial"/>
                <a:cs typeface="Arial"/>
                <a:sym typeface="Arial"/>
              </a:rPr>
              <a:t> = </a:t>
            </a:r>
            <a:r>
              <a:rPr lang="en-US" sz="1200" dirty="0" err="1">
                <a:solidFill>
                  <a:srgbClr val="FFC000"/>
                </a:solidFill>
                <a:latin typeface="Arial"/>
                <a:ea typeface="Arial"/>
                <a:cs typeface="Arial"/>
                <a:sym typeface="Arial"/>
              </a:rPr>
              <a:t>druckunabhängig</a:t>
            </a:r>
            <a:endParaRPr dirty="0"/>
          </a:p>
        </p:txBody>
      </p:sp>
    </p:spTree>
    <p:extLst>
      <p:ext uri="{BB962C8B-B14F-4D97-AF65-F5344CB8AC3E}">
        <p14:creationId xmlns:p14="http://schemas.microsoft.com/office/powerpoint/2010/main" val="1905914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A3A09A21-7BE2-A2F5-4F4E-2975427D386A}"/>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6ABB6C97-BA1A-22EF-36A4-DFECA2CE60E3}"/>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89F9D6C6-22E4-D267-F5A5-3F1151FDB99D}"/>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521CDF7-D49D-F813-3716-58FFFE959D6C}"/>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650F820B-3A22-7A08-27FB-0BA93B0351B0}"/>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49C8E93C-6FB4-51F6-458D-0AFBA1A1B1CA}"/>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38</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197852FC-CA08-6E54-8C85-AAFED13FB5E6}"/>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A7C669FF-13E3-18BE-41FD-94AA42298AA1}"/>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BCDB020B-2800-73EE-E3D4-98D21ADFAE15}"/>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974A560F-3DF6-F6E4-F345-05DCE3B5B75C}"/>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CEFD79BF-1CCD-1FA3-5749-98159B185A3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9C480B18-1869-05BF-39AD-BFB2E04300DE}"/>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7E8CA63-59DD-AA7A-2C8E-D4DF749E0A35}"/>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C6B5297D-01F5-F8E3-55CD-17D1E2FED3F5}"/>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28D9908C-7A00-8519-568C-DC487EEC72BD}"/>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6B90704D-A4F1-9E6C-D157-C9DEDAC63DE1}"/>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
        <p:nvSpPr>
          <p:cNvPr id="6" name="Google Shape;618;p36">
            <a:extLst>
              <a:ext uri="{FF2B5EF4-FFF2-40B4-BE49-F238E27FC236}">
                <a16:creationId xmlns:a16="http://schemas.microsoft.com/office/drawing/2014/main" id="{FDE33A8A-4163-6E46-6301-77711BC20FEE}"/>
              </a:ext>
            </a:extLst>
          </p:cNvPr>
          <p:cNvSpPr txBox="1"/>
          <p:nvPr/>
        </p:nvSpPr>
        <p:spPr>
          <a:xfrm>
            <a:off x="3871233" y="3733800"/>
            <a:ext cx="5110200" cy="2549416"/>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a:t>
            </a:r>
            <a:r>
              <a:rPr lang="en-US" sz="1200" i="1" dirty="0" err="1">
                <a:solidFill>
                  <a:srgbClr val="0000FF"/>
                </a:solidFill>
              </a:rPr>
              <a:t>zwei</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kann</a:t>
            </a:r>
            <a:r>
              <a:rPr lang="en-US" sz="1200" i="1" dirty="0">
                <a:solidFill>
                  <a:srgbClr val="0000FF"/>
                </a:solidFill>
              </a:rPr>
              <a:t> das </a:t>
            </a:r>
            <a:r>
              <a:rPr lang="en-US" sz="1200" i="1" dirty="0" err="1">
                <a:solidFill>
                  <a:srgbClr val="0000FF"/>
                </a:solidFill>
              </a:rPr>
              <a:t>Kammerwasser</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aus</a:t>
            </a:r>
            <a:r>
              <a:rPr lang="en-US" sz="1200" i="1" dirty="0">
                <a:solidFill>
                  <a:srgbClr val="0000FF"/>
                </a:solidFill>
              </a:rPr>
              <a:t> dem Auge </a:t>
            </a:r>
            <a:r>
              <a:rPr lang="en-US" sz="1200" i="1" dirty="0" err="1">
                <a:solidFill>
                  <a:srgbClr val="0000FF"/>
                </a:solidFill>
              </a:rPr>
              <a:t>abfließen</a:t>
            </a:r>
            <a:r>
              <a:rPr lang="en-US" sz="1200" i="1" dirty="0">
                <a:solidFill>
                  <a:srgbClr val="0000FF"/>
                </a:solidFill>
              </a:rPr>
              <a:t>?</a:t>
            </a:r>
            <a:endParaRPr dirty="0"/>
          </a:p>
          <a:p>
            <a:pPr lvl="0">
              <a:lnSpc>
                <a:spcPct val="90000"/>
              </a:lnSpc>
            </a:pPr>
            <a:r>
              <a:rPr lang="en-US" sz="1200" dirty="0">
                <a:solidFill>
                  <a:srgbClr val="0000FF"/>
                </a:solidFill>
              </a:rPr>
              <a:t>--</a:t>
            </a:r>
            <a:r>
              <a:rPr lang="en-US" sz="1200" dirty="0" err="1">
                <a:solidFill>
                  <a:srgbClr val="0000FF"/>
                </a:solidFill>
              </a:rPr>
              <a:t>Trabekelwerk</a:t>
            </a:r>
            <a:r>
              <a:rPr lang="en-US" sz="1200" dirty="0">
                <a:solidFill>
                  <a:srgbClr val="0000FF"/>
                </a:solidFill>
              </a:rPr>
              <a:t> (TM)</a:t>
            </a:r>
            <a:endParaRPr lang="en-US" sz="1200" dirty="0"/>
          </a:p>
          <a:p>
            <a:pPr lvl="0">
              <a:lnSpc>
                <a:spcPct val="90000"/>
              </a:lnSpc>
            </a:pPr>
            <a:r>
              <a:rPr lang="en-US" sz="1200" dirty="0">
                <a:solidFill>
                  <a:srgbClr val="0000FF"/>
                </a:solidFill>
              </a:rPr>
              <a:t>--</a:t>
            </a:r>
            <a:r>
              <a:rPr lang="en-US" sz="1200" dirty="0" err="1">
                <a:solidFill>
                  <a:srgbClr val="0000FF"/>
                </a:solidFill>
              </a:rPr>
              <a:t>Uveoskleral</a:t>
            </a:r>
            <a:r>
              <a:rPr lang="en-US" sz="1200" dirty="0">
                <a:solidFill>
                  <a:srgbClr val="0000FF"/>
                </a:solidFill>
              </a:rPr>
              <a:t> (U/</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30"/>
                  </a:ext>
                </a:extLst>
              </a:rPr>
              <a:t>S</a:t>
            </a:r>
            <a:r>
              <a:rPr lang="en-US" sz="1200" dirty="0">
                <a:solidFill>
                  <a:srgbClr val="0000FF"/>
                </a:solidFill>
              </a:rPr>
              <a:t>)</a:t>
            </a:r>
            <a:endParaRPr lang="en-US" dirty="0">
              <a:solidFill>
                <a:srgbClr val="FFC000"/>
              </a:solidFill>
            </a:endParaRPr>
          </a:p>
          <a:p>
            <a:pPr marL="0" marR="0" lvl="0" indent="0" algn="l" rtl="0">
              <a:lnSpc>
                <a:spcPct val="90000"/>
              </a:lnSpc>
              <a:spcBef>
                <a:spcPts val="0"/>
              </a:spcBef>
              <a:spcAft>
                <a:spcPts val="0"/>
              </a:spcAft>
              <a:buNone/>
            </a:pPr>
            <a:r>
              <a:rPr lang="en-US" sz="1200" dirty="0">
                <a:solidFill>
                  <a:srgbClr val="FFC000"/>
                </a:solidFill>
                <a:latin typeface="Arial"/>
                <a:ea typeface="Arial"/>
                <a:cs typeface="Arial"/>
                <a:sym typeface="Arial"/>
              </a:rPr>
              <a:t>S)</a:t>
            </a:r>
            <a:endParaRPr sz="1200" dirty="0"/>
          </a:p>
          <a:p>
            <a:pPr lvl="0"/>
            <a:r>
              <a:rPr lang="en-US" sz="1200" i="1" dirty="0">
                <a:solidFill>
                  <a:srgbClr val="0000FF"/>
                </a:solidFill>
              </a:rPr>
              <a:t>Einer </a:t>
            </a:r>
            <a:r>
              <a:rPr lang="en-US" sz="1200" i="1" dirty="0" err="1">
                <a:solidFill>
                  <a:srgbClr val="0000FF"/>
                </a:solidFill>
              </a:rPr>
              <a:t>davon</a:t>
            </a:r>
            <a:r>
              <a:rPr lang="en-US" sz="1200" i="1" dirty="0">
                <a:solidFill>
                  <a:srgbClr val="0000FF"/>
                </a:solidFill>
              </a:rPr>
              <a:t>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b="1" dirty="0" err="1">
                <a:solidFill>
                  <a:srgbClr val="0000FF"/>
                </a:solidFill>
              </a:rPr>
              <a:t>konventioneller</a:t>
            </a:r>
            <a:r>
              <a:rPr lang="en-US" sz="1200" b="1" dirty="0">
                <a:solidFill>
                  <a:srgbClr val="0000FF"/>
                </a:solidFill>
              </a:rPr>
              <a:t> </a:t>
            </a:r>
            <a:r>
              <a:rPr lang="en-US" sz="1200" i="1" dirty="0" err="1">
                <a:solidFill>
                  <a:srgbClr val="0000FF"/>
                </a:solidFill>
              </a:rPr>
              <a:t>Abfluss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der </a:t>
            </a:r>
            <a:r>
              <a:rPr lang="en-US" sz="1200" i="1" dirty="0" err="1">
                <a:solidFill>
                  <a:srgbClr val="0000FF"/>
                </a:solidFill>
              </a:rPr>
              <a:t>andere</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b="1" i="1" dirty="0" err="1">
                <a:solidFill>
                  <a:srgbClr val="0000FF"/>
                </a:solidFill>
              </a:rPr>
              <a:t>unkonventioneller</a:t>
            </a:r>
            <a:r>
              <a:rPr lang="en-US" sz="1200" i="1" dirty="0">
                <a:solidFill>
                  <a:srgbClr val="0000FF"/>
                </a:solidFill>
              </a:rPr>
              <a:t>. Welcher </a:t>
            </a:r>
            <a:r>
              <a:rPr lang="en-US" sz="1200" i="1" dirty="0" err="1">
                <a:solidFill>
                  <a:srgbClr val="0000FF"/>
                </a:solidFill>
              </a:rPr>
              <a:t>ist</a:t>
            </a:r>
            <a:r>
              <a:rPr lang="en-US" sz="1200" i="1" dirty="0">
                <a:solidFill>
                  <a:srgbClr val="0000FF"/>
                </a:solidFill>
              </a:rPr>
              <a:t> </a:t>
            </a:r>
            <a:r>
              <a:rPr lang="en-US" sz="1200" i="1" dirty="0" err="1">
                <a:solidFill>
                  <a:srgbClr val="0000FF"/>
                </a:solidFill>
              </a:rPr>
              <a:t>welcher</a:t>
            </a:r>
            <a:r>
              <a:rPr lang="en-US" sz="1200" i="1" dirty="0">
                <a:solidFill>
                  <a:srgbClr val="0000FF"/>
                </a:solidFill>
              </a:rPr>
              <a:t>?</a:t>
            </a:r>
            <a:endParaRPr lang="en-US" sz="1200" dirty="0"/>
          </a:p>
          <a:p>
            <a:pPr lvl="0"/>
            <a:r>
              <a:rPr lang="en-US" sz="1200" dirty="0">
                <a:solidFill>
                  <a:srgbClr val="0000FF"/>
                </a:solidFill>
              </a:rPr>
              <a:t>--TM = </a:t>
            </a:r>
            <a:r>
              <a:rPr lang="en-US" sz="1200" dirty="0" err="1">
                <a:solidFill>
                  <a:srgbClr val="0000FF"/>
                </a:solidFill>
              </a:rPr>
              <a:t>konventionell</a:t>
            </a:r>
            <a:endParaRPr lang="en-US" sz="1200" dirty="0"/>
          </a:p>
          <a:p>
            <a:pPr lvl="0"/>
            <a:r>
              <a:rPr lang="en-US" sz="1200" dirty="0">
                <a:solidFill>
                  <a:srgbClr val="0000FF"/>
                </a:solidFill>
              </a:rPr>
              <a:t>--U/S = </a:t>
            </a:r>
            <a:r>
              <a:rPr lang="en-US" sz="1200" dirty="0" err="1">
                <a:solidFill>
                  <a:srgbClr val="0000FF"/>
                </a:solidFill>
              </a:rPr>
              <a:t>unkonventionell</a:t>
            </a:r>
            <a:endParaRPr lang="en-US" dirty="0">
              <a:solidFill>
                <a:srgbClr val="FFC000"/>
              </a:solidFill>
            </a:endParaRPr>
          </a:p>
          <a:p>
            <a:pPr marL="0" marR="0" lvl="0" indent="0" algn="l" rtl="0">
              <a:spcBef>
                <a:spcPts val="0"/>
              </a:spcBef>
              <a:spcAft>
                <a:spcPts val="0"/>
              </a:spcAft>
              <a:buNone/>
            </a:pPr>
            <a:endParaRPr sz="1400" dirty="0">
              <a:solidFill>
                <a:srgbClr val="FFC000"/>
              </a:solidFill>
              <a:latin typeface="Arial"/>
              <a:ea typeface="Arial"/>
              <a:cs typeface="Arial"/>
              <a:sym typeface="Arial"/>
            </a:endParaRPr>
          </a:p>
          <a:p>
            <a:pPr marL="0" marR="0" lvl="0" indent="0" algn="l" rtl="0">
              <a:spcBef>
                <a:spcPts val="0"/>
              </a:spcBef>
              <a:spcAft>
                <a:spcPts val="0"/>
              </a:spcAft>
              <a:buNone/>
            </a:pPr>
            <a:r>
              <a:rPr lang="en-US" sz="1200" i="1" dirty="0">
                <a:solidFill>
                  <a:srgbClr val="FFC000"/>
                </a:solidFill>
                <a:latin typeface="Arial"/>
                <a:ea typeface="Arial"/>
                <a:cs typeface="Arial"/>
                <a:sym typeface="Arial"/>
              </a:rPr>
              <a:t>Ein </a:t>
            </a:r>
            <a:r>
              <a:rPr lang="en-US" sz="1200" i="1" dirty="0" err="1">
                <a:solidFill>
                  <a:srgbClr val="FFC000"/>
                </a:solidFill>
                <a:latin typeface="Arial"/>
                <a:ea typeface="Arial"/>
                <a:cs typeface="Arial"/>
                <a:sym typeface="Arial"/>
              </a:rPr>
              <a:t>Abflussweg</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b="1" dirty="0" err="1">
                <a:solidFill>
                  <a:srgbClr val="FFC000"/>
                </a:solidFill>
                <a:latin typeface="Arial"/>
                <a:ea typeface="Arial"/>
                <a:cs typeface="Arial"/>
                <a:sym typeface="Arial"/>
              </a:rPr>
              <a:t>druckabhängig</a:t>
            </a:r>
            <a:r>
              <a:rPr lang="en-US" sz="1200" i="1" dirty="0">
                <a:solidFill>
                  <a:srgbClr val="FFC000"/>
                </a:solidFill>
                <a:latin typeface="Arial"/>
                <a:ea typeface="Arial"/>
                <a:cs typeface="Arial"/>
                <a:sym typeface="Arial"/>
              </a:rPr>
              <a:t>, der </a:t>
            </a:r>
            <a:r>
              <a:rPr lang="en-US" sz="1200" i="1" dirty="0" err="1">
                <a:solidFill>
                  <a:srgbClr val="FFC000"/>
                </a:solidFill>
                <a:latin typeface="Arial"/>
                <a:ea typeface="Arial"/>
                <a:cs typeface="Arial"/>
                <a:sym typeface="Arial"/>
              </a:rPr>
              <a:t>andere</a:t>
            </a:r>
            <a:r>
              <a:rPr lang="en-US" sz="1200" i="1" dirty="0">
                <a:solidFill>
                  <a:srgbClr val="FFC000"/>
                </a:solidFill>
                <a:latin typeface="Arial"/>
                <a:ea typeface="Arial"/>
                <a:cs typeface="Arial"/>
                <a:sym typeface="Arial"/>
              </a:rPr>
              <a:t> </a:t>
            </a:r>
            <a:r>
              <a:rPr lang="en-US" sz="1200" b="1" i="1" dirty="0" err="1">
                <a:solidFill>
                  <a:srgbClr val="FFC000"/>
                </a:solidFill>
                <a:latin typeface="Arial"/>
                <a:ea typeface="Arial"/>
                <a:cs typeface="Arial"/>
                <a:sym typeface="Arial"/>
              </a:rPr>
              <a:t>druckunabhängig</a:t>
            </a:r>
            <a:r>
              <a:rPr lang="en-US" sz="1200" i="1" dirty="0">
                <a:solidFill>
                  <a:srgbClr val="FFC000"/>
                </a:solidFill>
                <a:latin typeface="Arial"/>
                <a:ea typeface="Arial"/>
                <a:cs typeface="Arial"/>
                <a:sym typeface="Arial"/>
              </a:rPr>
              <a:t>. Welcher </a:t>
            </a:r>
            <a:r>
              <a:rPr lang="en-US" sz="1200" i="1" dirty="0" err="1">
                <a:solidFill>
                  <a:srgbClr val="FFC000"/>
                </a:solidFill>
                <a:latin typeface="Arial"/>
                <a:ea typeface="Arial"/>
                <a:cs typeface="Arial"/>
                <a:sym typeface="Arial"/>
              </a:rPr>
              <a:t>ist</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welcher</a:t>
            </a:r>
            <a:r>
              <a:rPr lang="en-US" sz="1200" i="1" dirty="0">
                <a:solidFill>
                  <a:srgbClr val="FFC0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--TM = </a:t>
            </a:r>
            <a:r>
              <a:rPr lang="en-US" sz="1200" dirty="0" err="1">
                <a:solidFill>
                  <a:srgbClr val="FFC000"/>
                </a:solidFill>
                <a:latin typeface="Arial"/>
                <a:ea typeface="Arial"/>
                <a:cs typeface="Arial"/>
                <a:sym typeface="Arial"/>
              </a:rPr>
              <a:t>konventionell</a:t>
            </a:r>
            <a:r>
              <a:rPr lang="en-US" sz="1200" dirty="0">
                <a:solidFill>
                  <a:srgbClr val="FFC000"/>
                </a:solidFill>
                <a:latin typeface="Arial"/>
                <a:ea typeface="Arial"/>
                <a:cs typeface="Arial"/>
                <a:sym typeface="Arial"/>
              </a:rPr>
              <a:t> = </a:t>
            </a:r>
            <a:r>
              <a:rPr lang="en-US" sz="1200" dirty="0" err="1">
                <a:solidFill>
                  <a:srgbClr val="FFC000"/>
                </a:solidFill>
                <a:latin typeface="Arial"/>
                <a:ea typeface="Arial"/>
                <a:cs typeface="Arial"/>
                <a:sym typeface="Arial"/>
              </a:rPr>
              <a:t>druckabhängig</a:t>
            </a:r>
            <a:endParaRPr dirty="0"/>
          </a:p>
          <a:p>
            <a:pPr marL="0" marR="0" lvl="0" indent="0" algn="l" rtl="0">
              <a:spcBef>
                <a:spcPts val="0"/>
              </a:spcBef>
              <a:spcAft>
                <a:spcPts val="0"/>
              </a:spcAft>
              <a:buNone/>
            </a:pPr>
            <a:r>
              <a:rPr lang="en-US" sz="1200" dirty="0">
                <a:solidFill>
                  <a:srgbClr val="FFC000"/>
                </a:solidFill>
                <a:latin typeface="Arial"/>
                <a:ea typeface="Arial"/>
                <a:cs typeface="Arial"/>
                <a:sym typeface="Arial"/>
              </a:rPr>
              <a:t>--U/S = </a:t>
            </a:r>
            <a:r>
              <a:rPr lang="en-US" sz="1200" dirty="0" err="1">
                <a:solidFill>
                  <a:srgbClr val="FFC000"/>
                </a:solidFill>
                <a:latin typeface="Arial"/>
                <a:ea typeface="Arial"/>
                <a:cs typeface="Arial"/>
                <a:sym typeface="Arial"/>
              </a:rPr>
              <a:t>unkonventionell</a:t>
            </a:r>
            <a:r>
              <a:rPr lang="en-US" sz="1200" dirty="0">
                <a:solidFill>
                  <a:srgbClr val="FFC000"/>
                </a:solidFill>
                <a:latin typeface="Arial"/>
                <a:ea typeface="Arial"/>
                <a:cs typeface="Arial"/>
                <a:sym typeface="Arial"/>
              </a:rPr>
              <a:t> = </a:t>
            </a:r>
            <a:r>
              <a:rPr lang="en-US" sz="1200" dirty="0" err="1">
                <a:solidFill>
                  <a:srgbClr val="FFC000"/>
                </a:solidFill>
                <a:latin typeface="Arial"/>
                <a:ea typeface="Arial"/>
                <a:cs typeface="Arial"/>
                <a:sym typeface="Arial"/>
              </a:rPr>
              <a:t>druckunabhängig</a:t>
            </a:r>
            <a:endParaRPr dirty="0"/>
          </a:p>
        </p:txBody>
      </p:sp>
    </p:spTree>
    <p:extLst>
      <p:ext uri="{BB962C8B-B14F-4D97-AF65-F5344CB8AC3E}">
        <p14:creationId xmlns:p14="http://schemas.microsoft.com/office/powerpoint/2010/main" val="556927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03E1559F-34DA-E15B-CCA0-C9A6569B3647}"/>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2E3481CF-6447-7D0C-5FC0-4A5A1EB2BB9F}"/>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7FBA282D-631A-D68B-FB88-FB39217C2146}"/>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229A39DD-7122-1E42-E09B-8BF7C92AF1D1}"/>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D1BD59DF-B9D0-691C-6475-592E853E19A9}"/>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26D41A24-2F19-9B1E-D269-6CA5A8C85ED4}"/>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39</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DE458AAC-5FDC-9A03-5204-73E700FAA002}"/>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15804F53-17CC-735D-9F3A-246A0C5625F2}"/>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4A098CEC-E655-6F21-807F-E848E249334A}"/>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95D84359-3229-555F-892F-12A8C269F49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2CEF8CCB-F010-A0AA-39C8-B0C8D4D7892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01655E2C-8180-2319-366B-F351CE5354AE}"/>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C3D6F9F3-2EDE-6775-3B76-407ECE125C20}"/>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DCDBB4F0-2346-40E7-E73C-D0CE94EE8211}"/>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FE3E3045-AD06-B8E3-3E05-4BFB555A2DEF}"/>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1A0E1362-C788-66F3-050C-DED0E28F6F41}"/>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
        <p:nvSpPr>
          <p:cNvPr id="6" name="Google Shape;618;p36">
            <a:extLst>
              <a:ext uri="{FF2B5EF4-FFF2-40B4-BE49-F238E27FC236}">
                <a16:creationId xmlns:a16="http://schemas.microsoft.com/office/drawing/2014/main" id="{FC76540D-D92C-4B01-1469-E3944C483C1F}"/>
              </a:ext>
            </a:extLst>
          </p:cNvPr>
          <p:cNvSpPr txBox="1"/>
          <p:nvPr/>
        </p:nvSpPr>
        <p:spPr>
          <a:xfrm>
            <a:off x="3871233" y="3733800"/>
            <a:ext cx="5110200" cy="2549416"/>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a:t>
            </a:r>
            <a:r>
              <a:rPr lang="en-US" sz="1200" i="1" dirty="0" err="1">
                <a:solidFill>
                  <a:srgbClr val="0000FF"/>
                </a:solidFill>
              </a:rPr>
              <a:t>zwei</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kann</a:t>
            </a:r>
            <a:r>
              <a:rPr lang="en-US" sz="1200" i="1" dirty="0">
                <a:solidFill>
                  <a:srgbClr val="0000FF"/>
                </a:solidFill>
              </a:rPr>
              <a:t> das </a:t>
            </a:r>
            <a:r>
              <a:rPr lang="en-US" sz="1200" i="1" dirty="0" err="1">
                <a:solidFill>
                  <a:srgbClr val="0000FF"/>
                </a:solidFill>
              </a:rPr>
              <a:t>Kammerwasser</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aus</a:t>
            </a:r>
            <a:r>
              <a:rPr lang="en-US" sz="1200" i="1" dirty="0">
                <a:solidFill>
                  <a:srgbClr val="0000FF"/>
                </a:solidFill>
              </a:rPr>
              <a:t> dem Auge </a:t>
            </a:r>
            <a:r>
              <a:rPr lang="en-US" sz="1200" i="1" dirty="0" err="1">
                <a:solidFill>
                  <a:srgbClr val="0000FF"/>
                </a:solidFill>
              </a:rPr>
              <a:t>abfließen</a:t>
            </a:r>
            <a:r>
              <a:rPr lang="en-US" sz="1200" i="1" dirty="0">
                <a:solidFill>
                  <a:srgbClr val="0000FF"/>
                </a:solidFill>
              </a:rPr>
              <a:t>?</a:t>
            </a:r>
            <a:endParaRPr dirty="0"/>
          </a:p>
          <a:p>
            <a:pPr lvl="0">
              <a:lnSpc>
                <a:spcPct val="90000"/>
              </a:lnSpc>
            </a:pPr>
            <a:r>
              <a:rPr lang="en-US" sz="1200" dirty="0">
                <a:solidFill>
                  <a:srgbClr val="0000FF"/>
                </a:solidFill>
              </a:rPr>
              <a:t>--</a:t>
            </a:r>
            <a:r>
              <a:rPr lang="en-US" sz="1200" dirty="0" err="1">
                <a:solidFill>
                  <a:srgbClr val="0000FF"/>
                </a:solidFill>
              </a:rPr>
              <a:t>Trabekelwerk</a:t>
            </a:r>
            <a:r>
              <a:rPr lang="en-US" sz="1200" dirty="0">
                <a:solidFill>
                  <a:srgbClr val="0000FF"/>
                </a:solidFill>
              </a:rPr>
              <a:t> (TM)</a:t>
            </a:r>
            <a:endParaRPr lang="en-US" sz="1200" dirty="0"/>
          </a:p>
          <a:p>
            <a:pPr lvl="0">
              <a:lnSpc>
                <a:spcPct val="90000"/>
              </a:lnSpc>
            </a:pPr>
            <a:r>
              <a:rPr lang="en-US" sz="1200" dirty="0">
                <a:solidFill>
                  <a:srgbClr val="0000FF"/>
                </a:solidFill>
              </a:rPr>
              <a:t>--</a:t>
            </a:r>
            <a:r>
              <a:rPr lang="en-US" sz="1200" dirty="0" err="1">
                <a:solidFill>
                  <a:srgbClr val="0000FF"/>
                </a:solidFill>
              </a:rPr>
              <a:t>Uveoskleral</a:t>
            </a:r>
            <a:r>
              <a:rPr lang="en-US" sz="1200" dirty="0">
                <a:solidFill>
                  <a:srgbClr val="0000FF"/>
                </a:solidFill>
              </a:rPr>
              <a:t> (U/</a:t>
            </a:r>
            <a:r>
              <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S</a:t>
            </a:r>
            <a:r>
              <a:rPr lang="en-US" sz="1200" dirty="0">
                <a:solidFill>
                  <a:srgbClr val="0000FF"/>
                </a:solidFill>
              </a:rPr>
              <a:t>)</a:t>
            </a:r>
            <a:endParaRPr lang="en-US" dirty="0">
              <a:solidFill>
                <a:srgbClr val="FFC000"/>
              </a:solidFill>
            </a:endParaRPr>
          </a:p>
          <a:p>
            <a:pPr marL="0" marR="0" lvl="0" indent="0" algn="l" rtl="0">
              <a:lnSpc>
                <a:spcPct val="90000"/>
              </a:lnSpc>
              <a:spcBef>
                <a:spcPts val="0"/>
              </a:spcBef>
              <a:spcAft>
                <a:spcPts val="0"/>
              </a:spcAft>
              <a:buNone/>
            </a:pPr>
            <a:r>
              <a:rPr lang="en-US" sz="1200" dirty="0">
                <a:solidFill>
                  <a:srgbClr val="FFC000"/>
                </a:solidFill>
                <a:latin typeface="Arial"/>
                <a:ea typeface="Arial"/>
                <a:cs typeface="Arial"/>
                <a:sym typeface="Arial"/>
              </a:rPr>
              <a:t>S)</a:t>
            </a:r>
            <a:endParaRPr sz="1200" dirty="0"/>
          </a:p>
          <a:p>
            <a:pPr lvl="0"/>
            <a:r>
              <a:rPr lang="en-US" sz="1200" i="1" dirty="0">
                <a:solidFill>
                  <a:srgbClr val="0000FF"/>
                </a:solidFill>
              </a:rPr>
              <a:t>Einer </a:t>
            </a:r>
            <a:r>
              <a:rPr lang="en-US" sz="1200" i="1" dirty="0" err="1">
                <a:solidFill>
                  <a:srgbClr val="0000FF"/>
                </a:solidFill>
              </a:rPr>
              <a:t>davon</a:t>
            </a:r>
            <a:r>
              <a:rPr lang="en-US" sz="1200" i="1" dirty="0">
                <a:solidFill>
                  <a:srgbClr val="0000FF"/>
                </a:solidFill>
              </a:rPr>
              <a:t>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b="1" dirty="0" err="1">
                <a:solidFill>
                  <a:srgbClr val="0000FF"/>
                </a:solidFill>
              </a:rPr>
              <a:t>konventioneller</a:t>
            </a:r>
            <a:r>
              <a:rPr lang="en-US" sz="1200" b="1" dirty="0">
                <a:solidFill>
                  <a:srgbClr val="0000FF"/>
                </a:solidFill>
              </a:rPr>
              <a:t> </a:t>
            </a:r>
            <a:r>
              <a:rPr lang="en-US" sz="1200" i="1" dirty="0" err="1">
                <a:solidFill>
                  <a:srgbClr val="0000FF"/>
                </a:solidFill>
              </a:rPr>
              <a:t>Abfluss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der </a:t>
            </a:r>
            <a:r>
              <a:rPr lang="en-US" sz="1200" i="1" dirty="0" err="1">
                <a:solidFill>
                  <a:srgbClr val="0000FF"/>
                </a:solidFill>
              </a:rPr>
              <a:t>andere</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b="1" i="1" dirty="0" err="1">
                <a:solidFill>
                  <a:srgbClr val="0000FF"/>
                </a:solidFill>
              </a:rPr>
              <a:t>unkonventioneller</a:t>
            </a:r>
            <a:r>
              <a:rPr lang="en-US" sz="1200" i="1" dirty="0">
                <a:solidFill>
                  <a:srgbClr val="0000FF"/>
                </a:solidFill>
              </a:rPr>
              <a:t>. Welcher </a:t>
            </a:r>
            <a:r>
              <a:rPr lang="en-US" sz="1200" i="1" dirty="0" err="1">
                <a:solidFill>
                  <a:srgbClr val="0000FF"/>
                </a:solidFill>
              </a:rPr>
              <a:t>ist</a:t>
            </a:r>
            <a:r>
              <a:rPr lang="en-US" sz="1200" i="1" dirty="0">
                <a:solidFill>
                  <a:srgbClr val="0000FF"/>
                </a:solidFill>
              </a:rPr>
              <a:t> </a:t>
            </a:r>
            <a:r>
              <a:rPr lang="en-US" sz="1200" i="1" dirty="0" err="1">
                <a:solidFill>
                  <a:srgbClr val="0000FF"/>
                </a:solidFill>
              </a:rPr>
              <a:t>welcher</a:t>
            </a:r>
            <a:r>
              <a:rPr lang="en-US" sz="1200" i="1" dirty="0">
                <a:solidFill>
                  <a:srgbClr val="0000FF"/>
                </a:solidFill>
              </a:rPr>
              <a:t>?</a:t>
            </a:r>
            <a:endParaRPr lang="en-US" sz="1200" dirty="0"/>
          </a:p>
          <a:p>
            <a:pPr lvl="0"/>
            <a:r>
              <a:rPr lang="en-US" sz="1200" dirty="0">
                <a:solidFill>
                  <a:srgbClr val="0000FF"/>
                </a:solidFill>
              </a:rPr>
              <a:t>--TM = </a:t>
            </a:r>
            <a:r>
              <a:rPr lang="en-US" sz="1200" dirty="0" err="1">
                <a:solidFill>
                  <a:srgbClr val="0000FF"/>
                </a:solidFill>
              </a:rPr>
              <a:t>konventionell</a:t>
            </a:r>
            <a:endParaRPr lang="en-US" sz="1200" dirty="0"/>
          </a:p>
          <a:p>
            <a:pPr lvl="0"/>
            <a:r>
              <a:rPr lang="en-US" sz="1200" dirty="0">
                <a:solidFill>
                  <a:srgbClr val="0000FF"/>
                </a:solidFill>
              </a:rPr>
              <a:t>--U/S = </a:t>
            </a:r>
            <a:r>
              <a:rPr lang="en-US" sz="1200" dirty="0" err="1">
                <a:solidFill>
                  <a:srgbClr val="0000FF"/>
                </a:solidFill>
              </a:rPr>
              <a:t>unkonventionell</a:t>
            </a:r>
            <a:endParaRPr lang="en-US" dirty="0">
              <a:solidFill>
                <a:srgbClr val="FFC000"/>
              </a:solidFill>
            </a:endParaRPr>
          </a:p>
          <a:p>
            <a:pPr lvl="0"/>
            <a:r>
              <a:rPr lang="en-US" sz="1200" i="1" dirty="0">
                <a:solidFill>
                  <a:srgbClr val="0000FF"/>
                </a:solidFill>
              </a:rPr>
              <a:t>Ein </a:t>
            </a:r>
            <a:r>
              <a:rPr lang="en-US" sz="1200" i="1" dirty="0" err="1">
                <a:solidFill>
                  <a:srgbClr val="0000FF"/>
                </a:solidFill>
              </a:rPr>
              <a:t>Abflussweg</a:t>
            </a:r>
            <a:r>
              <a:rPr lang="en-US" sz="1200" i="1" dirty="0">
                <a:solidFill>
                  <a:srgbClr val="0000FF"/>
                </a:solidFill>
              </a:rPr>
              <a:t> </a:t>
            </a:r>
            <a:r>
              <a:rPr lang="en-US" sz="1200" i="1" dirty="0" err="1">
                <a:solidFill>
                  <a:srgbClr val="0000FF"/>
                </a:solidFill>
              </a:rPr>
              <a:t>ist</a:t>
            </a:r>
            <a:r>
              <a:rPr lang="en-US" sz="1200" i="1" dirty="0">
                <a:solidFill>
                  <a:srgbClr val="0000FF"/>
                </a:solidFill>
              </a:rPr>
              <a:t> </a:t>
            </a:r>
            <a:r>
              <a:rPr lang="en-US" sz="1200" b="1" dirty="0" err="1">
                <a:solidFill>
                  <a:srgbClr val="0000FF"/>
                </a:solidFill>
              </a:rPr>
              <a:t>druckabhängig</a:t>
            </a:r>
            <a:r>
              <a:rPr lang="en-US" sz="1200" i="1" dirty="0">
                <a:solidFill>
                  <a:srgbClr val="0000FF"/>
                </a:solidFill>
              </a:rPr>
              <a:t>, der </a:t>
            </a:r>
            <a:r>
              <a:rPr lang="en-US" sz="1200" i="1" dirty="0" err="1">
                <a:solidFill>
                  <a:srgbClr val="0000FF"/>
                </a:solidFill>
              </a:rPr>
              <a:t>andere</a:t>
            </a:r>
            <a:r>
              <a:rPr lang="en-US" sz="1200" i="1" dirty="0">
                <a:solidFill>
                  <a:srgbClr val="0000FF"/>
                </a:solidFill>
              </a:rPr>
              <a:t> </a:t>
            </a:r>
            <a:r>
              <a:rPr lang="en-US" sz="1200" b="1" i="1" dirty="0" err="1">
                <a:solidFill>
                  <a:srgbClr val="0000FF"/>
                </a:solidFill>
              </a:rPr>
              <a:t>druckunabhängig</a:t>
            </a:r>
            <a:r>
              <a:rPr lang="en-US" sz="1200" i="1" dirty="0">
                <a:solidFill>
                  <a:srgbClr val="0000FF"/>
                </a:solidFill>
              </a:rPr>
              <a:t>. Welcher </a:t>
            </a:r>
            <a:r>
              <a:rPr lang="en-US" sz="1200" i="1" dirty="0" err="1">
                <a:solidFill>
                  <a:srgbClr val="0000FF"/>
                </a:solidFill>
              </a:rPr>
              <a:t>ist</a:t>
            </a:r>
            <a:r>
              <a:rPr lang="en-US" sz="1200" i="1" dirty="0">
                <a:solidFill>
                  <a:srgbClr val="0000FF"/>
                </a:solidFill>
              </a:rPr>
              <a:t> </a:t>
            </a:r>
            <a:r>
              <a:rPr lang="en-US" sz="1200" i="1" dirty="0" err="1">
                <a:solidFill>
                  <a:srgbClr val="0000FF"/>
                </a:solidFill>
              </a:rPr>
              <a:t>welcher</a:t>
            </a:r>
            <a:r>
              <a:rPr lang="en-US" sz="1200" i="1" dirty="0">
                <a:solidFill>
                  <a:srgbClr val="0000FF"/>
                </a:solidFill>
              </a:rPr>
              <a:t>?</a:t>
            </a:r>
            <a:endParaRPr lang="en-US" sz="1200" dirty="0"/>
          </a:p>
          <a:p>
            <a:pPr lvl="0"/>
            <a:r>
              <a:rPr lang="en-US" sz="1200" dirty="0">
                <a:solidFill>
                  <a:srgbClr val="0000FF"/>
                </a:solidFill>
              </a:rPr>
              <a:t>--TM = </a:t>
            </a:r>
            <a:r>
              <a:rPr lang="en-US" sz="1200" dirty="0" err="1">
                <a:solidFill>
                  <a:srgbClr val="0000FF"/>
                </a:solidFill>
              </a:rPr>
              <a:t>konventionell</a:t>
            </a:r>
            <a:r>
              <a:rPr lang="en-US" sz="1200" dirty="0">
                <a:solidFill>
                  <a:srgbClr val="0000FF"/>
                </a:solidFill>
              </a:rPr>
              <a:t> = </a:t>
            </a:r>
            <a:r>
              <a:rPr lang="en-US" sz="1200" dirty="0" err="1">
                <a:solidFill>
                  <a:srgbClr val="FFC000"/>
                </a:solidFill>
              </a:rPr>
              <a:t>druckabhängig</a:t>
            </a:r>
            <a:endParaRPr lang="en-US" sz="1200" dirty="0"/>
          </a:p>
          <a:p>
            <a:pPr lvl="0"/>
            <a:r>
              <a:rPr lang="en-US" sz="1200" dirty="0">
                <a:solidFill>
                  <a:srgbClr val="0000FF"/>
                </a:solidFill>
              </a:rPr>
              <a:t>--U/S = </a:t>
            </a:r>
            <a:r>
              <a:rPr lang="en-US" sz="1200" dirty="0" err="1">
                <a:solidFill>
                  <a:srgbClr val="0000FF"/>
                </a:solidFill>
              </a:rPr>
              <a:t>unkonventionell</a:t>
            </a:r>
            <a:r>
              <a:rPr lang="en-US" sz="1200" dirty="0">
                <a:solidFill>
                  <a:srgbClr val="0000FF"/>
                </a:solidFill>
              </a:rPr>
              <a:t> = </a:t>
            </a:r>
            <a:r>
              <a:rPr lang="en-US" sz="1200" dirty="0" err="1">
                <a:solidFill>
                  <a:srgbClr val="FFC000"/>
                </a:solidFill>
              </a:rPr>
              <a:t>druckunabhängig</a:t>
            </a:r>
            <a:endParaRPr lang="en-US" sz="1200" dirty="0"/>
          </a:p>
          <a:p>
            <a:pPr marL="0" marR="0" lvl="0" indent="0" algn="l" rtl="0">
              <a:spcBef>
                <a:spcPts val="0"/>
              </a:spcBef>
              <a:spcAft>
                <a:spcPts val="0"/>
              </a:spcAft>
              <a:buNone/>
            </a:pPr>
            <a:endParaRPr sz="1400" dirty="0">
              <a:solidFill>
                <a:srgbClr val="FFC000"/>
              </a:solidFill>
              <a:latin typeface="Arial"/>
              <a:ea typeface="Arial"/>
              <a:cs typeface="Arial"/>
              <a:sym typeface="Arial"/>
            </a:endParaRPr>
          </a:p>
        </p:txBody>
      </p:sp>
    </p:spTree>
    <p:extLst>
      <p:ext uri="{BB962C8B-B14F-4D97-AF65-F5344CB8AC3E}">
        <p14:creationId xmlns:p14="http://schemas.microsoft.com/office/powerpoint/2010/main" val="1828542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89" name="Google Shape;189;p4"/>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Bimatoprost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a:solidFill>
                  <a:srgbClr val="0000FF"/>
                </a:solidFill>
              </a:rPr>
              <a:t>(</a:t>
            </a:r>
            <a:r>
              <a:rPr lang="en-US" sz="1200" dirty="0" err="1">
                <a:solidFill>
                  <a:srgbClr val="0000FF"/>
                </a:solidFill>
              </a:rPr>
              <a:t>Tafluprost</a:t>
            </a:r>
            <a:r>
              <a:rPr lang="en-US" sz="1200" dirty="0">
                <a:solidFill>
                  <a:srgbClr val="0000FF"/>
                </a:solidFill>
              </a:rPr>
              <a:t>)</a:t>
            </a:r>
            <a:r>
              <a:rPr lang="en-US" sz="1200" dirty="0">
                <a:solidFill>
                  <a:schemeClr val="lt1"/>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a:t>
            </a:r>
            <a:r>
              <a:rPr lang="en-US" sz="1200" dirty="0" err="1">
                <a:solidFill>
                  <a:srgbClr val="0000FF"/>
                </a:solidFill>
              </a:rPr>
              <a:t>Latanoprostene</a:t>
            </a:r>
            <a:r>
              <a:rPr lang="en-US" sz="1200" dirty="0">
                <a:solidFill>
                  <a:srgbClr val="0000FF"/>
                </a:solidFill>
              </a:rPr>
              <a:t> </a:t>
            </a:r>
            <a:r>
              <a:rPr lang="en-US" sz="1200" dirty="0" err="1">
                <a:solidFill>
                  <a:srgbClr val="0000FF"/>
                </a:solidFill>
              </a:rPr>
              <a:t>bunod</a:t>
            </a:r>
            <a:r>
              <a:rPr lang="en-US" sz="1200" dirty="0">
                <a:solidFill>
                  <a:srgbClr val="0000FF"/>
                </a:solidFill>
              </a:rPr>
              <a:t>)</a:t>
            </a:r>
            <a:endParaRPr sz="1800" dirty="0">
              <a:solidFill>
                <a:schemeClr val="lt1"/>
              </a:solidFill>
            </a:endParaRPr>
          </a:p>
          <a:p>
            <a:pPr marL="692150" lvl="1" indent="-267653" algn="l" rtl="0">
              <a:lnSpc>
                <a:spcPct val="80000"/>
              </a:lnSpc>
              <a:spcBef>
                <a:spcPts val="360"/>
              </a:spcBef>
              <a:spcAft>
                <a:spcPts val="0"/>
              </a:spcAft>
              <a:buSzPts val="1260"/>
              <a:buNone/>
            </a:pPr>
            <a:endParaRPr sz="1800" dirty="0">
              <a:solidFill>
                <a:schemeClr val="lt1"/>
              </a:solidFill>
            </a:endParaRPr>
          </a:p>
        </p:txBody>
      </p:sp>
      <p:sp>
        <p:nvSpPr>
          <p:cNvPr id="190" name="Google Shape;190;p4"/>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Augendruck senkende Mittel: Nennen Sie die gängigen Wirkstoffe</a:t>
            </a:r>
            <a:endParaRPr/>
          </a:p>
        </p:txBody>
      </p:sp>
      <p:sp>
        <p:nvSpPr>
          <p:cNvPr id="191" name="Google Shape;191;p4"/>
          <p:cNvSpPr/>
          <p:nvPr/>
        </p:nvSpPr>
        <p:spPr>
          <a:xfrm>
            <a:off x="533400" y="3581400"/>
            <a:ext cx="533400" cy="28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92" name="Google Shape;192;p4"/>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4</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8AC00C8A-4108-11D1-EC4E-3B69E70A1018}"/>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B3A2C730-027B-C0DD-F7D6-ED2C2FB743F2}"/>
              </a:ext>
            </a:extLst>
          </p:cNvPr>
          <p:cNvSpPr/>
          <p:nvPr/>
        </p:nvSpPr>
        <p:spPr>
          <a:xfrm>
            <a:off x="3090041" y="2845128"/>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0503CAF0-F206-7C4D-EA76-DF6C692601C0}"/>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046252A4-B2B6-4972-769B-098FE0A9F5B2}"/>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AF9555D2-35ED-602D-5142-340A6E82A04D}"/>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D3889B63-B349-F256-AA71-1B6E54870672}"/>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40</a:t>
            </a:fld>
            <a:endParaRPr sz="1000">
              <a:solidFill>
                <a:schemeClr val="dk1"/>
              </a:solidFill>
              <a:latin typeface="Arial"/>
              <a:ea typeface="Arial"/>
              <a:cs typeface="Arial"/>
              <a:sym typeface="Arial"/>
            </a:endParaRPr>
          </a:p>
        </p:txBody>
      </p:sp>
      <p:sp>
        <p:nvSpPr>
          <p:cNvPr id="448" name="Google Shape;448;p27">
            <a:extLst>
              <a:ext uri="{FF2B5EF4-FFF2-40B4-BE49-F238E27FC236}">
                <a16:creationId xmlns:a16="http://schemas.microsoft.com/office/drawing/2014/main" id="{E5B4DB4F-4F3F-BCD8-48A2-6686F3623B30}"/>
              </a:ext>
            </a:extLst>
          </p:cNvPr>
          <p:cNvSpPr txBox="1"/>
          <p:nvPr/>
        </p:nvSpPr>
        <p:spPr>
          <a:xfrm>
            <a:off x="4201265" y="1184982"/>
            <a:ext cx="4114800" cy="138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Name der </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die die </a:t>
            </a:r>
            <a:r>
              <a:rPr lang="en-US" sz="1200" i="1" dirty="0" err="1">
                <a:solidFill>
                  <a:srgbClr val="0000FF"/>
                </a:solidFill>
                <a:latin typeface="Arial"/>
                <a:ea typeface="Arial"/>
                <a:cs typeface="Arial"/>
                <a:sym typeface="Arial"/>
              </a:rPr>
              <a:t>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beschreibt</a:t>
            </a:r>
            <a:r>
              <a:rPr lang="en-US" sz="1200" i="1" dirty="0">
                <a:solidFill>
                  <a:srgbClr val="0000FF"/>
                </a:solidFill>
                <a:latin typeface="Arial"/>
                <a:ea typeface="Arial"/>
                <a:cs typeface="Arial"/>
                <a:sym typeface="Arial"/>
              </a:rPr>
              <a:t>, die </a:t>
            </a:r>
            <a:r>
              <a:rPr lang="en-US" sz="1200" i="1" dirty="0" err="1">
                <a:solidFill>
                  <a:srgbClr val="0000FF"/>
                </a:solidFill>
                <a:latin typeface="Arial"/>
                <a:ea typeface="Arial"/>
                <a:cs typeface="Arial"/>
                <a:sym typeface="Arial"/>
              </a:rPr>
              <a:t>wiederum</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bestimmen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Die Goldmann-</a:t>
            </a:r>
            <a:r>
              <a:rPr lang="en-US" sz="1200" b="1" dirty="0" err="1">
                <a:solidFill>
                  <a:srgbClr val="0000FF"/>
                </a:solidFill>
                <a:latin typeface="Arial"/>
                <a:ea typeface="Arial"/>
                <a:cs typeface="Arial"/>
                <a:sym typeface="Arial"/>
              </a:rPr>
              <a:t>Gleichung</a:t>
            </a:r>
            <a:endParaRPr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lautet</a:t>
            </a:r>
            <a:r>
              <a:rPr lang="en-US" sz="1200" i="1" dirty="0">
                <a:solidFill>
                  <a:srgbClr val="0000FF"/>
                </a:solidFill>
              </a:rPr>
              <a:t> die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Bedeutung</a:t>
            </a:r>
            <a:r>
              <a:rPr lang="en-US" sz="1200" i="1" dirty="0">
                <a:solidFill>
                  <a:srgbClr val="0000FF"/>
                </a:solidFill>
              </a:rPr>
              <a:t>, </a:t>
            </a:r>
            <a:r>
              <a:rPr lang="en-US" sz="1200" i="1" dirty="0" err="1">
                <a:solidFill>
                  <a:srgbClr val="0000FF"/>
                </a:solidFill>
              </a:rPr>
              <a:t>schreiben</a:t>
            </a:r>
            <a:r>
              <a:rPr lang="en-US" sz="1200" i="1" dirty="0">
                <a:solidFill>
                  <a:srgbClr val="0000FF"/>
                </a:solidFill>
              </a:rPr>
              <a:t> Sie </a:t>
            </a:r>
            <a:r>
              <a:rPr lang="en-US" sz="1200" i="1" dirty="0" err="1">
                <a:solidFill>
                  <a:srgbClr val="0000FF"/>
                </a:solidFill>
              </a:rPr>
              <a:t>sie</a:t>
            </a:r>
            <a:r>
              <a:rPr lang="en-US" sz="1200" i="1" dirty="0">
                <a:solidFill>
                  <a:srgbClr val="0000FF"/>
                </a:solidFill>
              </a:rPr>
              <a:t> auf)</a:t>
            </a:r>
            <a:endParaRPr dirty="0"/>
          </a:p>
        </p:txBody>
      </p:sp>
      <p:grpSp>
        <p:nvGrpSpPr>
          <p:cNvPr id="449" name="Google Shape;449;p27">
            <a:extLst>
              <a:ext uri="{FF2B5EF4-FFF2-40B4-BE49-F238E27FC236}">
                <a16:creationId xmlns:a16="http://schemas.microsoft.com/office/drawing/2014/main" id="{5271F9D9-C6B0-55A8-3B3A-C66D790975B1}"/>
              </a:ext>
            </a:extLst>
          </p:cNvPr>
          <p:cNvGrpSpPr/>
          <p:nvPr/>
        </p:nvGrpSpPr>
        <p:grpSpPr>
          <a:xfrm>
            <a:off x="3163614" y="3029762"/>
            <a:ext cx="5746775" cy="1305842"/>
            <a:chOff x="3600658" y="5021144"/>
            <a:chExt cx="4282229" cy="589477"/>
          </a:xfrm>
        </p:grpSpPr>
        <p:grpSp>
          <p:nvGrpSpPr>
            <p:cNvPr id="450" name="Google Shape;450;p27">
              <a:extLst>
                <a:ext uri="{FF2B5EF4-FFF2-40B4-BE49-F238E27FC236}">
                  <a16:creationId xmlns:a16="http://schemas.microsoft.com/office/drawing/2014/main" id="{7E509CDB-12A3-0C7D-B6C4-3D119AC9D0D2}"/>
                </a:ext>
              </a:extLst>
            </p:cNvPr>
            <p:cNvGrpSpPr/>
            <p:nvPr/>
          </p:nvGrpSpPr>
          <p:grpSpPr>
            <a:xfrm>
              <a:off x="4472070" y="5170167"/>
              <a:ext cx="2902625" cy="440454"/>
              <a:chOff x="4267200" y="4936487"/>
              <a:chExt cx="2902625" cy="440454"/>
            </a:xfrm>
          </p:grpSpPr>
          <p:sp>
            <p:nvSpPr>
              <p:cNvPr id="451" name="Google Shape;451;p27">
                <a:extLst>
                  <a:ext uri="{FF2B5EF4-FFF2-40B4-BE49-F238E27FC236}">
                    <a16:creationId xmlns:a16="http://schemas.microsoft.com/office/drawing/2014/main" id="{9E4E5BDC-9BA0-BF4B-3565-EDDF20817A7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7F8FD7F-AAD5-5EFF-8A34-19449D47E85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057DC646-6F2B-A1A7-B4E1-C45AC0EDAF07}"/>
                  </a:ext>
                </a:extLst>
              </p:cNvPr>
              <p:cNvCxnSpPr>
                <a:cxnSpLocks/>
              </p:cNvCxnSpPr>
              <p:nvPr/>
            </p:nvCxnSpPr>
            <p:spPr>
              <a:xfrm>
                <a:off x="4617552" y="4936487"/>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DBB4560F-2170-924F-6324-87D9800FF208}"/>
                </a:ext>
              </a:extLst>
            </p:cNvPr>
            <p:cNvSpPr txBox="1"/>
            <p:nvPr/>
          </p:nvSpPr>
          <p:spPr>
            <a:xfrm>
              <a:off x="3600658" y="5021144"/>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471;p28">
            <a:extLst>
              <a:ext uri="{FF2B5EF4-FFF2-40B4-BE49-F238E27FC236}">
                <a16:creationId xmlns:a16="http://schemas.microsoft.com/office/drawing/2014/main" id="{4BB9C84B-C029-42BE-54A7-69304B6F2E44}"/>
              </a:ext>
            </a:extLst>
          </p:cNvPr>
          <p:cNvSpPr txBox="1"/>
          <p:nvPr/>
        </p:nvSpPr>
        <p:spPr>
          <a:xfrm>
            <a:off x="3774406" y="3896922"/>
            <a:ext cx="4912394"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Anmerkung</a:t>
            </a:r>
            <a:r>
              <a:rPr lang="en-US" sz="1200" dirty="0">
                <a:solidFill>
                  <a:schemeClr val="dk1"/>
                </a:solidFill>
                <a:latin typeface="Arial"/>
                <a:ea typeface="Arial"/>
                <a:cs typeface="Arial"/>
                <a:sym typeface="Arial"/>
              </a:rPr>
              <a:t>:</a:t>
            </a:r>
          </a:p>
          <a:p>
            <a:pPr lvl="0"/>
            <a:r>
              <a:rPr lang="en-US" dirty="0" err="1">
                <a:solidFill>
                  <a:schemeClr val="dk1"/>
                </a:solidFill>
              </a:rPr>
              <a:t>Anmerkung</a:t>
            </a:r>
            <a:r>
              <a:rPr lang="en-US" dirty="0">
                <a:solidFill>
                  <a:schemeClr val="dk1"/>
                </a:solidFill>
              </a:rPr>
              <a:t>:</a:t>
            </a:r>
            <a:endParaRPr lang="en-US" dirty="0"/>
          </a:p>
          <a:p>
            <a:pPr marL="228600" lvl="0" indent="-228600">
              <a:buClr>
                <a:schemeClr val="dk1"/>
              </a:buClr>
              <a:buSzPts val="1200"/>
              <a:buFont typeface="Arial"/>
              <a:buAutoNum type="arabicParenR"/>
            </a:pPr>
            <a:r>
              <a:rPr lang="en-US" dirty="0">
                <a:solidFill>
                  <a:schemeClr val="dk1"/>
                </a:solidFill>
              </a:rPr>
              <a:t>EVP = </a:t>
            </a:r>
            <a:r>
              <a:rPr lang="en-US" dirty="0" err="1">
                <a:solidFill>
                  <a:schemeClr val="dk1"/>
                </a:solidFill>
              </a:rPr>
              <a:t>episkleraler</a:t>
            </a:r>
            <a:r>
              <a:rPr lang="en-US" dirty="0">
                <a:solidFill>
                  <a:schemeClr val="dk1"/>
                </a:solidFill>
              </a:rPr>
              <a:t> </a:t>
            </a:r>
            <a:r>
              <a:rPr lang="en-US" dirty="0" err="1">
                <a:solidFill>
                  <a:schemeClr val="dk1"/>
                </a:solidFill>
              </a:rPr>
              <a:t>Venendruck</a:t>
            </a:r>
            <a:endParaRPr lang="en-US" dirty="0">
              <a:solidFill>
                <a:schemeClr val="dk1"/>
              </a:solidFill>
            </a:endParaRPr>
          </a:p>
          <a:p>
            <a:pPr marL="228600" lvl="0" indent="-228600">
              <a:buClr>
                <a:schemeClr val="dk1"/>
              </a:buClr>
              <a:buSzPts val="1200"/>
              <a:buFont typeface="Arial"/>
              <a:buAutoNum type="arabicParenR"/>
            </a:pPr>
            <a:r>
              <a:rPr lang="en-US" dirty="0" err="1"/>
              <a:t>Im</a:t>
            </a:r>
            <a:r>
              <a:rPr lang="en-US" dirty="0"/>
              <a:t> Interesse der </a:t>
            </a:r>
            <a:r>
              <a:rPr lang="en-US" dirty="0" err="1"/>
              <a:t>Einfachheit</a:t>
            </a:r>
            <a:r>
              <a:rPr lang="en-US" dirty="0"/>
              <a:t> </a:t>
            </a:r>
            <a:r>
              <a:rPr lang="en-US" dirty="0" err="1"/>
              <a:t>habe</a:t>
            </a:r>
            <a:r>
              <a:rPr lang="en-US" dirty="0"/>
              <a:t> ich </a:t>
            </a:r>
            <a:r>
              <a:rPr lang="en-US" dirty="0" err="1"/>
              <a:t>beim</a:t>
            </a:r>
            <a:r>
              <a:rPr lang="en-US" dirty="0"/>
              <a:t> </a:t>
            </a:r>
            <a:r>
              <a:rPr lang="en-US" dirty="0" err="1"/>
              <a:t>Nenner</a:t>
            </a:r>
            <a:r>
              <a:rPr lang="en-US" dirty="0"/>
              <a:t> </a:t>
            </a:r>
            <a:r>
              <a:rPr lang="en-US" dirty="0" err="1"/>
              <a:t>ein</a:t>
            </a:r>
            <a:r>
              <a:rPr lang="en-US" dirty="0"/>
              <a:t> </a:t>
            </a:r>
            <a:r>
              <a:rPr lang="en-US" dirty="0" err="1"/>
              <a:t>wenig</a:t>
            </a:r>
            <a:r>
              <a:rPr lang="en-US" dirty="0"/>
              <a:t> </a:t>
            </a:r>
            <a:r>
              <a:rPr lang="en-US" dirty="0" err="1"/>
              <a:t>geschummelt</a:t>
            </a:r>
            <a:r>
              <a:rPr lang="en-US" dirty="0"/>
              <a:t> – </a:t>
            </a:r>
            <a:r>
              <a:rPr lang="en-US" dirty="0" err="1"/>
              <a:t>genau</a:t>
            </a:r>
            <a:r>
              <a:rPr lang="en-US" dirty="0"/>
              <a:t> </a:t>
            </a:r>
            <a:r>
              <a:rPr lang="en-US" dirty="0" err="1"/>
              <a:t>genommen</a:t>
            </a:r>
            <a:r>
              <a:rPr lang="en-US" dirty="0"/>
              <a:t> </a:t>
            </a:r>
            <a:r>
              <a:rPr lang="en-US" dirty="0" err="1"/>
              <a:t>ist</a:t>
            </a:r>
            <a:r>
              <a:rPr lang="en-US" dirty="0"/>
              <a:t> es die </a:t>
            </a:r>
            <a:r>
              <a:rPr lang="en-US" dirty="0" err="1"/>
              <a:t>Abflussfazilität</a:t>
            </a:r>
            <a:r>
              <a:rPr lang="en-US" dirty="0"/>
              <a:t> und nicht die </a:t>
            </a:r>
            <a:r>
              <a:rPr lang="en-US" dirty="0" err="1"/>
              <a:t>Abflussrate</a:t>
            </a:r>
            <a:r>
              <a:rPr lang="en-US" dirty="0"/>
              <a:t>.</a:t>
            </a:r>
          </a:p>
          <a:p>
            <a:pPr marL="0" marR="0" lvl="0" indent="0" algn="l" rtl="0">
              <a:spcBef>
                <a:spcPts val="0"/>
              </a:spcBef>
              <a:spcAft>
                <a:spcPts val="0"/>
              </a:spcAft>
              <a:buNone/>
            </a:pPr>
            <a:endParaRPr dirty="0"/>
          </a:p>
        </p:txBody>
      </p:sp>
      <p:sp>
        <p:nvSpPr>
          <p:cNvPr id="3" name="Google Shape;526;p31">
            <a:extLst>
              <a:ext uri="{FF2B5EF4-FFF2-40B4-BE49-F238E27FC236}">
                <a16:creationId xmlns:a16="http://schemas.microsoft.com/office/drawing/2014/main" id="{EC129B1E-5B9B-A1EF-B9E2-D4497D97A8A1}"/>
              </a:ext>
            </a:extLst>
          </p:cNvPr>
          <p:cNvSpPr txBox="1"/>
          <p:nvPr/>
        </p:nvSpPr>
        <p:spPr>
          <a:xfrm>
            <a:off x="3774406" y="5399898"/>
            <a:ext cx="3865667" cy="1169551"/>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Die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impliziert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drei</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Möglichkeiten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gesenkt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Kammerwasserbildung</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Erhöhung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Kammerwasserabflussrate</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sp>
        <p:nvSpPr>
          <p:cNvPr id="4" name="Google Shape;531;p32">
            <a:extLst>
              <a:ext uri="{FF2B5EF4-FFF2-40B4-BE49-F238E27FC236}">
                <a16:creationId xmlns:a16="http://schemas.microsoft.com/office/drawing/2014/main" id="{BB2166FB-1307-B4D0-88CC-B1D4AD485425}"/>
              </a:ext>
            </a:extLst>
          </p:cNvPr>
          <p:cNvSpPr txBox="1"/>
          <p:nvPr/>
        </p:nvSpPr>
        <p:spPr>
          <a:xfrm>
            <a:off x="457199" y="4702970"/>
            <a:ext cx="2790498" cy="1133644"/>
          </a:xfrm>
          <a:prstGeom prst="rect">
            <a:avLst/>
          </a:prstGeom>
          <a:noFill/>
          <a:ln>
            <a:noFill/>
          </a:ln>
        </p:spPr>
        <p:txBody>
          <a:bodyPr spcFirstLastPara="1" wrap="square" lIns="25400" tIns="12700" rIns="25400" bIns="12700" anchor="t" anchorCtr="0">
            <a:spAutoFit/>
          </a:bodyPr>
          <a:lstStyle/>
          <a:p>
            <a:pPr lvl="0">
              <a:buClr>
                <a:srgbClr val="0000FF"/>
              </a:buClr>
              <a:buSzPts val="1200"/>
            </a:pPr>
            <a:r>
              <a:rPr lang="en-US" sz="1200" i="1" dirty="0">
                <a:solidFill>
                  <a:srgbClr val="0000FF"/>
                </a:solidFill>
                <a:latin typeface="Arial"/>
                <a:ea typeface="Arial"/>
                <a:cs typeface="Arial"/>
                <a:sym typeface="Arial"/>
              </a:rPr>
              <a:t>Es </a:t>
            </a:r>
            <a:r>
              <a:rPr lang="en-US" sz="1200" i="1" dirty="0" err="1">
                <a:solidFill>
                  <a:srgbClr val="0000FF"/>
                </a:solidFill>
                <a:latin typeface="Arial"/>
                <a:ea typeface="Arial"/>
                <a:cs typeface="Arial"/>
                <a:sym typeface="Arial"/>
              </a:rPr>
              <a:t>gibt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weitere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häufig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angewandte</a:t>
            </a:r>
            <a:r>
              <a:rPr lang="en-US" sz="1200" i="1" dirty="0">
                <a:solidFill>
                  <a:srgbClr val="0000FF"/>
                </a:solidFill>
                <a:latin typeface="Arial"/>
                <a:ea typeface="Arial"/>
                <a:cs typeface="Arial"/>
                <a:sym typeface="Arial"/>
              </a:rPr>
              <a:t> Methode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Senkung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Augeninnendrucks</a:t>
            </a:r>
            <a:r>
              <a:rPr lang="en-US" sz="1200" i="1" dirty="0">
                <a:solidFill>
                  <a:srgbClr val="0000FF"/>
                </a:solidFill>
                <a:latin typeface="Arial"/>
                <a:ea typeface="Arial"/>
                <a:cs typeface="Arial"/>
                <a:sym typeface="Arial"/>
              </a:rPr>
              <a:t>, die </a:t>
            </a:r>
            <a:r>
              <a:rPr lang="en-US" sz="1200" b="1" i="1" dirty="0">
                <a:solidFill>
                  <a:srgbClr val="0000FF"/>
                </a:solidFill>
                <a:latin typeface="Arial"/>
                <a:ea typeface="Arial"/>
                <a:cs typeface="Arial"/>
                <a:sym typeface="Arial"/>
              </a:rPr>
              <a:t>nicht </a:t>
            </a:r>
            <a:r>
              <a:rPr lang="en-US" sz="1200" i="1" dirty="0" err="1">
                <a:solidFill>
                  <a:srgbClr val="0000FF"/>
                </a:solidFill>
                <a:latin typeface="Arial"/>
                <a:ea typeface="Arial"/>
                <a:cs typeface="Arial"/>
                <a:sym typeface="Arial"/>
              </a:rPr>
              <a:t>aus</a:t>
            </a:r>
            <a:r>
              <a:rPr lang="en-US" sz="1200" i="1" dirty="0">
                <a:solidFill>
                  <a:srgbClr val="0000FF"/>
                </a:solidFill>
                <a:latin typeface="Arial"/>
                <a:ea typeface="Arial"/>
                <a:cs typeface="Arial"/>
                <a:sym typeface="Arial"/>
              </a:rPr>
              <a:t> der Goldmann-</a:t>
            </a:r>
            <a:r>
              <a:rPr lang="en-US" sz="1200" i="1" dirty="0" err="1">
                <a:solidFill>
                  <a:srgbClr val="0000FF"/>
                </a:solidFill>
                <a:latin typeface="Arial"/>
                <a:ea typeface="Arial"/>
                <a:cs typeface="Arial"/>
                <a:sym typeface="Arial"/>
              </a:rPr>
              <a:t>Gleichung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hervorgeht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t>
            </a:r>
            <a:r>
              <a:rPr lang="en-US" sz="1200" i="1" dirty="0" err="1">
                <a:solidFill>
                  <a:srgbClr val="0000FF"/>
                </a:solidFill>
                <a:latin typeface="Arial"/>
                <a:ea typeface="Arial"/>
                <a:cs typeface="Arial"/>
                <a:sym typeface="Arial"/>
              </a:rPr>
              <a:t>Dehydrierung</a:t>
            </a:r>
            <a:r>
              <a:rPr lang="en-US" sz="1200" i="1" dirty="0">
                <a:solidFill>
                  <a:srgbClr val="0000FF"/>
                </a:solidFill>
                <a:latin typeface="Arial"/>
                <a:ea typeface="Arial"/>
                <a:cs typeface="Arial"/>
                <a:sym typeface="Arial"/>
              </a:rPr>
              <a:t> des </a:t>
            </a:r>
            <a:r>
              <a:rPr lang="en-US" sz="1200" i="1" dirty="0" err="1">
                <a:solidFill>
                  <a:srgbClr val="0000FF"/>
                </a:solidFill>
                <a:latin typeface="Arial"/>
                <a:ea typeface="Arial"/>
                <a:cs typeface="Arial"/>
                <a:sym typeface="Arial"/>
              </a:rPr>
              <a:t>Glaskörpers</a:t>
            </a:r>
            <a:endParaRPr lang="en-US" sz="1200" i="1" dirty="0">
              <a:solidFill>
                <a:srgbClr val="0000FF"/>
              </a:solidFill>
              <a:latin typeface="Arial"/>
              <a:ea typeface="Arial"/>
              <a:cs typeface="Arial"/>
              <a:sym typeface="Arial"/>
            </a:endParaRPr>
          </a:p>
        </p:txBody>
      </p:sp>
      <p:sp>
        <p:nvSpPr>
          <p:cNvPr id="6" name="Google Shape;618;p36">
            <a:extLst>
              <a:ext uri="{FF2B5EF4-FFF2-40B4-BE49-F238E27FC236}">
                <a16:creationId xmlns:a16="http://schemas.microsoft.com/office/drawing/2014/main" id="{BA60AE00-8AFF-05C9-D093-DEA9DD7E56BA}"/>
              </a:ext>
            </a:extLst>
          </p:cNvPr>
          <p:cNvSpPr txBox="1"/>
          <p:nvPr/>
        </p:nvSpPr>
        <p:spPr>
          <a:xfrm>
            <a:off x="3703565" y="4227353"/>
            <a:ext cx="5110200" cy="2333972"/>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a:t>
            </a:r>
            <a:r>
              <a:rPr lang="en-US" sz="1200" i="1" dirty="0" err="1">
                <a:solidFill>
                  <a:srgbClr val="0000FF"/>
                </a:solidFill>
              </a:rPr>
              <a:t>zwei</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kann</a:t>
            </a:r>
            <a:r>
              <a:rPr lang="en-US" sz="1200" i="1" dirty="0">
                <a:solidFill>
                  <a:srgbClr val="0000FF"/>
                </a:solidFill>
              </a:rPr>
              <a:t> das </a:t>
            </a:r>
            <a:r>
              <a:rPr lang="en-US" sz="1200" i="1" dirty="0" err="1">
                <a:solidFill>
                  <a:srgbClr val="0000FF"/>
                </a:solidFill>
              </a:rPr>
              <a:t>Kammerwasser</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aus</a:t>
            </a:r>
            <a:r>
              <a:rPr lang="en-US" sz="1200" i="1" dirty="0">
                <a:solidFill>
                  <a:srgbClr val="0000FF"/>
                </a:solidFill>
              </a:rPr>
              <a:t> dem Auge </a:t>
            </a:r>
            <a:r>
              <a:rPr lang="en-US" sz="1200" i="1" dirty="0" err="1">
                <a:solidFill>
                  <a:srgbClr val="0000FF"/>
                </a:solidFill>
              </a:rPr>
              <a:t>abfließen</a:t>
            </a:r>
            <a:r>
              <a:rPr lang="en-US" sz="1200" i="1" dirty="0">
                <a:solidFill>
                  <a:srgbClr val="0000FF"/>
                </a:solidFill>
              </a:rPr>
              <a:t>?</a:t>
            </a:r>
            <a:endParaRPr dirty="0"/>
          </a:p>
          <a:p>
            <a:pPr lvl="0">
              <a:lnSpc>
                <a:spcPct val="90000"/>
              </a:lnSpc>
            </a:pPr>
            <a:r>
              <a:rPr lang="en-US" sz="1200" dirty="0">
                <a:solidFill>
                  <a:srgbClr val="0000FF"/>
                </a:solidFill>
              </a:rPr>
              <a:t>--</a:t>
            </a:r>
            <a:r>
              <a:rPr lang="en-US" sz="1200" dirty="0" err="1">
                <a:solidFill>
                  <a:srgbClr val="0000FF"/>
                </a:solidFill>
              </a:rPr>
              <a:t>Trabekelwerk</a:t>
            </a:r>
            <a:r>
              <a:rPr lang="en-US" sz="1200" dirty="0">
                <a:solidFill>
                  <a:srgbClr val="0000FF"/>
                </a:solidFill>
              </a:rPr>
              <a:t> (TM)</a:t>
            </a:r>
            <a:endParaRPr lang="en-US" sz="1200" dirty="0"/>
          </a:p>
          <a:p>
            <a:pPr lvl="0">
              <a:lnSpc>
                <a:spcPct val="90000"/>
              </a:lnSpc>
            </a:pPr>
            <a:r>
              <a:rPr lang="en-US" sz="1200" dirty="0">
                <a:solidFill>
                  <a:srgbClr val="0000FF"/>
                </a:solidFill>
              </a:rPr>
              <a:t>--</a:t>
            </a:r>
            <a:r>
              <a:rPr lang="en-US" sz="1200" dirty="0" err="1">
                <a:solidFill>
                  <a:srgbClr val="0000FF"/>
                </a:solidFill>
              </a:rPr>
              <a:t>Uveoskleral</a:t>
            </a:r>
            <a:r>
              <a:rPr lang="en-US" sz="1200" dirty="0">
                <a:solidFill>
                  <a:srgbClr val="0000FF"/>
                </a:solidFill>
              </a:rPr>
              <a:t> (U/</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30"/>
                  </a:ext>
                </a:extLst>
              </a:rPr>
              <a:t>S</a:t>
            </a:r>
            <a:r>
              <a:rPr lang="en-US" sz="1200" dirty="0">
                <a:solidFill>
                  <a:srgbClr val="0000FF"/>
                </a:solidFill>
              </a:rPr>
              <a:t>)</a:t>
            </a:r>
            <a:endParaRPr lang="en-US" dirty="0">
              <a:solidFill>
                <a:srgbClr val="FFC000"/>
              </a:solidFill>
            </a:endParaRPr>
          </a:p>
          <a:p>
            <a:pPr marL="0" marR="0" lvl="0" indent="0" algn="l" rtl="0">
              <a:lnSpc>
                <a:spcPct val="90000"/>
              </a:lnSpc>
              <a:spcBef>
                <a:spcPts val="0"/>
              </a:spcBef>
              <a:spcAft>
                <a:spcPts val="0"/>
              </a:spcAft>
              <a:buNone/>
            </a:pPr>
            <a:r>
              <a:rPr lang="en-US" sz="1200" dirty="0">
                <a:solidFill>
                  <a:srgbClr val="FFC000"/>
                </a:solidFill>
                <a:latin typeface="Arial"/>
                <a:ea typeface="Arial"/>
                <a:cs typeface="Arial"/>
                <a:sym typeface="Arial"/>
              </a:rPr>
              <a:t>S)</a:t>
            </a:r>
            <a:endParaRPr sz="1200" dirty="0"/>
          </a:p>
          <a:p>
            <a:pPr lvl="0"/>
            <a:r>
              <a:rPr lang="en-US" sz="1200" i="1" dirty="0">
                <a:solidFill>
                  <a:srgbClr val="0000FF"/>
                </a:solidFill>
              </a:rPr>
              <a:t>Einer </a:t>
            </a:r>
            <a:r>
              <a:rPr lang="en-US" sz="1200" i="1" dirty="0" err="1">
                <a:solidFill>
                  <a:srgbClr val="0000FF"/>
                </a:solidFill>
              </a:rPr>
              <a:t>davon</a:t>
            </a:r>
            <a:r>
              <a:rPr lang="en-US" sz="1200" i="1" dirty="0">
                <a:solidFill>
                  <a:srgbClr val="0000FF"/>
                </a:solidFill>
              </a:rPr>
              <a:t>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b="1" dirty="0" err="1">
                <a:solidFill>
                  <a:srgbClr val="0000FF"/>
                </a:solidFill>
              </a:rPr>
              <a:t>konventioneller</a:t>
            </a:r>
            <a:r>
              <a:rPr lang="en-US" sz="1200" b="1" dirty="0">
                <a:solidFill>
                  <a:srgbClr val="0000FF"/>
                </a:solidFill>
              </a:rPr>
              <a:t> </a:t>
            </a:r>
            <a:r>
              <a:rPr lang="en-US" sz="1200" i="1" dirty="0" err="1">
                <a:solidFill>
                  <a:srgbClr val="0000FF"/>
                </a:solidFill>
              </a:rPr>
              <a:t>Abfluss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der </a:t>
            </a:r>
            <a:r>
              <a:rPr lang="en-US" sz="1200" i="1" dirty="0" err="1">
                <a:solidFill>
                  <a:srgbClr val="0000FF"/>
                </a:solidFill>
              </a:rPr>
              <a:t>andere</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b="1" i="1" dirty="0" err="1">
                <a:solidFill>
                  <a:srgbClr val="0000FF"/>
                </a:solidFill>
              </a:rPr>
              <a:t>unkonventioneller</a:t>
            </a:r>
            <a:r>
              <a:rPr lang="en-US" sz="1200" i="1" dirty="0">
                <a:solidFill>
                  <a:srgbClr val="0000FF"/>
                </a:solidFill>
              </a:rPr>
              <a:t>. Welcher </a:t>
            </a:r>
            <a:r>
              <a:rPr lang="en-US" sz="1200" i="1" dirty="0" err="1">
                <a:solidFill>
                  <a:srgbClr val="0000FF"/>
                </a:solidFill>
              </a:rPr>
              <a:t>ist</a:t>
            </a:r>
            <a:r>
              <a:rPr lang="en-US" sz="1200" i="1" dirty="0">
                <a:solidFill>
                  <a:srgbClr val="0000FF"/>
                </a:solidFill>
              </a:rPr>
              <a:t> </a:t>
            </a:r>
            <a:r>
              <a:rPr lang="en-US" sz="1200" i="1" dirty="0" err="1">
                <a:solidFill>
                  <a:srgbClr val="0000FF"/>
                </a:solidFill>
              </a:rPr>
              <a:t>welcher</a:t>
            </a:r>
            <a:r>
              <a:rPr lang="en-US" sz="1200" i="1" dirty="0">
                <a:solidFill>
                  <a:srgbClr val="0000FF"/>
                </a:solidFill>
              </a:rPr>
              <a:t>?</a:t>
            </a:r>
            <a:endParaRPr lang="en-US" sz="1200" dirty="0"/>
          </a:p>
          <a:p>
            <a:pPr lvl="0"/>
            <a:r>
              <a:rPr lang="en-US" sz="1200" dirty="0">
                <a:solidFill>
                  <a:srgbClr val="0000FF"/>
                </a:solidFill>
              </a:rPr>
              <a:t>--TM = </a:t>
            </a:r>
            <a:r>
              <a:rPr lang="en-US" sz="1200" dirty="0" err="1">
                <a:solidFill>
                  <a:srgbClr val="0000FF"/>
                </a:solidFill>
              </a:rPr>
              <a:t>konventionell</a:t>
            </a:r>
            <a:endParaRPr lang="en-US" sz="1200" dirty="0"/>
          </a:p>
          <a:p>
            <a:pPr lvl="0"/>
            <a:r>
              <a:rPr lang="en-US" sz="1200" dirty="0">
                <a:solidFill>
                  <a:srgbClr val="0000FF"/>
                </a:solidFill>
              </a:rPr>
              <a:t>--U/S = </a:t>
            </a:r>
            <a:r>
              <a:rPr lang="en-US" sz="1200" dirty="0" err="1">
                <a:solidFill>
                  <a:srgbClr val="0000FF"/>
                </a:solidFill>
              </a:rPr>
              <a:t>unkonventionell</a:t>
            </a:r>
            <a:endParaRPr lang="en-US" dirty="0">
              <a:solidFill>
                <a:srgbClr val="FFC000"/>
              </a:solidFill>
            </a:endParaRPr>
          </a:p>
          <a:p>
            <a:pPr lvl="0"/>
            <a:r>
              <a:rPr lang="en-US" sz="1200" i="1" dirty="0">
                <a:solidFill>
                  <a:srgbClr val="0000FF"/>
                </a:solidFill>
              </a:rPr>
              <a:t>Ein </a:t>
            </a:r>
            <a:r>
              <a:rPr lang="en-US" sz="1200" i="1" dirty="0" err="1">
                <a:solidFill>
                  <a:srgbClr val="0000FF"/>
                </a:solidFill>
              </a:rPr>
              <a:t>Abflussweg</a:t>
            </a:r>
            <a:r>
              <a:rPr lang="en-US" sz="1200" i="1" dirty="0">
                <a:solidFill>
                  <a:srgbClr val="0000FF"/>
                </a:solidFill>
              </a:rPr>
              <a:t> </a:t>
            </a:r>
            <a:r>
              <a:rPr lang="en-US" sz="1200" i="1" dirty="0" err="1">
                <a:solidFill>
                  <a:srgbClr val="0000FF"/>
                </a:solidFill>
              </a:rPr>
              <a:t>ist</a:t>
            </a:r>
            <a:r>
              <a:rPr lang="en-US" sz="1200" i="1" dirty="0">
                <a:solidFill>
                  <a:srgbClr val="0000FF"/>
                </a:solidFill>
              </a:rPr>
              <a:t> </a:t>
            </a:r>
            <a:r>
              <a:rPr lang="en-US" sz="1200" b="1" dirty="0" err="1">
                <a:solidFill>
                  <a:srgbClr val="0000FF"/>
                </a:solidFill>
              </a:rPr>
              <a:t>druckabhängig</a:t>
            </a:r>
            <a:r>
              <a:rPr lang="en-US" sz="1200" i="1" dirty="0">
                <a:solidFill>
                  <a:srgbClr val="0000FF"/>
                </a:solidFill>
              </a:rPr>
              <a:t>, der </a:t>
            </a:r>
            <a:r>
              <a:rPr lang="en-US" sz="1200" i="1" dirty="0" err="1">
                <a:solidFill>
                  <a:srgbClr val="0000FF"/>
                </a:solidFill>
              </a:rPr>
              <a:t>andere</a:t>
            </a:r>
            <a:r>
              <a:rPr lang="en-US" sz="1200" i="1" dirty="0">
                <a:solidFill>
                  <a:srgbClr val="0000FF"/>
                </a:solidFill>
              </a:rPr>
              <a:t> </a:t>
            </a:r>
            <a:r>
              <a:rPr lang="en-US" sz="1200" b="1" i="1" dirty="0" err="1">
                <a:solidFill>
                  <a:srgbClr val="0000FF"/>
                </a:solidFill>
              </a:rPr>
              <a:t>druckunabhängig</a:t>
            </a:r>
            <a:r>
              <a:rPr lang="en-US" sz="1200" i="1" dirty="0">
                <a:solidFill>
                  <a:srgbClr val="0000FF"/>
                </a:solidFill>
              </a:rPr>
              <a:t>. Welcher </a:t>
            </a:r>
            <a:r>
              <a:rPr lang="en-US" sz="1200" i="1" dirty="0" err="1">
                <a:solidFill>
                  <a:srgbClr val="0000FF"/>
                </a:solidFill>
              </a:rPr>
              <a:t>ist</a:t>
            </a:r>
            <a:r>
              <a:rPr lang="en-US" sz="1200" i="1" dirty="0">
                <a:solidFill>
                  <a:srgbClr val="0000FF"/>
                </a:solidFill>
              </a:rPr>
              <a:t> </a:t>
            </a:r>
            <a:r>
              <a:rPr lang="en-US" sz="1200" i="1" dirty="0" err="1">
                <a:solidFill>
                  <a:srgbClr val="0000FF"/>
                </a:solidFill>
              </a:rPr>
              <a:t>welcher</a:t>
            </a:r>
            <a:r>
              <a:rPr lang="en-US" sz="1200" i="1" dirty="0">
                <a:solidFill>
                  <a:srgbClr val="0000FF"/>
                </a:solidFill>
              </a:rPr>
              <a:t>?</a:t>
            </a:r>
            <a:endParaRPr lang="en-US" sz="1200" dirty="0"/>
          </a:p>
          <a:p>
            <a:pPr lvl="0"/>
            <a:r>
              <a:rPr lang="en-US" sz="1200" dirty="0">
                <a:solidFill>
                  <a:srgbClr val="0000FF"/>
                </a:solidFill>
              </a:rPr>
              <a:t>--TM = </a:t>
            </a:r>
            <a:r>
              <a:rPr lang="en-US" sz="1200" dirty="0" err="1">
                <a:solidFill>
                  <a:srgbClr val="0000FF"/>
                </a:solidFill>
              </a:rPr>
              <a:t>konventionell</a:t>
            </a:r>
            <a:r>
              <a:rPr lang="en-US" sz="1200" dirty="0">
                <a:solidFill>
                  <a:srgbClr val="0000FF"/>
                </a:solidFill>
              </a:rPr>
              <a:t> = </a:t>
            </a:r>
            <a:r>
              <a:rPr lang="en-US" sz="1200" dirty="0" err="1">
                <a:solidFill>
                  <a:srgbClr val="0000FF"/>
                </a:solidFill>
              </a:rPr>
              <a:t>druckabhängig</a:t>
            </a:r>
            <a:endParaRPr lang="en-US" sz="1200" dirty="0"/>
          </a:p>
          <a:p>
            <a:pPr lvl="0"/>
            <a:r>
              <a:rPr lang="en-US" sz="1200" dirty="0">
                <a:solidFill>
                  <a:srgbClr val="0000FF"/>
                </a:solidFill>
              </a:rPr>
              <a:t>--U/S = </a:t>
            </a:r>
            <a:r>
              <a:rPr lang="en-US" sz="1200" dirty="0" err="1">
                <a:solidFill>
                  <a:srgbClr val="0000FF"/>
                </a:solidFill>
              </a:rPr>
              <a:t>unkonventionell</a:t>
            </a:r>
            <a:r>
              <a:rPr lang="en-US" sz="1200" dirty="0">
                <a:solidFill>
                  <a:srgbClr val="0000FF"/>
                </a:solidFill>
              </a:rPr>
              <a:t> = </a:t>
            </a:r>
            <a:r>
              <a:rPr lang="en-US" sz="1200" dirty="0" err="1">
                <a:solidFill>
                  <a:srgbClr val="0000FF"/>
                </a:solidFill>
              </a:rPr>
              <a:t>druckunabhängig</a:t>
            </a:r>
            <a:endParaRPr lang="en-US" sz="1200" dirty="0"/>
          </a:p>
        </p:txBody>
      </p:sp>
    </p:spTree>
    <p:extLst>
      <p:ext uri="{BB962C8B-B14F-4D97-AF65-F5344CB8AC3E}">
        <p14:creationId xmlns:p14="http://schemas.microsoft.com/office/powerpoint/2010/main" val="39539417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396888EE-802B-2B6B-B3D8-2687F998B1DF}"/>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B46B9378-6D96-10B4-9D0F-E071C5167174}"/>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EC6E0D36-17EA-71CC-CCB9-C79A214DC2DA}"/>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A1CEE08-24C9-CFD1-58EA-FA13AAA74809}"/>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nSpc>
                <a:spcPct val="80000"/>
              </a:lnSpc>
              <a:spcBef>
                <a:spcPts val="240"/>
              </a:spcBef>
              <a:buSzPts val="840"/>
            </a:pPr>
            <a:r>
              <a:rPr lang="en-US" sz="1200" dirty="0">
                <a:solidFill>
                  <a:srgbClr val="0000FF"/>
                </a:solidFill>
              </a:rPr>
              <a:t>Timolol</a:t>
            </a:r>
          </a:p>
          <a:p>
            <a:pPr marL="692150" lvl="1" indent="-347663">
              <a:lnSpc>
                <a:spcPct val="80000"/>
              </a:lnSpc>
              <a:spcBef>
                <a:spcPts val="240"/>
              </a:spcBef>
              <a:buSzPts val="840"/>
            </a:pPr>
            <a:r>
              <a:rPr lang="en-US" sz="1200" dirty="0" err="1">
                <a:solidFill>
                  <a:srgbClr val="0000FF"/>
                </a:solidFill>
              </a:rPr>
              <a:t>Betaxolol</a:t>
            </a:r>
            <a:endParaRPr lang="en-US" sz="1800" dirty="0">
              <a:solidFill>
                <a:srgbClr val="0000FF"/>
              </a:solidFill>
            </a:endParaRPr>
          </a:p>
          <a:p>
            <a:pPr marL="692150" lvl="1" indent="-347663">
              <a:lnSpc>
                <a:spcPct val="80000"/>
              </a:lnSpc>
              <a:spcBef>
                <a:spcPts val="240"/>
              </a:spcBef>
              <a:buSzPts val="840"/>
            </a:pPr>
            <a:r>
              <a:rPr lang="en-US" sz="1200" dirty="0" err="1">
                <a:solidFill>
                  <a:srgbClr val="0000FF"/>
                </a:solidFill>
              </a:rPr>
              <a:t>Carteolol</a:t>
            </a:r>
            <a:endParaRPr lang="en-US"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1F7621E9-32A6-0161-C021-F843FF22456D}"/>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9FA94682-D906-527B-23E7-23F668420EEC}"/>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41</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E79EE2BB-5C44-2B92-51F6-7FCE15392DF5}"/>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4A4C940A-464A-CC00-CFE8-89341D47276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FD2B60CF-2E25-9430-D942-C252A39ED232}"/>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A5D84C1D-4B15-4FA6-F48E-58A77F6EF3B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55E97886-A475-5E0E-C8DB-9ADE981393F0}"/>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F3CBB6C0-3A67-2BEA-E577-966CFC05C81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6C6F912A-1467-E5AE-5C37-746D6092260E}"/>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CE48F547-6C46-D61C-91BE-A901FF400A97}"/>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B23A3D9A-ADE4-9F3B-8E26-9ABF582D4CB2}"/>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dirty="0" err="1">
                  <a:solidFill>
                    <a:srgbClr val="0000FF"/>
                  </a:solidFill>
                  <a:latin typeface="Arial"/>
                  <a:ea typeface="Arial"/>
                  <a:cs typeface="Arial"/>
                  <a:sym typeface="Arial"/>
                </a:rPr>
                <a:t>Verringerung</a:t>
              </a:r>
              <a:r>
                <a:rPr lang="en-US" sz="1200" b="1" dirty="0">
                  <a:solidFill>
                    <a:srgbClr val="0000FF"/>
                  </a:solidFill>
                  <a:latin typeface="Arial"/>
                  <a:ea typeface="Arial"/>
                  <a:cs typeface="Arial"/>
                  <a:sym typeface="Arial"/>
                </a:rPr>
                <a:t> der </a:t>
              </a:r>
              <a:r>
                <a:rPr lang="en-US" sz="1200" b="1" dirty="0" err="1">
                  <a:solidFill>
                    <a:srgbClr val="0000FF"/>
                  </a:solidFill>
                  <a:latin typeface="Arial"/>
                  <a:ea typeface="Arial"/>
                  <a:cs typeface="Arial"/>
                  <a:sym typeface="Arial"/>
                </a:rPr>
                <a:t>Kammerwasser</a:t>
              </a:r>
              <a:r>
                <a:rPr lang="en-US" sz="1200" b="1"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50239BA8-E719-FD9B-7791-13FBF2B380CF}"/>
              </a:ext>
            </a:extLst>
          </p:cNvPr>
          <p:cNvSpPr txBox="1"/>
          <p:nvPr/>
        </p:nvSpPr>
        <p:spPr>
          <a:xfrm>
            <a:off x="3467100" y="4726845"/>
            <a:ext cx="52197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Betablocker</a:t>
            </a:r>
            <a:r>
              <a:rPr lang="en-US" sz="1200" b="1" i="1" dirty="0">
                <a:solidFill>
                  <a:srgbClr val="0000FF"/>
                </a:solidFill>
              </a:rPr>
              <a:t> </a:t>
            </a:r>
            <a:r>
              <a:rPr lang="en-US" sz="1200" i="1" dirty="0">
                <a:solidFill>
                  <a:srgbClr val="0000FF"/>
                </a:solidFill>
              </a:rPr>
              <a:t>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22494077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292104F4-4995-1A5B-A219-D6865830285A}"/>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AF003CE2-43CD-EF26-EBC1-7537535D2403}"/>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C77F9573-C189-CDAE-171D-C647E3405234}"/>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57F6405-20BB-AD51-8E7B-EEECBA6EA72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nSpc>
                <a:spcPct val="80000"/>
              </a:lnSpc>
              <a:spcBef>
                <a:spcPts val="240"/>
              </a:spcBef>
              <a:buSzPts val="840"/>
            </a:pPr>
            <a:r>
              <a:rPr lang="en-US" sz="1200" dirty="0">
                <a:solidFill>
                  <a:srgbClr val="0000FF"/>
                </a:solidFill>
              </a:rPr>
              <a:t>Timolol</a:t>
            </a:r>
          </a:p>
          <a:p>
            <a:pPr marL="692150" lvl="1" indent="-347663">
              <a:lnSpc>
                <a:spcPct val="80000"/>
              </a:lnSpc>
              <a:spcBef>
                <a:spcPts val="240"/>
              </a:spcBef>
              <a:buSzPts val="840"/>
            </a:pPr>
            <a:r>
              <a:rPr lang="en-US" sz="1200" dirty="0" err="1">
                <a:solidFill>
                  <a:srgbClr val="0000FF"/>
                </a:solidFill>
              </a:rPr>
              <a:t>Betaxolol</a:t>
            </a:r>
            <a:endParaRPr lang="en-US" sz="1800" dirty="0">
              <a:solidFill>
                <a:srgbClr val="0000FF"/>
              </a:solidFill>
            </a:endParaRPr>
          </a:p>
          <a:p>
            <a:pPr marL="692150" lvl="1" indent="-347663">
              <a:lnSpc>
                <a:spcPct val="80000"/>
              </a:lnSpc>
              <a:spcBef>
                <a:spcPts val="240"/>
              </a:spcBef>
              <a:buSzPts val="840"/>
            </a:pPr>
            <a:r>
              <a:rPr lang="en-US" sz="1200" dirty="0" err="1">
                <a:solidFill>
                  <a:srgbClr val="0000FF"/>
                </a:solidFill>
              </a:rPr>
              <a:t>Carteolol</a:t>
            </a:r>
            <a:endParaRPr lang="en-US"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FB754FC6-DD3E-D1EA-604A-DD8A750F198B}"/>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DAD92B77-288E-1EC7-CC97-650159241FDD}"/>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42</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43893330-0F7A-6CBC-2883-F69F9DB5BB99}"/>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F9CBA37E-015E-CF07-D6AF-6722276324A4}"/>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DBFE3892-D6FA-3B8C-8E5A-4067C6EA65A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6F40DAA6-88A7-EB1C-7AB1-A84A9B49AF7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B92E3F44-2431-D040-A684-88BD0A16D178}"/>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DA70E82E-C076-493B-1D1D-CA24FA3FC23D}"/>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9B8F68BC-ED47-3D52-DFA9-98C992F74847}"/>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5A5A8A57-9945-8197-0180-F993D2763040}"/>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14BE0FBE-58C8-F6DD-EB47-409FD03A694A}"/>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latin typeface="Arial"/>
                  <a:ea typeface="Arial"/>
                  <a:cs typeface="Arial"/>
                  <a:sym typeface="Arial"/>
                </a:rPr>
                <a:t>Verringerung</a:t>
              </a:r>
              <a:r>
                <a:rPr lang="en-US" sz="1200" b="1" dirty="0">
                  <a:solidFill>
                    <a:srgbClr val="0000FF"/>
                  </a:solidFill>
                  <a:latin typeface="Arial"/>
                  <a:ea typeface="Arial"/>
                  <a:cs typeface="Arial"/>
                  <a:sym typeface="Arial"/>
                </a:rPr>
                <a:t> der </a:t>
              </a:r>
              <a:r>
                <a:rPr lang="en-US" sz="1200" b="1" dirty="0" err="1">
                  <a:solidFill>
                    <a:srgbClr val="0000FF"/>
                  </a:solidFill>
                  <a:latin typeface="Arial"/>
                  <a:ea typeface="Arial"/>
                  <a:cs typeface="Arial"/>
                  <a:sym typeface="Arial"/>
                </a:rPr>
                <a:t>Kammerwasser</a:t>
              </a:r>
              <a:r>
                <a:rPr lang="en-US" sz="1200" b="1"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DB14CA76-316F-4225-0D1F-6F3CC478D728}"/>
              </a:ext>
            </a:extLst>
          </p:cNvPr>
          <p:cNvSpPr txBox="1"/>
          <p:nvPr/>
        </p:nvSpPr>
        <p:spPr>
          <a:xfrm>
            <a:off x="3467100" y="4726845"/>
            <a:ext cx="5219700" cy="94897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Betablocker</a:t>
            </a:r>
            <a:r>
              <a:rPr lang="en-US" sz="1200" b="1" i="1" dirty="0">
                <a:solidFill>
                  <a:srgbClr val="0000FF"/>
                </a:solidFill>
              </a:rPr>
              <a:t> </a:t>
            </a:r>
            <a:r>
              <a:rPr lang="en-US" sz="1200" i="1" dirty="0">
                <a:solidFill>
                  <a:srgbClr val="0000FF"/>
                </a:solidFill>
              </a:rPr>
              <a:t>den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5"/>
                  </a:ext>
                </a:extLst>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Verringerung</a:t>
            </a:r>
            <a:r>
              <a:rPr lang="en-US" sz="1200" dirty="0">
                <a:solidFill>
                  <a:srgbClr val="0000FF"/>
                </a:solidFill>
              </a:rPr>
              <a:t> der </a:t>
            </a:r>
            <a:r>
              <a:rPr lang="en-US" sz="1200" dirty="0" err="1">
                <a:solidFill>
                  <a:srgbClr val="0000FF"/>
                </a:solidFill>
              </a:rPr>
              <a:t>Kammerwasserproduktion</a:t>
            </a:r>
            <a:endParaRPr lang="en-US" sz="1200" dirty="0"/>
          </a:p>
          <a:p>
            <a:pPr marL="0" marR="0" lvl="0" indent="0" algn="l" rtl="0">
              <a:spcBef>
                <a:spcPts val="0"/>
              </a:spcBef>
              <a:spcAft>
                <a:spcPts val="0"/>
              </a:spcAft>
              <a:buNone/>
            </a:pPr>
            <a:endParaRPr lang="en-US" sz="1200" i="1" dirty="0">
              <a:solidFill>
                <a:srgbClr val="0000FF"/>
              </a:solidFill>
            </a:endParaRPr>
          </a:p>
        </p:txBody>
      </p:sp>
    </p:spTree>
    <p:extLst>
      <p:ext uri="{BB962C8B-B14F-4D97-AF65-F5344CB8AC3E}">
        <p14:creationId xmlns:p14="http://schemas.microsoft.com/office/powerpoint/2010/main" val="1848408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C70AA24-ED82-49F1-C4EF-EDED25191633}"/>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240A5A9C-40E9-5198-7DC6-37F447DD2C46}"/>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33165E9-FD39-78EB-A0AC-ACAA6A3AB1D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89D1ACA0-DD8C-E9F6-C5B8-2AAD4E9C97D7}"/>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nSpc>
                <a:spcPct val="80000"/>
              </a:lnSpc>
              <a:spcBef>
                <a:spcPts val="240"/>
              </a:spcBef>
              <a:buSzPts val="840"/>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C236D97E-1D52-83AB-1EE6-E9100374A626}"/>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0F79A3FF-CD2F-4D78-978B-3C94B4EF07B8}"/>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43</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533BEB82-26EB-31B2-F90C-2B58C5C56DA9}"/>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30D02AD-1EC5-9012-3EE7-AB92E9B79CD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E777A68E-4A82-3D93-41E8-30DF1F9E7FB0}"/>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9C54861D-BE3E-564C-50E4-2BFF0E39A2F4}"/>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6958168-F32C-3C2F-5D68-6E41D99B79DF}"/>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9DD0B418-D28B-4230-8B35-74E0FB36FBF0}"/>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73ED164B-7669-0DAF-7BE1-496B9610DB04}"/>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D95F7498-0DD8-8698-B1A7-229D2F5735A4}"/>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B218858B-5C73-0AA9-98A5-3963D5341F1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latin typeface="Arial"/>
                  <a:ea typeface="Arial"/>
                  <a:cs typeface="Arial"/>
                  <a:sym typeface="Arial"/>
                </a:rPr>
                <a:t>Verringerung</a:t>
              </a:r>
              <a:r>
                <a:rPr lang="en-US" sz="1200" b="1" dirty="0">
                  <a:solidFill>
                    <a:srgbClr val="0000FF"/>
                  </a:solidFill>
                  <a:latin typeface="Arial"/>
                  <a:ea typeface="Arial"/>
                  <a:cs typeface="Arial"/>
                  <a:sym typeface="Arial"/>
                </a:rPr>
                <a:t> der </a:t>
              </a:r>
              <a:r>
                <a:rPr lang="en-US" sz="1200" b="1" dirty="0" err="1">
                  <a:solidFill>
                    <a:srgbClr val="0000FF"/>
                  </a:solidFill>
                  <a:latin typeface="Arial"/>
                  <a:ea typeface="Arial"/>
                  <a:cs typeface="Arial"/>
                  <a:sym typeface="Arial"/>
                </a:rPr>
                <a:t>Kammerwasser</a:t>
              </a:r>
              <a:r>
                <a:rPr lang="en-US" sz="1200" b="1"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B2DFAE86-1F69-D691-01C7-E9F01BDCE507}"/>
              </a:ext>
            </a:extLst>
          </p:cNvPr>
          <p:cNvSpPr txBox="1"/>
          <p:nvPr/>
        </p:nvSpPr>
        <p:spPr>
          <a:xfrm>
            <a:off x="3467100" y="4726845"/>
            <a:ext cx="5219700" cy="205697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Betablocker</a:t>
            </a:r>
            <a:r>
              <a:rPr lang="en-US" sz="1200" b="1" i="1" dirty="0">
                <a:solidFill>
                  <a:srgbClr val="0000FF"/>
                </a:solidFill>
              </a:rPr>
              <a:t> </a:t>
            </a:r>
            <a:r>
              <a:rPr lang="en-US" sz="1200" i="1" dirty="0">
                <a:solidFill>
                  <a:srgbClr val="0000FF"/>
                </a:solidFill>
              </a:rPr>
              <a:t>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Verringerung</a:t>
            </a:r>
            <a:r>
              <a:rPr lang="en-US" sz="1200" dirty="0">
                <a:solidFill>
                  <a:srgbClr val="0000FF"/>
                </a:solidFill>
              </a:rPr>
              <a:t> der </a:t>
            </a:r>
            <a:r>
              <a:rPr lang="en-US" sz="1200" dirty="0" err="1">
                <a:solidFill>
                  <a:srgbClr val="0000FF"/>
                </a:solidFill>
              </a:rPr>
              <a:t>Kammerwasserproduktion</a:t>
            </a:r>
            <a:endParaRPr lang="en-US" sz="1200" dirty="0">
              <a:solidFill>
                <a:srgbClr val="0000FF"/>
              </a:solidFill>
            </a:endParaRPr>
          </a:p>
          <a:p>
            <a:endParaRPr lang="en-US" sz="1200" dirty="0">
              <a:solidFill>
                <a:srgbClr val="0000FF"/>
              </a:solidFill>
            </a:endParaRPr>
          </a:p>
          <a:p>
            <a:r>
              <a:rPr lang="en-US" sz="1200" i="1" dirty="0">
                <a:solidFill>
                  <a:srgbClr val="0000FF"/>
                </a:solidFill>
              </a:rPr>
              <a:t>Wie </a:t>
            </a:r>
            <a:r>
              <a:rPr lang="en-US" sz="1200" i="1" dirty="0" err="1">
                <a:solidFill>
                  <a:srgbClr val="0000FF"/>
                </a:solidFill>
              </a:rPr>
              <a:t>verringern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1"/>
                  </a:ext>
                </a:extLst>
              </a:rPr>
              <a:t>Kammerwasserproduktion</a:t>
            </a:r>
            <a:r>
              <a:rPr lang="en-US" sz="1200" i="1" dirty="0">
                <a:solidFill>
                  <a:srgbClr val="0000FF"/>
                </a:solidFill>
              </a:rPr>
              <a:t>?</a:t>
            </a:r>
            <a:endParaRPr lang="en-US" sz="1600" dirty="0">
              <a:solidFill>
                <a:srgbClr val="0000FF"/>
              </a:solidFill>
            </a:endParaRPr>
          </a:p>
          <a:p>
            <a:r>
              <a:rPr lang="en-US" sz="1200" dirty="0">
                <a:solidFill>
                  <a:srgbClr val="0000FF"/>
                </a:solidFill>
              </a:rPr>
              <a:t>Durch </a:t>
            </a:r>
            <a:r>
              <a:rPr lang="en-US" sz="1200" dirty="0" err="1">
                <a:solidFill>
                  <a:srgbClr val="0000FF"/>
                </a:solidFill>
              </a:rPr>
              <a:t>Hemmung</a:t>
            </a:r>
            <a:r>
              <a:rPr lang="en-US" sz="1200" dirty="0">
                <a:solidFill>
                  <a:srgbClr val="0000FF"/>
                </a:solidFill>
              </a:rPr>
              <a:t> der cAMP-Produktion </a:t>
            </a:r>
            <a:r>
              <a:rPr lang="en-US" sz="1200" dirty="0" err="1">
                <a:solidFill>
                  <a:srgbClr val="0000FF"/>
                </a:solidFill>
              </a:rPr>
              <a:t>im</a:t>
            </a:r>
            <a:r>
              <a:rPr lang="en-US" sz="1200" dirty="0">
                <a:solidFill>
                  <a:srgbClr val="0000FF"/>
                </a:solidFill>
              </a:rPr>
              <a:t> </a:t>
            </a:r>
            <a:r>
              <a:rPr lang="en-US" sz="1200" dirty="0" err="1">
                <a:solidFill>
                  <a:srgbClr val="0000FF"/>
                </a:solidFill>
              </a:rPr>
              <a:t>Ziliarepithel</a:t>
            </a:r>
            <a:endParaRPr lang="en-US" sz="1200" dirty="0"/>
          </a:p>
          <a:p>
            <a:endParaRPr lang="en-US" sz="1200" dirty="0"/>
          </a:p>
          <a:p>
            <a:r>
              <a:rPr lang="en-US" sz="1200" i="1" dirty="0">
                <a:solidFill>
                  <a:srgbClr val="0000FF"/>
                </a:solidFill>
              </a:rPr>
              <a:t>Wie stark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6"/>
                  </a:ext>
                </a:extLst>
              </a:rPr>
              <a:t>Augeninnendruck</a:t>
            </a:r>
            <a:r>
              <a:rPr lang="en-US" sz="1200" i="1" dirty="0">
                <a:solidFill>
                  <a:srgbClr val="0000FF"/>
                </a:solidFill>
              </a:rPr>
              <a:t>?</a:t>
            </a:r>
            <a:endParaRPr lang="en-US" sz="1200" dirty="0"/>
          </a:p>
          <a:p>
            <a:r>
              <a:rPr lang="en-US" sz="1200" dirty="0">
                <a:solidFill>
                  <a:srgbClr val="0000FF"/>
                </a:solidFill>
              </a:rPr>
              <a:t>20–30 %</a:t>
            </a:r>
            <a:endParaRPr lang="en-US" sz="1200" dirty="0"/>
          </a:p>
          <a:p>
            <a:pPr marL="0" marR="0" lvl="0" indent="0" algn="l" rtl="0">
              <a:spcBef>
                <a:spcPts val="0"/>
              </a:spcBef>
              <a:spcAft>
                <a:spcPts val="0"/>
              </a:spcAft>
              <a:buNone/>
            </a:pPr>
            <a:endParaRPr lang="en-US" sz="1200" i="1" dirty="0">
              <a:solidFill>
                <a:srgbClr val="0000FF"/>
              </a:solidFill>
            </a:endParaRPr>
          </a:p>
        </p:txBody>
      </p:sp>
    </p:spTree>
    <p:extLst>
      <p:ext uri="{BB962C8B-B14F-4D97-AF65-F5344CB8AC3E}">
        <p14:creationId xmlns:p14="http://schemas.microsoft.com/office/powerpoint/2010/main" val="22179123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2D31548B-50B9-6B3D-10FB-92E4C337B50B}"/>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84D8B9A3-D9E5-6778-6376-7BD44C8877D5}"/>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88BA86EF-B891-7EE4-9208-2D8DF6194B36}"/>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A51B977F-777D-DB9C-38FA-6F5FB2449883}"/>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b="1" dirty="0">
                <a:solidFill>
                  <a:srgbClr val="0000FF"/>
                </a:solidFill>
              </a:rPr>
              <a:t>Latanoprost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Travoprost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Bimatoprost</a:t>
            </a:r>
            <a:endParaRPr lang="en-US"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D926C82E-E092-433C-071C-C41406C76537}"/>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D9CE8616-4126-A8C1-7884-B607BDBD063F}"/>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44</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A0E0D593-9BAB-9CE9-027D-A762A97F0B18}"/>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6331C8AC-7B95-85AE-B480-CEC3D8C26D70}"/>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C00E3B0A-D1B7-E729-81AC-0BBF371C3C8D}"/>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4F60B879-7B3F-52D3-9D27-570F81136393}"/>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80286FC7-BE3A-4BB7-BB7C-0C0B3E0B0D5C}"/>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E8313DA4-51BC-1538-E718-7BFCCD72A9F6}"/>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6051D470-817B-72C3-9579-DD72EED48A77}"/>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3B64A56D-2096-7650-C73F-AEF112C757E5}"/>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4294C6A1-56B9-0B35-4589-D01A084A4C2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FE0DDD0C-B7D0-065B-F494-A0132CE31661}"/>
              </a:ext>
            </a:extLst>
          </p:cNvPr>
          <p:cNvSpPr txBox="1"/>
          <p:nvPr/>
        </p:nvSpPr>
        <p:spPr>
          <a:xfrm>
            <a:off x="3467100" y="4726845"/>
            <a:ext cx="5219700" cy="579646"/>
          </a:xfrm>
          <a:prstGeom prst="rect">
            <a:avLst/>
          </a:prstGeom>
          <a:noFill/>
          <a:ln>
            <a:noFill/>
          </a:ln>
        </p:spPr>
        <p:txBody>
          <a:bodyPr spcFirstLastPara="1" wrap="square" lIns="25400" tIns="12700" rIns="25400" bIns="12700" anchor="t" anchorCtr="0">
            <a:spAutoFit/>
          </a:bodyPr>
          <a:lstStyle/>
          <a:p>
            <a:pPr lvl="0"/>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Prostaglandin-</a:t>
            </a:r>
            <a:r>
              <a:rPr lang="en-US" sz="1200" b="1" i="1" dirty="0" err="1">
                <a:solidFill>
                  <a:schemeClr val="dk1"/>
                </a:solidFill>
              </a:rPr>
              <a:t>Analoga</a:t>
            </a:r>
            <a:r>
              <a:rPr lang="en-US" sz="1200" b="1" i="1" dirty="0">
                <a:solidFill>
                  <a:schemeClr val="dk1"/>
                </a:solidFill>
              </a:rPr>
              <a:t> (PGAs)</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endParaRPr lang="en-US" sz="1600" dirty="0">
              <a:solidFill>
                <a:srgbClr val="0000FF"/>
              </a:solidFill>
            </a:endParaRPr>
          </a:p>
        </p:txBody>
      </p:sp>
    </p:spTree>
    <p:extLst>
      <p:ext uri="{BB962C8B-B14F-4D97-AF65-F5344CB8AC3E}">
        <p14:creationId xmlns:p14="http://schemas.microsoft.com/office/powerpoint/2010/main" val="12548341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D259AB0-D563-4ACC-615A-83E67982879E}"/>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B23D54BC-F562-0F82-1378-CADFBBED0007}"/>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010530E1-E723-2BBC-4423-99235F4A106E}"/>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4E0B7CD5-B92F-17D8-FAEB-B403812CE26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b="1" dirty="0">
                <a:solidFill>
                  <a:srgbClr val="0000FF"/>
                </a:solidFill>
              </a:rPr>
              <a:t>Latanoprost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Travoprost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Bimatoprost</a:t>
            </a:r>
            <a:endParaRPr lang="en-US"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0362F1FA-151D-970D-4545-0654BB0F0829}"/>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F33D3726-D866-0F30-7562-25F53B7F5F22}"/>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45</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5ECF21E5-DF70-1714-C0E2-AD6EE2A5FB2A}"/>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42B64219-92B8-C408-9DCD-AD236CA6C85F}"/>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2B1031D8-63F1-40FC-0754-64BD84F7A7E7}"/>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E2900E9A-A644-93A3-18AB-BB91A9C75A16}"/>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2A996205-1A8E-D725-2C31-F9653A46203B}"/>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249E69CA-FB17-5FC2-54E9-390891DF2C6F}"/>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699D1357-344F-7FB6-23F6-7DD9C744CB1C}"/>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54C7649B-5DF4-1C4C-E0B5-028A725E85DD}"/>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7854BBFA-FA12-950D-6BB9-AE04F0C05B0C}"/>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BFAD7BAE-DF6B-1205-48E3-F5F70F9F97D7}"/>
              </a:ext>
            </a:extLst>
          </p:cNvPr>
          <p:cNvSpPr txBox="1"/>
          <p:nvPr/>
        </p:nvSpPr>
        <p:spPr>
          <a:xfrm>
            <a:off x="3467100" y="4726845"/>
            <a:ext cx="5219700" cy="1010533"/>
          </a:xfrm>
          <a:prstGeom prst="rect">
            <a:avLst/>
          </a:prstGeom>
          <a:noFill/>
          <a:ln>
            <a:noFill/>
          </a:ln>
        </p:spPr>
        <p:txBody>
          <a:bodyPr spcFirstLastPara="1" wrap="square" lIns="25400" tIns="12700" rIns="25400" bIns="12700" anchor="t" anchorCtr="0">
            <a:spAutoFit/>
          </a:bodyPr>
          <a:lstStyle/>
          <a:p>
            <a:pPr lvl="0"/>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Prostaglandin-</a:t>
            </a:r>
            <a:r>
              <a:rPr lang="en-US" sz="1200" b="1" i="1" dirty="0" err="1">
                <a:solidFill>
                  <a:schemeClr val="dk1"/>
                </a:solidFill>
              </a:rPr>
              <a:t>Analoga</a:t>
            </a:r>
            <a:r>
              <a:rPr lang="en-US" sz="1200" b="1" i="1" dirty="0">
                <a:solidFill>
                  <a:schemeClr val="dk1"/>
                </a:solidFill>
              </a:rPr>
              <a:t> (PGAs)</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52"/>
                  </a:ext>
                </a:extLst>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i="1" dirty="0">
              <a:solidFill>
                <a:srgbClr val="0000FF"/>
              </a:solidFill>
            </a:endParaRPr>
          </a:p>
          <a:p>
            <a:pPr lvl="0"/>
            <a:endParaRPr lang="en-US" sz="1600" dirty="0">
              <a:solidFill>
                <a:srgbClr val="0000FF"/>
              </a:solidFill>
            </a:endParaRPr>
          </a:p>
        </p:txBody>
      </p:sp>
      <p:sp>
        <p:nvSpPr>
          <p:cNvPr id="2" name="Google Shape;871;p50">
            <a:extLst>
              <a:ext uri="{FF2B5EF4-FFF2-40B4-BE49-F238E27FC236}">
                <a16:creationId xmlns:a16="http://schemas.microsoft.com/office/drawing/2014/main" id="{EC3BC039-F5B8-D019-235B-B7ABE1593939}"/>
              </a:ext>
            </a:extLst>
          </p:cNvPr>
          <p:cNvSpPr txBox="1"/>
          <p:nvPr/>
        </p:nvSpPr>
        <p:spPr>
          <a:xfrm>
            <a:off x="3467100" y="5761038"/>
            <a:ext cx="4169100" cy="5799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a:t>
            </a:r>
            <a:r>
              <a:rPr lang="en-US" sz="1200" i="1" dirty="0" err="1">
                <a:solidFill>
                  <a:srgbClr val="0000FF"/>
                </a:solidFill>
              </a:rPr>
              <a:t>en</a:t>
            </a:r>
            <a:r>
              <a:rPr lang="en-US" sz="1200" i="1" dirty="0">
                <a:solidFill>
                  <a:srgbClr val="0000FF"/>
                </a:solidFill>
              </a:rPr>
              <a:t> </a:t>
            </a:r>
            <a:r>
              <a:rPr lang="en-US" sz="1200" i="1" dirty="0" err="1">
                <a:solidFill>
                  <a:srgbClr val="0000FF"/>
                </a:solidFill>
              </a:rPr>
              <a:t>sie</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a:t>
            </a:r>
            <a:r>
              <a:rPr lang="en-US" sz="1200" i="1"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Weg</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FFFF00"/>
                </a:solidFill>
                <a:latin typeface="Arial"/>
                <a:ea typeface="Arial"/>
                <a:cs typeface="Arial"/>
                <a:sym typeface="Arial"/>
              </a:rPr>
              <a:t>Hauptsächlich</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über</a:t>
            </a:r>
            <a:r>
              <a:rPr lang="en-US" sz="1200" dirty="0">
                <a:solidFill>
                  <a:srgbClr val="FFFF00"/>
                </a:solidFill>
                <a:latin typeface="Arial"/>
                <a:ea typeface="Arial"/>
                <a:cs typeface="Arial"/>
                <a:sym typeface="Arial"/>
              </a:rPr>
              <a:t> </a:t>
            </a:r>
            <a:r>
              <a:rPr lang="en-US" sz="1200" b="1" dirty="0">
                <a:solidFill>
                  <a:srgbClr val="FFFF00"/>
                </a:solidFill>
                <a:latin typeface="Arial"/>
                <a:ea typeface="Arial"/>
                <a:cs typeface="Arial"/>
                <a:sym typeface="Arial"/>
              </a:rPr>
              <a:t>den U/S-Weg</a:t>
            </a:r>
            <a:endParaRPr dirty="0"/>
          </a:p>
        </p:txBody>
      </p:sp>
    </p:spTree>
    <p:extLst>
      <p:ext uri="{BB962C8B-B14F-4D97-AF65-F5344CB8AC3E}">
        <p14:creationId xmlns:p14="http://schemas.microsoft.com/office/powerpoint/2010/main" val="40682534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84791150-7C5B-2905-6876-6E183D811A32}"/>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E41E2589-87BD-E704-B48E-A912226EB15E}"/>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E637C854-0B37-0BAB-6265-F7C0CB7816AC}"/>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CEBB9416-8AED-0D5B-37C6-DDD8C2ECE9E7}"/>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b="1" dirty="0">
                <a:solidFill>
                  <a:srgbClr val="0000FF"/>
                </a:solidFill>
              </a:rPr>
              <a:t>Latanoprost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Travoprost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Bimatoprost</a:t>
            </a:r>
            <a:endParaRPr lang="en-US"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501BE518-185A-59AE-8D0D-66D6FEEDA7B1}"/>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E8D458A0-6F35-78BA-1869-2979A79762DA}"/>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46</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ADAF780C-CAAE-1AB8-3FA0-E985D13F9197}"/>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AD3F9649-474E-077A-3F49-447A06D27CD8}"/>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D02F6541-AEAA-FC5E-D51C-5D4F71C8D626}"/>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4DC8764B-DB9E-AFE0-BE4E-9B8A47B9F0E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744602E5-4C6F-0885-D061-83FBAB2D4096}"/>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D07C1078-67BA-C7D6-2C75-4EB3D704A719}"/>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DEE839A6-0642-FA60-2986-6241FD7356A2}"/>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CF8D59CE-2245-60A2-6186-EEC44A6351B0}"/>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E668B89-97EA-1BC1-F892-DAC192F2082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5FFB8BAC-07BB-47A7-7E05-8475DC2B8ACF}"/>
              </a:ext>
            </a:extLst>
          </p:cNvPr>
          <p:cNvSpPr txBox="1"/>
          <p:nvPr/>
        </p:nvSpPr>
        <p:spPr>
          <a:xfrm>
            <a:off x="3467100" y="4726845"/>
            <a:ext cx="5219700" cy="1010533"/>
          </a:xfrm>
          <a:prstGeom prst="rect">
            <a:avLst/>
          </a:prstGeom>
          <a:noFill/>
          <a:ln>
            <a:noFill/>
          </a:ln>
        </p:spPr>
        <p:txBody>
          <a:bodyPr spcFirstLastPara="1" wrap="square" lIns="25400" tIns="12700" rIns="25400" bIns="12700" anchor="t" anchorCtr="0">
            <a:spAutoFit/>
          </a:bodyPr>
          <a:lstStyle/>
          <a:p>
            <a:pPr lvl="0"/>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Prostaglandin-</a:t>
            </a:r>
            <a:r>
              <a:rPr lang="en-US" sz="1200" b="1" i="1" dirty="0" err="1">
                <a:solidFill>
                  <a:schemeClr val="dk1"/>
                </a:solidFill>
              </a:rPr>
              <a:t>Analoga</a:t>
            </a:r>
            <a:r>
              <a:rPr lang="en-US" sz="1200" b="1" i="1" dirty="0">
                <a:solidFill>
                  <a:schemeClr val="dk1"/>
                </a:solidFill>
              </a:rPr>
              <a:t> (PGAs)</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i="1" dirty="0">
              <a:solidFill>
                <a:srgbClr val="0000FF"/>
              </a:solidFill>
            </a:endParaRPr>
          </a:p>
          <a:p>
            <a:pPr lvl="0"/>
            <a:endParaRPr lang="en-US" sz="1600" dirty="0">
              <a:solidFill>
                <a:srgbClr val="0000FF"/>
              </a:solidFill>
            </a:endParaRPr>
          </a:p>
        </p:txBody>
      </p:sp>
      <p:sp>
        <p:nvSpPr>
          <p:cNvPr id="2" name="Google Shape;871;p50">
            <a:extLst>
              <a:ext uri="{FF2B5EF4-FFF2-40B4-BE49-F238E27FC236}">
                <a16:creationId xmlns:a16="http://schemas.microsoft.com/office/drawing/2014/main" id="{56FB2A6C-5281-2296-8753-ED51F96679F2}"/>
              </a:ext>
            </a:extLst>
          </p:cNvPr>
          <p:cNvSpPr txBox="1"/>
          <p:nvPr/>
        </p:nvSpPr>
        <p:spPr>
          <a:xfrm>
            <a:off x="3467100" y="5761038"/>
            <a:ext cx="4169100" cy="5799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a:t>
            </a:r>
            <a:r>
              <a:rPr lang="en-US" sz="1200" i="1" dirty="0" err="1">
                <a:solidFill>
                  <a:srgbClr val="0000FF"/>
                </a:solidFill>
              </a:rPr>
              <a:t>en</a:t>
            </a:r>
            <a:r>
              <a:rPr lang="en-US" sz="1200" i="1" dirty="0">
                <a:solidFill>
                  <a:srgbClr val="0000FF"/>
                </a:solidFill>
              </a:rPr>
              <a:t> </a:t>
            </a:r>
            <a:r>
              <a:rPr lang="en-US" sz="1200" i="1" dirty="0" err="1">
                <a:solidFill>
                  <a:srgbClr val="0000FF"/>
                </a:solidFill>
              </a:rPr>
              <a:t>sie</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a:t>
            </a:r>
            <a:r>
              <a:rPr lang="en-US" sz="1200" i="1" dirty="0">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5"/>
                  </a:ext>
                </a:extLst>
              </a:rPr>
              <a:t>Weg</a:t>
            </a:r>
            <a:r>
              <a:rPr lang="en-US" sz="1200" i="1" dirty="0">
                <a:solidFill>
                  <a:srgbClr val="0000FF"/>
                </a:solidFill>
                <a:latin typeface="Arial"/>
                <a:ea typeface="Arial"/>
                <a:cs typeface="Arial"/>
                <a:sym typeface="Arial"/>
              </a:rPr>
              <a:t>?</a:t>
            </a:r>
            <a:endParaRPr dirty="0"/>
          </a:p>
          <a:p>
            <a:pPr lvl="0"/>
            <a:r>
              <a:rPr lang="en-US" sz="1200" dirty="0" err="1">
                <a:solidFill>
                  <a:srgbClr val="0000FF"/>
                </a:solidFill>
              </a:rPr>
              <a:t>Hauptsächlich</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b="1" dirty="0">
                <a:solidFill>
                  <a:srgbClr val="0000FF"/>
                </a:solidFill>
              </a:rPr>
              <a:t>den U/S-Weg</a:t>
            </a:r>
            <a:endParaRPr lang="en-US" sz="1200" dirty="0"/>
          </a:p>
        </p:txBody>
      </p:sp>
    </p:spTree>
    <p:extLst>
      <p:ext uri="{BB962C8B-B14F-4D97-AF65-F5344CB8AC3E}">
        <p14:creationId xmlns:p14="http://schemas.microsoft.com/office/powerpoint/2010/main" val="2483511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C768E4B9-638C-6564-DC93-7D99BEE732FB}"/>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A12E2675-6464-2C62-55F6-0EEEFB229CC6}"/>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465E4BF0-4B83-B82C-C841-AEE7198D5DF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3DB0BDC5-73E2-968F-2362-979765A4DFBC}"/>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b="1" dirty="0">
                <a:solidFill>
                  <a:srgbClr val="0000FF"/>
                </a:solidFill>
              </a:rPr>
              <a:t>Latanoprost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Travoprost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Bimatoprost</a:t>
            </a:r>
            <a:endParaRPr lang="en-US"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B46F2347-9786-8ABC-A51F-7F38C7AD6FDA}"/>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9E0B6C7A-E98B-BD49-562B-FDFF179C026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47</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522B58B2-E0C1-5A0D-6080-10585CBA6E24}"/>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B24F7C5-B572-0A8C-F206-BEB1952AE099}"/>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FF13F092-C6C8-4E9E-12E0-EBFB3788E9B9}"/>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E424753-111C-9745-C56F-1782B41AA8F0}"/>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167BD601-B928-87ED-2ACE-9543AE873371}"/>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9C3AF119-873B-36D2-759E-DC6B07B4D34A}"/>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C4CCFF48-E786-606C-6C90-406BD90A406E}"/>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9016337A-BCA1-257E-DECB-C6C892F71BBF}"/>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17B03365-B6D2-D130-8B5A-4988EC160BC8}"/>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442B2F12-93B0-E817-E1D1-BA65682160A6}"/>
              </a:ext>
            </a:extLst>
          </p:cNvPr>
          <p:cNvSpPr txBox="1"/>
          <p:nvPr/>
        </p:nvSpPr>
        <p:spPr>
          <a:xfrm>
            <a:off x="3467100" y="4726845"/>
            <a:ext cx="5219700" cy="1379865"/>
          </a:xfrm>
          <a:prstGeom prst="rect">
            <a:avLst/>
          </a:prstGeom>
          <a:noFill/>
          <a:ln>
            <a:noFill/>
          </a:ln>
        </p:spPr>
        <p:txBody>
          <a:bodyPr spcFirstLastPara="1" wrap="square" lIns="25400" tIns="12700" rIns="25400" bIns="12700" anchor="t" anchorCtr="0">
            <a:spAutoFit/>
          </a:bodyPr>
          <a:lstStyle/>
          <a:p>
            <a:pPr lvl="0"/>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Prostaglandin-</a:t>
            </a:r>
            <a:r>
              <a:rPr lang="en-US" sz="1200" b="1" i="1" dirty="0" err="1">
                <a:solidFill>
                  <a:schemeClr val="dk1"/>
                </a:solidFill>
              </a:rPr>
              <a:t>Analoga</a:t>
            </a:r>
            <a:r>
              <a:rPr lang="en-US" sz="1200" b="1" i="1" dirty="0">
                <a:solidFill>
                  <a:schemeClr val="dk1"/>
                </a:solidFill>
              </a:rPr>
              <a:t> (PGAs)</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52"/>
                  </a:ext>
                </a:extLst>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solidFill>
                <a:srgbClr val="0000FF"/>
              </a:solidFill>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uveoskleralen</a:t>
            </a:r>
            <a:r>
              <a:rPr lang="en-US" sz="1200" i="1" dirty="0">
                <a:solidFill>
                  <a:srgbClr val="0000FF"/>
                </a:solidFill>
              </a:rPr>
              <a:t> </a:t>
            </a:r>
            <a:r>
              <a:rPr lang="en-US" sz="1200" i="1" dirty="0" err="1">
                <a:solidFill>
                  <a:srgbClr val="0000FF"/>
                </a:solidFill>
              </a:rPr>
              <a:t>Abfluss</a:t>
            </a:r>
            <a:r>
              <a:rPr lang="en-US" sz="1200" i="1" dirty="0">
                <a:solidFill>
                  <a:srgbClr val="0000FF"/>
                </a:solidFill>
              </a:rPr>
              <a:t>?</a:t>
            </a:r>
            <a:endParaRPr lang="en-US" sz="1600" dirty="0">
              <a:solidFill>
                <a:srgbClr val="0000FF"/>
              </a:solidFill>
            </a:endParaRPr>
          </a:p>
          <a:p>
            <a:endParaRPr lang="en-US" sz="1200" b="1" i="1" dirty="0">
              <a:solidFill>
                <a:srgbClr val="0000FF"/>
              </a:solidFill>
            </a:endParaRPr>
          </a:p>
          <a:p>
            <a:pPr lvl="0"/>
            <a:endParaRPr lang="en-US" sz="1600" dirty="0">
              <a:solidFill>
                <a:srgbClr val="0000FF"/>
              </a:solidFill>
            </a:endParaRPr>
          </a:p>
        </p:txBody>
      </p:sp>
    </p:spTree>
    <p:extLst>
      <p:ext uri="{BB962C8B-B14F-4D97-AF65-F5344CB8AC3E}">
        <p14:creationId xmlns:p14="http://schemas.microsoft.com/office/powerpoint/2010/main" val="3791841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D463A3ED-EAD9-D5D9-1ADF-E36D7F094071}"/>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48C3B3E9-0647-418D-CE45-FC9F75A5832A}"/>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DF561C23-D785-21ED-07A5-A0AFF6B06653}"/>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F9EAC8DF-0171-D2BC-C430-91A7C3BC0B56}"/>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b="1" dirty="0">
                <a:solidFill>
                  <a:srgbClr val="0000FF"/>
                </a:solidFill>
              </a:rPr>
              <a:t>Latanoprost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Travoprost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Bimatoprost</a:t>
            </a:r>
            <a:endParaRPr lang="en-US"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417AC113-3C32-986A-A790-9805BE78A5D0}"/>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1402DD03-DFC7-1772-8B54-274AACC97C6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48</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5D4AF823-A258-D97B-44C6-BED274C7CF6D}"/>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106D3FF-5A4B-5400-35D3-9BDD115B200C}"/>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E9BC8E4A-CF88-FF5C-C891-704A8861B503}"/>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8323A87E-F1AD-0B20-E72D-652CE32C1815}"/>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4D55C446-FB00-B99A-4D63-206D410087BF}"/>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EC0673CE-EFE0-CDB3-7BDE-73562BAF010F}"/>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7334FB1D-A9DF-E3F3-940A-9A59315A8CC4}"/>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83F5F8EA-A0BE-2EF9-1C35-7D22192F6182}"/>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5C9D833A-A6E0-3561-1039-660DD63D535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D087506F-9381-3FEA-7C7E-5071120FB566}"/>
              </a:ext>
            </a:extLst>
          </p:cNvPr>
          <p:cNvSpPr txBox="1"/>
          <p:nvPr/>
        </p:nvSpPr>
        <p:spPr>
          <a:xfrm>
            <a:off x="3467100" y="4726845"/>
            <a:ext cx="5219700" cy="1564531"/>
          </a:xfrm>
          <a:prstGeom prst="rect">
            <a:avLst/>
          </a:prstGeom>
          <a:noFill/>
          <a:ln>
            <a:noFill/>
          </a:ln>
        </p:spPr>
        <p:txBody>
          <a:bodyPr spcFirstLastPara="1" wrap="square" lIns="25400" tIns="12700" rIns="25400" bIns="12700" anchor="t" anchorCtr="0">
            <a:spAutoFit/>
          </a:bodyPr>
          <a:lstStyle/>
          <a:p>
            <a:pPr lvl="0"/>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Prostaglandin-</a:t>
            </a:r>
            <a:r>
              <a:rPr lang="en-US" sz="1200" b="1" i="1" dirty="0" err="1">
                <a:solidFill>
                  <a:schemeClr val="dk1"/>
                </a:solidFill>
              </a:rPr>
              <a:t>Analoga</a:t>
            </a:r>
            <a:r>
              <a:rPr lang="en-US" sz="1200" b="1" i="1" dirty="0">
                <a:solidFill>
                  <a:schemeClr val="dk1"/>
                </a:solidFill>
              </a:rPr>
              <a:t> (PGAs)</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solidFill>
                <a:srgbClr val="0000FF"/>
              </a:solidFill>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uveoskleralen</a:t>
            </a:r>
            <a:r>
              <a:rPr lang="en-US" sz="1200" i="1" dirty="0">
                <a:solidFill>
                  <a:srgbClr val="0000FF"/>
                </a:solidFill>
              </a:rPr>
              <a:t> </a:t>
            </a:r>
            <a:r>
              <a:rPr lang="en-US" sz="1200" i="1" dirty="0" err="1">
                <a:solidFill>
                  <a:srgbClr val="0000FF"/>
                </a:solidFill>
              </a:rPr>
              <a:t>Abfluss</a:t>
            </a:r>
            <a:r>
              <a:rPr lang="en-US" sz="1200" i="1" dirty="0">
                <a:solidFill>
                  <a:srgbClr val="0000FF"/>
                </a:solidFill>
              </a:rPr>
              <a:t>?</a:t>
            </a:r>
            <a:endParaRPr lang="en-US" sz="1600" dirty="0">
              <a:solidFill>
                <a:srgbClr val="0000FF"/>
              </a:solidFill>
            </a:endParaRPr>
          </a:p>
          <a:p>
            <a:r>
              <a:rPr lang="en-US" sz="1200" dirty="0">
                <a:solidFill>
                  <a:srgbClr val="0000FF"/>
                </a:solidFill>
              </a:rPr>
              <a:t>Dies </a:t>
            </a:r>
            <a:r>
              <a:rPr lang="en-US" sz="1200" dirty="0" err="1">
                <a:solidFill>
                  <a:srgbClr val="0000FF"/>
                </a:solidFill>
              </a:rPr>
              <a:t>ist</a:t>
            </a:r>
            <a:r>
              <a:rPr lang="en-US" sz="1200" dirty="0">
                <a:solidFill>
                  <a:srgbClr val="0000FF"/>
                </a:solidFill>
              </a:rPr>
              <a:t> </a:t>
            </a:r>
            <a:r>
              <a:rPr lang="en-US" sz="1200" dirty="0" err="1">
                <a:solidFill>
                  <a:srgbClr val="0000FF"/>
                </a:solidFill>
              </a:rPr>
              <a:t>derzeit</a:t>
            </a:r>
            <a:r>
              <a:rPr lang="en-US" sz="1200" dirty="0">
                <a:solidFill>
                  <a:srgbClr val="0000FF"/>
                </a:solidFill>
              </a:rPr>
              <a:t> nicht </a:t>
            </a:r>
            <a:r>
              <a:rPr lang="en-US" sz="1200" dirty="0" err="1">
                <a:solidFill>
                  <a:srgbClr val="0000FF"/>
                </a:solidFill>
              </a:rPr>
              <a:t>bekannt</a:t>
            </a:r>
            <a:endParaRPr lang="en-US" sz="1200" dirty="0"/>
          </a:p>
          <a:p>
            <a:endParaRPr lang="en-US" sz="1200" b="1" i="1" dirty="0">
              <a:solidFill>
                <a:srgbClr val="0000FF"/>
              </a:solidFill>
            </a:endParaRPr>
          </a:p>
          <a:p>
            <a:pPr lvl="0"/>
            <a:endParaRPr lang="en-US" sz="1600" dirty="0">
              <a:solidFill>
                <a:srgbClr val="0000FF"/>
              </a:solidFill>
            </a:endParaRPr>
          </a:p>
        </p:txBody>
      </p:sp>
    </p:spTree>
    <p:extLst>
      <p:ext uri="{BB962C8B-B14F-4D97-AF65-F5344CB8AC3E}">
        <p14:creationId xmlns:p14="http://schemas.microsoft.com/office/powerpoint/2010/main" val="1286851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AE5AAD70-2563-0FAC-0836-7E1DF514BDB1}"/>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99BC90CA-BAD0-CE25-9634-97942623960A}"/>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E14FB81B-1324-37C9-FA5D-E16A703A7189}"/>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9CFCFC0D-4056-D093-05EA-5B8F245D3846}"/>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b="1" dirty="0">
                <a:solidFill>
                  <a:srgbClr val="0000FF"/>
                </a:solidFill>
              </a:rPr>
              <a:t>Latanoprost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Travoprost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Bimatoprost</a:t>
            </a:r>
            <a:endParaRPr lang="en-US"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236EEE69-AA5E-2FDB-AF81-668B3621B91A}"/>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A476B276-CC3F-44A8-126D-85C2229BD8F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49</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FFF57960-0375-6366-D845-8D884C0ECD51}"/>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7D66CAC8-7D73-C248-15EC-1C7DFEF9BA5A}"/>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89BA2345-D75F-F72D-E3EE-A9DFAE6A512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B172DAA8-FE94-68FA-31B7-857FD7C3BB2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21D18325-D1FE-0F08-F67F-3F3CA0A3DF92}"/>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559CECE-69E7-3FFC-4302-A25198D81246}"/>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A73B584E-F5C8-E8D9-38F8-ADB98BDAE776}"/>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3F1D6C6A-F892-2B07-B4E6-D95EE2C58E63}"/>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756AF37F-B24F-CE29-754E-A087A6357E1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1067CCCE-AAAC-1722-8DAE-98FEF15DFC56}"/>
              </a:ext>
            </a:extLst>
          </p:cNvPr>
          <p:cNvSpPr txBox="1"/>
          <p:nvPr/>
        </p:nvSpPr>
        <p:spPr>
          <a:xfrm>
            <a:off x="3467100" y="4726845"/>
            <a:ext cx="5219700" cy="2118529"/>
          </a:xfrm>
          <a:prstGeom prst="rect">
            <a:avLst/>
          </a:prstGeom>
          <a:noFill/>
          <a:ln>
            <a:noFill/>
          </a:ln>
        </p:spPr>
        <p:txBody>
          <a:bodyPr spcFirstLastPara="1" wrap="square" lIns="25400" tIns="12700" rIns="25400" bIns="12700" anchor="t" anchorCtr="0">
            <a:spAutoFit/>
          </a:bodyPr>
          <a:lstStyle/>
          <a:p>
            <a:pPr lvl="0"/>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Prostaglandin-</a:t>
            </a:r>
            <a:r>
              <a:rPr lang="en-US" sz="1200" b="1" i="1" dirty="0" err="1">
                <a:solidFill>
                  <a:schemeClr val="dk1"/>
                </a:solidFill>
              </a:rPr>
              <a:t>Analoga</a:t>
            </a:r>
            <a:r>
              <a:rPr lang="en-US" sz="1200" b="1" i="1" dirty="0">
                <a:solidFill>
                  <a:schemeClr val="dk1"/>
                </a:solidFill>
              </a:rPr>
              <a:t> (PGAs)</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52"/>
                  </a:ext>
                </a:extLst>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solidFill>
                <a:srgbClr val="0000FF"/>
              </a:solidFill>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uveoskleralen</a:t>
            </a:r>
            <a:r>
              <a:rPr lang="en-US" sz="1200" i="1" dirty="0">
                <a:solidFill>
                  <a:srgbClr val="0000FF"/>
                </a:solidFill>
              </a:rPr>
              <a:t> </a:t>
            </a:r>
            <a:r>
              <a:rPr lang="en-US" sz="1200" i="1" dirty="0" err="1">
                <a:solidFill>
                  <a:srgbClr val="0000FF"/>
                </a:solidFill>
              </a:rPr>
              <a:t>Abfluss</a:t>
            </a:r>
            <a:r>
              <a:rPr lang="en-US" sz="1200" i="1" dirty="0">
                <a:solidFill>
                  <a:srgbClr val="0000FF"/>
                </a:solidFill>
              </a:rPr>
              <a:t>?</a:t>
            </a:r>
            <a:endParaRPr lang="en-US" sz="1600" dirty="0">
              <a:solidFill>
                <a:srgbClr val="0000FF"/>
              </a:solidFill>
            </a:endParaRPr>
          </a:p>
          <a:p>
            <a:r>
              <a:rPr lang="en-US" sz="1200" dirty="0">
                <a:solidFill>
                  <a:srgbClr val="0000FF"/>
                </a:solidFill>
              </a:rPr>
              <a:t>Dies </a:t>
            </a:r>
            <a:r>
              <a:rPr lang="en-US" sz="1200" dirty="0" err="1">
                <a:solidFill>
                  <a:srgbClr val="0000FF"/>
                </a:solidFill>
              </a:rPr>
              <a:t>ist</a:t>
            </a:r>
            <a:r>
              <a:rPr lang="en-US" sz="1200" dirty="0">
                <a:solidFill>
                  <a:srgbClr val="0000FF"/>
                </a:solidFill>
              </a:rPr>
              <a:t> </a:t>
            </a:r>
            <a:r>
              <a:rPr lang="en-US" sz="1200" dirty="0" err="1">
                <a:solidFill>
                  <a:srgbClr val="0000FF"/>
                </a:solidFill>
              </a:rPr>
              <a:t>derzeit</a:t>
            </a:r>
            <a:r>
              <a:rPr lang="en-US" sz="1200" dirty="0">
                <a:solidFill>
                  <a:srgbClr val="0000FF"/>
                </a:solidFill>
              </a:rPr>
              <a:t> nicht </a:t>
            </a:r>
            <a:r>
              <a:rPr lang="en-US" sz="1200" dirty="0" err="1">
                <a:solidFill>
                  <a:srgbClr val="0000FF"/>
                </a:solidFill>
              </a:rPr>
              <a:t>bekannt</a:t>
            </a:r>
            <a:endParaRPr lang="en-US" sz="1200" dirty="0">
              <a:solidFill>
                <a:srgbClr val="0000FF"/>
              </a:solidFill>
            </a:endParaRPr>
          </a:p>
          <a:p>
            <a:endParaRPr lang="en-US" sz="1200" dirty="0">
              <a:solidFill>
                <a:srgbClr val="0000FF"/>
              </a:solidFill>
            </a:endParaRPr>
          </a:p>
          <a:p>
            <a:r>
              <a:rPr lang="en-US" sz="1200" i="1" dirty="0">
                <a:solidFill>
                  <a:srgbClr val="0000FF"/>
                </a:solidFill>
              </a:rPr>
              <a:t>Wie stark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1"/>
                  </a:ext>
                </a:extLst>
              </a:rPr>
              <a:t>Augeninnendruck</a:t>
            </a:r>
            <a:r>
              <a:rPr lang="en-US" sz="1200" i="1" dirty="0">
                <a:solidFill>
                  <a:srgbClr val="0000FF"/>
                </a:solidFill>
              </a:rPr>
              <a:t>?</a:t>
            </a:r>
            <a:endParaRPr lang="en-US" sz="1200" dirty="0"/>
          </a:p>
          <a:p>
            <a:endParaRPr lang="en-US" sz="1200" dirty="0"/>
          </a:p>
          <a:p>
            <a:endParaRPr lang="en-US" sz="1200" b="1" i="1" dirty="0">
              <a:solidFill>
                <a:srgbClr val="0000FF"/>
              </a:solidFill>
            </a:endParaRPr>
          </a:p>
          <a:p>
            <a:pPr lvl="0"/>
            <a:endParaRPr lang="en-US" sz="1600" dirty="0">
              <a:solidFill>
                <a:srgbClr val="0000FF"/>
              </a:solidFill>
            </a:endParaRPr>
          </a:p>
        </p:txBody>
      </p:sp>
    </p:spTree>
    <p:extLst>
      <p:ext uri="{BB962C8B-B14F-4D97-AF65-F5344CB8AC3E}">
        <p14:creationId xmlns:p14="http://schemas.microsoft.com/office/powerpoint/2010/main" val="1713539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04" name="Google Shape;204;p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0000FF"/>
                </a:solidFill>
              </a:rPr>
              <a:t>(</a:t>
            </a:r>
            <a:r>
              <a:rPr lang="en-US" sz="1200" b="1" dirty="0" err="1">
                <a:solidFill>
                  <a:srgbClr val="0000FF"/>
                </a:solidFill>
              </a:rPr>
              <a:t>Tafluprost</a:t>
            </a:r>
            <a:r>
              <a:rPr lang="en-US" sz="1200" dirty="0">
                <a:solidFill>
                  <a:srgbClr val="0000FF"/>
                </a:solidFill>
              </a:rPr>
              <a:t>)</a:t>
            </a:r>
            <a:r>
              <a:rPr lang="en-US" sz="1200" dirty="0">
                <a:solidFill>
                  <a:schemeClr val="lt1"/>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a:t>
            </a:r>
            <a:r>
              <a:rPr lang="en-US" sz="1200" dirty="0" err="1">
                <a:solidFill>
                  <a:srgbClr val="BFBFBF"/>
                </a:solidFill>
              </a:rPr>
              <a:t>Latanoprostene</a:t>
            </a:r>
            <a:r>
              <a:rPr lang="en-US" sz="1200" dirty="0">
                <a:solidFill>
                  <a:srgbClr val="BFBFBF"/>
                </a:solidFill>
              </a:rPr>
              <a:t> </a:t>
            </a:r>
            <a:r>
              <a:rPr lang="en-US" sz="1200" dirty="0" err="1">
                <a:solidFill>
                  <a:srgbClr val="BFBFBF"/>
                </a:solidFill>
              </a:rPr>
              <a:t>bunod</a:t>
            </a:r>
            <a:r>
              <a:rPr lang="en-US" sz="1200" dirty="0">
                <a:solidFill>
                  <a:srgbClr val="BFBFBF"/>
                </a:solidFill>
              </a:rPr>
              <a:t>)</a:t>
            </a:r>
            <a:endParaRPr dirty="0"/>
          </a:p>
          <a:p>
            <a:pPr marL="692150" lvl="1" indent="-267653" algn="l" rtl="0">
              <a:lnSpc>
                <a:spcPct val="80000"/>
              </a:lnSpc>
              <a:spcBef>
                <a:spcPts val="360"/>
              </a:spcBef>
              <a:spcAft>
                <a:spcPts val="0"/>
              </a:spcAft>
              <a:buSzPts val="1260"/>
              <a:buNone/>
            </a:pPr>
            <a:endParaRPr sz="1800" dirty="0">
              <a:solidFill>
                <a:schemeClr val="lt1"/>
              </a:solidFill>
            </a:endParaRPr>
          </a:p>
        </p:txBody>
      </p:sp>
      <p:sp>
        <p:nvSpPr>
          <p:cNvPr id="205" name="Google Shape;205;p5"/>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Augeninnendruck-senkende Mittel: Nennen Sie die gängigen Wirkstoffe</a:t>
            </a:r>
            <a:endParaRPr/>
          </a:p>
        </p:txBody>
      </p:sp>
      <p:sp>
        <p:nvSpPr>
          <p:cNvPr id="206" name="Google Shape;206;p5"/>
          <p:cNvSpPr/>
          <p:nvPr/>
        </p:nvSpPr>
        <p:spPr>
          <a:xfrm>
            <a:off x="533400" y="3581400"/>
            <a:ext cx="533400" cy="28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07" name="Google Shape;207;p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5</a:t>
            </a:fld>
            <a:endParaRPr sz="1000" b="0" i="0" u="none" strike="noStrike" cap="none">
              <a:solidFill>
                <a:schemeClr val="dk1"/>
              </a:solidFill>
              <a:latin typeface="Arial"/>
              <a:ea typeface="Arial"/>
              <a:cs typeface="Arial"/>
              <a:sym typeface="Arial"/>
            </a:endParaRPr>
          </a:p>
        </p:txBody>
      </p:sp>
      <p:sp>
        <p:nvSpPr>
          <p:cNvPr id="214" name="Google Shape;214;p5"/>
          <p:cNvSpPr/>
          <p:nvPr/>
        </p:nvSpPr>
        <p:spPr>
          <a:xfrm>
            <a:off x="1013394" y="1878816"/>
            <a:ext cx="1371600" cy="66196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5" name="Google Shape;215;p5"/>
          <p:cNvSpPr txBox="1"/>
          <p:nvPr/>
        </p:nvSpPr>
        <p:spPr>
          <a:xfrm>
            <a:off x="2838353" y="1878816"/>
            <a:ext cx="4491422" cy="584775"/>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dirty="0">
                <a:solidFill>
                  <a:srgbClr val="0000FF"/>
                </a:solidFill>
                <a:latin typeface="Arial"/>
                <a:ea typeface="Arial"/>
                <a:cs typeface="Arial"/>
                <a:sym typeface="Arial"/>
              </a:rPr>
              <a:t>Wie </a:t>
            </a:r>
            <a:r>
              <a:rPr lang="en-US" sz="1200" b="0" i="1" u="none" strike="noStrike" cap="none" dirty="0" err="1">
                <a:solidFill>
                  <a:srgbClr val="0000FF"/>
                </a:solidFill>
                <a:latin typeface="Arial"/>
                <a:ea typeface="Arial"/>
                <a:cs typeface="Arial"/>
                <a:sym typeface="Arial"/>
              </a:rPr>
              <a:t>lautet</a:t>
            </a:r>
            <a:r>
              <a:rPr lang="en-US" sz="1200" b="0" i="1" u="none" strike="noStrike" cap="none" dirty="0">
                <a:solidFill>
                  <a:srgbClr val="0000FF"/>
                </a:solidFill>
                <a:latin typeface="Arial"/>
                <a:ea typeface="Arial"/>
                <a:cs typeface="Arial"/>
                <a:sym typeface="Arial"/>
              </a:rPr>
              <a:t> der </a:t>
            </a:r>
            <a:r>
              <a:rPr lang="en-US" sz="1200" b="0" i="1" u="none" strike="noStrike" cap="none" dirty="0" err="1">
                <a:solidFill>
                  <a:srgbClr val="0000FF"/>
                </a:solidFill>
                <a:latin typeface="Arial"/>
                <a:ea typeface="Arial"/>
                <a:cs typeface="Arial"/>
                <a:sym typeface="Arial"/>
              </a:rPr>
              <a:t>Markenname</a:t>
            </a:r>
            <a:r>
              <a:rPr lang="en-US" sz="1200" b="0" i="1" u="none" strike="noStrike" cap="none" dirty="0">
                <a:solidFill>
                  <a:srgbClr val="0000FF"/>
                </a:solidFill>
                <a:latin typeface="Arial"/>
                <a:ea typeface="Arial"/>
                <a:cs typeface="Arial"/>
                <a:sym typeface="Arial"/>
              </a:rPr>
              <a:t> von </a:t>
            </a:r>
            <a:r>
              <a:rPr lang="en-US" sz="1200" b="0" i="1" u="none" strike="noStrike" cap="none" dirty="0" err="1">
                <a:solidFill>
                  <a:srgbClr val="0000FF"/>
                </a:solidFill>
                <a:latin typeface="Arial"/>
                <a:ea typeface="Arial"/>
                <a:cs typeface="Arial"/>
                <a:sym typeface="Arial"/>
              </a:rPr>
              <a:t>Tafluprost</a:t>
            </a:r>
            <a:r>
              <a:rPr lang="en-US" sz="1200" b="0" i="1" u="none" strike="noStrike" cap="none"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00FF99"/>
                </a:solidFill>
                <a:latin typeface="Arial"/>
                <a:ea typeface="Arial"/>
                <a:cs typeface="Arial"/>
                <a:sym typeface="Arial"/>
              </a:rPr>
              <a:t>Zioptan</a:t>
            </a:r>
            <a:r>
              <a:rPr lang="en-US" sz="1200" dirty="0">
                <a:solidFill>
                  <a:srgbClr val="00FF99"/>
                </a:solidFill>
                <a:latin typeface="Arial"/>
                <a:ea typeface="Arial"/>
                <a:cs typeface="Arial"/>
                <a:sym typeface="Arial"/>
              </a:rPr>
              <a:t> (und das </a:t>
            </a:r>
            <a:r>
              <a:rPr lang="en-US" sz="1200" dirty="0" err="1">
                <a:solidFill>
                  <a:srgbClr val="00FF99"/>
                </a:solidFill>
                <a:latin typeface="Arial"/>
                <a:ea typeface="Arial"/>
                <a:cs typeface="Arial"/>
                <a:sym typeface="Arial"/>
              </a:rPr>
              <a:t>ist</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alles</a:t>
            </a:r>
            <a:r>
              <a:rPr lang="en-US" sz="1200" dirty="0">
                <a:solidFill>
                  <a:srgbClr val="00FF99"/>
                </a:solidFill>
                <a:latin typeface="Arial"/>
                <a:ea typeface="Arial"/>
                <a:cs typeface="Arial"/>
                <a:sym typeface="Arial"/>
              </a:rPr>
              <a:t>, was </a:t>
            </a:r>
            <a:r>
              <a:rPr lang="en-US" sz="1200" dirty="0" err="1">
                <a:solidFill>
                  <a:srgbClr val="00FF99"/>
                </a:solidFill>
                <a:latin typeface="Arial"/>
                <a:ea typeface="Arial"/>
                <a:cs typeface="Arial"/>
                <a:sym typeface="Arial"/>
              </a:rPr>
              <a:t>wir</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dazu</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sagen</a:t>
            </a:r>
            <a:r>
              <a:rPr lang="en-US" sz="1200" dirty="0">
                <a:solidFill>
                  <a:srgbClr val="00FF99"/>
                </a:solidFill>
                <a:latin typeface="Arial"/>
                <a:ea typeface="Arial"/>
                <a:cs typeface="Arial"/>
                <a:sym typeface="Arial"/>
              </a:rPr>
              <a:t> </a:t>
            </a:r>
            <a:r>
              <a:rPr lang="en-US" sz="1200" dirty="0" err="1">
                <a:solidFill>
                  <a:srgbClr val="00FF99"/>
                </a:solidFill>
                <a:latin typeface="Arial"/>
                <a:ea typeface="Arial"/>
                <a:cs typeface="Arial"/>
                <a:sym typeface="Arial"/>
              </a:rPr>
              <a:t>werden</a:t>
            </a:r>
            <a:r>
              <a:rPr lang="en-US" sz="1200" dirty="0">
                <a:solidFill>
                  <a:srgbClr val="00FF99"/>
                </a:solidFill>
                <a:latin typeface="Arial"/>
                <a:ea typeface="Arial"/>
                <a:cs typeface="Arial"/>
                <a:sym typeface="Arial"/>
              </a:rPr>
              <a:t>)</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60718A80-EBFA-59AC-77EC-D681B2D62D17}"/>
            </a:ext>
          </a:extLst>
        </p:cNvPr>
        <p:cNvGrpSpPr/>
        <p:nvPr/>
      </p:nvGrpSpPr>
      <p:grpSpPr>
        <a:xfrm>
          <a:off x="0" y="0"/>
          <a:ext cx="0" cy="0"/>
          <a:chOff x="0" y="0"/>
          <a:chExt cx="0" cy="0"/>
        </a:xfrm>
      </p:grpSpPr>
      <p:sp>
        <p:nvSpPr>
          <p:cNvPr id="443" name="Google Shape;443;p27">
            <a:extLst>
              <a:ext uri="{FF2B5EF4-FFF2-40B4-BE49-F238E27FC236}">
                <a16:creationId xmlns:a16="http://schemas.microsoft.com/office/drawing/2014/main" id="{BA1B4A4D-BC2B-83B4-2997-54C240514F4D}"/>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8698AF6-6EE3-B5D0-FBA0-F451E0EB2B48}"/>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1EC1E70E-5E84-DAB3-EDF6-A4EB1D6E4B52}"/>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b="1" dirty="0">
                <a:solidFill>
                  <a:srgbClr val="0000FF"/>
                </a:solidFill>
              </a:rPr>
              <a:t>Latanoprost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Travoprost</a:t>
            </a:r>
            <a:endParaRPr lang="en-US" sz="1800" b="1" dirty="0">
              <a:solidFill>
                <a:srgbClr val="0000FF"/>
              </a:solidFill>
            </a:endParaRPr>
          </a:p>
          <a:p>
            <a:pPr marL="692150" lvl="1" indent="-347663">
              <a:lnSpc>
                <a:spcPct val="80000"/>
              </a:lnSpc>
              <a:spcBef>
                <a:spcPts val="240"/>
              </a:spcBef>
              <a:buSzPts val="840"/>
            </a:pPr>
            <a:r>
              <a:rPr lang="en-US" sz="1200" b="1" dirty="0" err="1">
                <a:solidFill>
                  <a:srgbClr val="0000FF"/>
                </a:solidFill>
              </a:rPr>
              <a:t>Bimatoprost</a:t>
            </a:r>
            <a:endParaRPr lang="en-US"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CAI</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Dorzolamid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Brinzolamid</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Apraclonidin</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Brimonidin</a:t>
            </a:r>
            <a:endParaRPr dirty="0"/>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endParaRPr sz="1800" dirty="0">
              <a:solidFill>
                <a:srgbClr val="BFBFBF"/>
              </a:solidFill>
            </a:endParaRPr>
          </a:p>
        </p:txBody>
      </p:sp>
      <p:sp>
        <p:nvSpPr>
          <p:cNvPr id="446" name="Google Shape;446;p27">
            <a:extLst>
              <a:ext uri="{FF2B5EF4-FFF2-40B4-BE49-F238E27FC236}">
                <a16:creationId xmlns:a16="http://schemas.microsoft.com/office/drawing/2014/main" id="{13397A51-03FA-7CD1-9C92-9CB52C75F001}"/>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A4394066-3555-4F44-7999-D40BE70BD64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50</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80E249F6-D515-2D87-BAC6-9E2D0BFEC2F2}"/>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64A12499-BECE-4BA4-2D90-B5260CAD522F}"/>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984AA351-6CB2-6A20-E7FC-60034DC42366}"/>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D34BF102-6419-0B0E-8B3C-46DD0DB67EBF}"/>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0527AA5F-0B54-18C8-092F-F24118F065AE}"/>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66F1F50-8BBF-64D3-A6A0-D18A52272426}"/>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grpSp>
        <p:nvGrpSpPr>
          <p:cNvPr id="5" name="Google Shape;720;p42">
            <a:extLst>
              <a:ext uri="{FF2B5EF4-FFF2-40B4-BE49-F238E27FC236}">
                <a16:creationId xmlns:a16="http://schemas.microsoft.com/office/drawing/2014/main" id="{2BC07BC5-16BA-7653-C9F7-CB7E0092D163}"/>
              </a:ext>
            </a:extLst>
          </p:cNvPr>
          <p:cNvGrpSpPr/>
          <p:nvPr/>
        </p:nvGrpSpPr>
        <p:grpSpPr>
          <a:xfrm>
            <a:off x="3723473" y="2397948"/>
            <a:ext cx="4248626" cy="2062103"/>
            <a:chOff x="4267200" y="152400"/>
            <a:chExt cx="4248626" cy="2062103"/>
          </a:xfrm>
        </p:grpSpPr>
        <p:sp>
          <p:nvSpPr>
            <p:cNvPr id="7" name="Google Shape;721;p42">
              <a:extLst>
                <a:ext uri="{FF2B5EF4-FFF2-40B4-BE49-F238E27FC236}">
                  <a16:creationId xmlns:a16="http://schemas.microsoft.com/office/drawing/2014/main" id="{5765C219-EF03-1E8D-E165-1942D97FD15F}"/>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CEE4337D-3A1C-B76A-9672-387E801F64EC}"/>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9" name="Google Shape;719;p42">
            <a:extLst>
              <a:ext uri="{FF2B5EF4-FFF2-40B4-BE49-F238E27FC236}">
                <a16:creationId xmlns:a16="http://schemas.microsoft.com/office/drawing/2014/main" id="{94F5796D-770A-00BC-80DD-FC34E42FBAC1}"/>
              </a:ext>
            </a:extLst>
          </p:cNvPr>
          <p:cNvSpPr txBox="1"/>
          <p:nvPr/>
        </p:nvSpPr>
        <p:spPr>
          <a:xfrm>
            <a:off x="3467100" y="4726845"/>
            <a:ext cx="5219700" cy="1872307"/>
          </a:xfrm>
          <a:prstGeom prst="rect">
            <a:avLst/>
          </a:prstGeom>
          <a:noFill/>
          <a:ln>
            <a:noFill/>
          </a:ln>
        </p:spPr>
        <p:txBody>
          <a:bodyPr spcFirstLastPara="1" wrap="square" lIns="25400" tIns="12700" rIns="25400" bIns="12700" anchor="t" anchorCtr="0">
            <a:spAutoFit/>
          </a:bodyPr>
          <a:lstStyle/>
          <a:p>
            <a:pPr lvl="0"/>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Prostaglandin-</a:t>
            </a:r>
            <a:r>
              <a:rPr lang="en-US" sz="1200" b="1" i="1" dirty="0" err="1">
                <a:solidFill>
                  <a:schemeClr val="dk1"/>
                </a:solidFill>
              </a:rPr>
              <a:t>Analoga</a:t>
            </a:r>
            <a:r>
              <a:rPr lang="en-US" sz="1200" b="1" i="1" dirty="0">
                <a:solidFill>
                  <a:schemeClr val="dk1"/>
                </a:solidFill>
              </a:rPr>
              <a:t> (PGAs)</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solidFill>
                <a:srgbClr val="0000FF"/>
              </a:solidFill>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uveoskleralen</a:t>
            </a:r>
            <a:r>
              <a:rPr lang="en-US" sz="1200" i="1" dirty="0">
                <a:solidFill>
                  <a:srgbClr val="0000FF"/>
                </a:solidFill>
              </a:rPr>
              <a:t> </a:t>
            </a:r>
            <a:r>
              <a:rPr lang="en-US" sz="1200" i="1" dirty="0" err="1">
                <a:solidFill>
                  <a:srgbClr val="0000FF"/>
                </a:solidFill>
              </a:rPr>
              <a:t>Abfluss</a:t>
            </a:r>
            <a:r>
              <a:rPr lang="en-US" sz="1200" i="1" dirty="0">
                <a:solidFill>
                  <a:srgbClr val="0000FF"/>
                </a:solidFill>
              </a:rPr>
              <a:t>?</a:t>
            </a:r>
            <a:endParaRPr lang="en-US" sz="1600" dirty="0">
              <a:solidFill>
                <a:srgbClr val="0000FF"/>
              </a:solidFill>
            </a:endParaRPr>
          </a:p>
          <a:p>
            <a:r>
              <a:rPr lang="en-US" sz="1200" dirty="0">
                <a:solidFill>
                  <a:srgbClr val="0000FF"/>
                </a:solidFill>
              </a:rPr>
              <a:t>Dies </a:t>
            </a:r>
            <a:r>
              <a:rPr lang="en-US" sz="1200" dirty="0" err="1">
                <a:solidFill>
                  <a:srgbClr val="0000FF"/>
                </a:solidFill>
              </a:rPr>
              <a:t>ist</a:t>
            </a:r>
            <a:r>
              <a:rPr lang="en-US" sz="1200" dirty="0">
                <a:solidFill>
                  <a:srgbClr val="0000FF"/>
                </a:solidFill>
              </a:rPr>
              <a:t> </a:t>
            </a:r>
            <a:r>
              <a:rPr lang="en-US" sz="1200" dirty="0" err="1">
                <a:solidFill>
                  <a:srgbClr val="0000FF"/>
                </a:solidFill>
              </a:rPr>
              <a:t>derzeit</a:t>
            </a:r>
            <a:r>
              <a:rPr lang="en-US" sz="1200" dirty="0">
                <a:solidFill>
                  <a:srgbClr val="0000FF"/>
                </a:solidFill>
              </a:rPr>
              <a:t> nicht </a:t>
            </a:r>
            <a:r>
              <a:rPr lang="en-US" sz="1200" dirty="0" err="1">
                <a:solidFill>
                  <a:srgbClr val="0000FF"/>
                </a:solidFill>
              </a:rPr>
              <a:t>bekannt</a:t>
            </a:r>
            <a:endParaRPr lang="en-US" sz="1200" dirty="0">
              <a:solidFill>
                <a:srgbClr val="0000FF"/>
              </a:solidFill>
            </a:endParaRPr>
          </a:p>
          <a:p>
            <a:endParaRPr lang="en-US" sz="1200" dirty="0">
              <a:solidFill>
                <a:srgbClr val="0000FF"/>
              </a:solidFill>
            </a:endParaRPr>
          </a:p>
          <a:p>
            <a:r>
              <a:rPr lang="en-US" sz="1200" i="1" dirty="0">
                <a:solidFill>
                  <a:srgbClr val="0000FF"/>
                </a:solidFill>
              </a:rPr>
              <a:t>Wie stark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61"/>
                  </a:ext>
                </a:extLst>
              </a:rPr>
              <a:t>Augeninnendruck</a:t>
            </a:r>
            <a:r>
              <a:rPr lang="en-US" sz="1200" i="1" dirty="0">
                <a:solidFill>
                  <a:srgbClr val="0000FF"/>
                </a:solidFill>
              </a:rPr>
              <a:t>?</a:t>
            </a:r>
            <a:endParaRPr lang="en-US" sz="1200" dirty="0"/>
          </a:p>
          <a:p>
            <a:r>
              <a:rPr lang="en-US" sz="1200" dirty="0">
                <a:solidFill>
                  <a:srgbClr val="0000FF"/>
                </a:solidFill>
              </a:rPr>
              <a:t>Um 25–33 %</a:t>
            </a:r>
            <a:endParaRPr lang="en-US" sz="1200" dirty="0"/>
          </a:p>
          <a:p>
            <a:endParaRPr lang="en-US" sz="1200" b="1" i="1" dirty="0">
              <a:solidFill>
                <a:srgbClr val="0000FF"/>
              </a:solidFill>
            </a:endParaRPr>
          </a:p>
        </p:txBody>
      </p:sp>
    </p:spTree>
    <p:extLst>
      <p:ext uri="{BB962C8B-B14F-4D97-AF65-F5344CB8AC3E}">
        <p14:creationId xmlns:p14="http://schemas.microsoft.com/office/powerpoint/2010/main" val="13028222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321B5911-3EC2-E8B2-D885-2BE828DDA1B5}"/>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1CF8354C-D12F-4C5B-994B-5D943FBD209F}"/>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8E15DF4D-EE40-76EF-D35D-A3D233A198AA}"/>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AC79F189-C0A0-ECB7-995F-A5205A66A235}"/>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689FEDEB-3180-6157-F699-88849E4FFFC7}"/>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D6C74C99-9897-62EC-2B6A-F065A867924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E469CAC-80E3-EBB2-5CBF-9E4F6204541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b="1" i="1" dirty="0"/>
              <a:t>CAI</a:t>
            </a:r>
            <a:endParaRPr lang="en-US" dirty="0"/>
          </a:p>
          <a:p>
            <a:pPr marL="692150" lvl="1" indent="-347663">
              <a:lnSpc>
                <a:spcPct val="80000"/>
              </a:lnSpc>
              <a:spcBef>
                <a:spcPts val="240"/>
              </a:spcBef>
              <a:buSzPts val="840"/>
            </a:pPr>
            <a:r>
              <a:rPr lang="en-US" sz="1200" b="1" dirty="0" err="1">
                <a:solidFill>
                  <a:srgbClr val="0000FF"/>
                </a:solidFill>
              </a:rPr>
              <a:t>Dorzolamid</a:t>
            </a:r>
            <a:endParaRPr lang="en-US" dirty="0"/>
          </a:p>
          <a:p>
            <a:pPr marL="692150" lvl="1" indent="-347663">
              <a:lnSpc>
                <a:spcPct val="80000"/>
              </a:lnSpc>
              <a:spcBef>
                <a:spcPts val="240"/>
              </a:spcBef>
              <a:buSzPts val="840"/>
            </a:pPr>
            <a:r>
              <a:rPr lang="en-US" sz="1200" b="1" dirty="0" err="1">
                <a:solidFill>
                  <a:srgbClr val="0000FF"/>
                </a:solidFill>
              </a:rPr>
              <a:t>Brinzolamid</a:t>
            </a:r>
            <a:endParaRPr lang="en-US" dirty="0"/>
          </a:p>
          <a:p>
            <a:pPr marL="692150" lvl="1" indent="-347663">
              <a:lnSpc>
                <a:spcPct val="80000"/>
              </a:lnSpc>
              <a:spcBef>
                <a:spcPts val="240"/>
              </a:spcBef>
              <a:buSzPts val="840"/>
            </a:pPr>
            <a:r>
              <a:rPr lang="en-US" sz="1200" b="1" dirty="0" err="1">
                <a:solidFill>
                  <a:srgbClr val="0000F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FB595A85-AD42-D85E-3EA9-8811AEA63E2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4040526B-0AC7-1C65-B34F-AB8A55E89CCD}"/>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51</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0FC9C2F5-5EBD-32C9-E1EC-E76C5B1689DD}"/>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2E0242E-86E9-A392-9ED6-68C93CD035E5}"/>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5CFFFEE3-5206-065E-F383-FDD1DCD4BAA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8A6F24CC-B8EF-9F44-547A-6AAA1CC721F1}"/>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ECC7229-BEB6-04C9-0CCE-4D10111748D6}"/>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19341CAA-90A5-0125-0A17-DC4D4EE63BC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997;p56">
            <a:extLst>
              <a:ext uri="{FF2B5EF4-FFF2-40B4-BE49-F238E27FC236}">
                <a16:creationId xmlns:a16="http://schemas.microsoft.com/office/drawing/2014/main" id="{CC7484E8-2355-263A-AA0F-C16DF1DBD51B}"/>
              </a:ext>
            </a:extLst>
          </p:cNvPr>
          <p:cNvSpPr txBox="1"/>
          <p:nvPr/>
        </p:nvSpPr>
        <p:spPr>
          <a:xfrm>
            <a:off x="3477615" y="3599829"/>
            <a:ext cx="53592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Carboanhydrasehemmer</a:t>
            </a:r>
            <a:r>
              <a:rPr lang="en-US" sz="1200" b="1" i="1" dirty="0">
                <a:solidFill>
                  <a:schemeClr val="dk1"/>
                </a:solidFill>
              </a:rPr>
              <a:t> (CAI)</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15189275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598BE13A-F143-1EDF-4BC6-D75CC5BA589A}"/>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A8332B3B-2696-218D-9E25-5D85B126FC19}"/>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7AB14EB2-2E9B-F55D-3CB8-1358E84AF568}"/>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65D8011-4C47-01B7-08F2-A0D63851F987}"/>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721B434F-0FEF-6607-50FD-6AE6C725C47A}"/>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0562056B-CA52-7AB9-A6E6-CDE79BA3F4BD}"/>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7F73A3C9-9DAB-C927-485C-8B07B48F8EC7}"/>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b="1" i="1" dirty="0"/>
              <a:t>CAI</a:t>
            </a:r>
            <a:endParaRPr lang="en-US" dirty="0"/>
          </a:p>
          <a:p>
            <a:pPr marL="692150" lvl="1" indent="-347663">
              <a:lnSpc>
                <a:spcPct val="80000"/>
              </a:lnSpc>
              <a:spcBef>
                <a:spcPts val="240"/>
              </a:spcBef>
              <a:buSzPts val="840"/>
            </a:pPr>
            <a:r>
              <a:rPr lang="en-US" sz="1200" b="1" dirty="0" err="1">
                <a:solidFill>
                  <a:srgbClr val="0000FF"/>
                </a:solidFill>
              </a:rPr>
              <a:t>Dorzolamid</a:t>
            </a:r>
            <a:endParaRPr lang="en-US" dirty="0"/>
          </a:p>
          <a:p>
            <a:pPr marL="692150" lvl="1" indent="-347663">
              <a:lnSpc>
                <a:spcPct val="80000"/>
              </a:lnSpc>
              <a:spcBef>
                <a:spcPts val="240"/>
              </a:spcBef>
              <a:buSzPts val="840"/>
            </a:pPr>
            <a:r>
              <a:rPr lang="en-US" sz="1200" b="1" dirty="0" err="1">
                <a:solidFill>
                  <a:srgbClr val="0000FF"/>
                </a:solidFill>
              </a:rPr>
              <a:t>Brinzolamid</a:t>
            </a:r>
            <a:endParaRPr lang="en-US" dirty="0"/>
          </a:p>
          <a:p>
            <a:pPr marL="692150" lvl="1" indent="-347663">
              <a:lnSpc>
                <a:spcPct val="80000"/>
              </a:lnSpc>
              <a:spcBef>
                <a:spcPts val="240"/>
              </a:spcBef>
              <a:buSzPts val="840"/>
            </a:pPr>
            <a:r>
              <a:rPr lang="en-US" sz="1200" b="1" dirty="0" err="1">
                <a:solidFill>
                  <a:srgbClr val="0000F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F6C676F9-9D8E-5118-060E-A28CDA1670E9}"/>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0E0BC9A-C2AF-3193-30B3-A8356EC5C751}"/>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52</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2FB70B5C-3CEF-78B0-0A33-69088575B9A7}"/>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61C72B2E-ACBA-CA8A-8141-9C94D8FC1EE3}"/>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938302A9-441F-9950-58E8-C344EF5E6185}"/>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4B8E6464-DF14-256E-9B00-9F8B78D3530E}"/>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1C8A3B8E-F677-872D-7A79-C17B106B05FB}"/>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033FF439-7B67-2A66-E74B-5D6D8761B96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997;p56">
            <a:extLst>
              <a:ext uri="{FF2B5EF4-FFF2-40B4-BE49-F238E27FC236}">
                <a16:creationId xmlns:a16="http://schemas.microsoft.com/office/drawing/2014/main" id="{096ABDC3-6DF2-57B7-B28F-412C10F5E149}"/>
              </a:ext>
            </a:extLst>
          </p:cNvPr>
          <p:cNvSpPr txBox="1"/>
          <p:nvPr/>
        </p:nvSpPr>
        <p:spPr>
          <a:xfrm>
            <a:off x="3477615" y="3599829"/>
            <a:ext cx="53592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Carboanhydrasehemmer</a:t>
            </a:r>
            <a:r>
              <a:rPr lang="en-US" sz="1200" b="1" i="1" dirty="0">
                <a:solidFill>
                  <a:schemeClr val="dk1"/>
                </a:solidFill>
              </a:rPr>
              <a:t> (CAI)</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Verringerung</a:t>
            </a:r>
            <a:r>
              <a:rPr lang="en-US" sz="1200" dirty="0">
                <a:solidFill>
                  <a:srgbClr val="0000FF"/>
                </a:solidFill>
              </a:rPr>
              <a:t> der </a:t>
            </a:r>
            <a:r>
              <a:rPr lang="en-US" sz="1200" dirty="0" err="1">
                <a:solidFill>
                  <a:srgbClr val="0000FF"/>
                </a:solidFill>
              </a:rPr>
              <a:t>Kammerwasserproduktion</a:t>
            </a:r>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3231430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C9AB688-7378-9079-931E-C2485A9D376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EEDE7056-CC34-F431-DFF3-782829D9D4D1}"/>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56D501EC-FDAF-1751-AEAB-C0C307F1F190}"/>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B40E7E90-FFEF-568B-5710-55D7DCA6DC86}"/>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CDFB1364-F1C3-3970-A102-6D862D489F54}"/>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FDF958BE-EB83-886C-F0B9-739A596EF24F}"/>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B913F021-0F30-CE4F-3889-25A33AFDEBFF}"/>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b="1" i="1" dirty="0"/>
              <a:t>CAI</a:t>
            </a:r>
            <a:endParaRPr lang="en-US" dirty="0"/>
          </a:p>
          <a:p>
            <a:pPr marL="692150" lvl="1" indent="-347663">
              <a:lnSpc>
                <a:spcPct val="80000"/>
              </a:lnSpc>
              <a:spcBef>
                <a:spcPts val="240"/>
              </a:spcBef>
              <a:buSzPts val="840"/>
            </a:pPr>
            <a:r>
              <a:rPr lang="en-US" sz="1200" b="1" dirty="0" err="1">
                <a:solidFill>
                  <a:srgbClr val="0000FF"/>
                </a:solidFill>
              </a:rPr>
              <a:t>Dorzolamid</a:t>
            </a:r>
            <a:endParaRPr lang="en-US" dirty="0"/>
          </a:p>
          <a:p>
            <a:pPr marL="692150" lvl="1" indent="-347663">
              <a:lnSpc>
                <a:spcPct val="80000"/>
              </a:lnSpc>
              <a:spcBef>
                <a:spcPts val="240"/>
              </a:spcBef>
              <a:buSzPts val="840"/>
            </a:pPr>
            <a:r>
              <a:rPr lang="en-US" sz="1200" b="1" dirty="0" err="1">
                <a:solidFill>
                  <a:srgbClr val="0000FF"/>
                </a:solidFill>
              </a:rPr>
              <a:t>Brinzolamid</a:t>
            </a:r>
            <a:endParaRPr lang="en-US" dirty="0"/>
          </a:p>
          <a:p>
            <a:pPr marL="692150" lvl="1" indent="-347663">
              <a:lnSpc>
                <a:spcPct val="80000"/>
              </a:lnSpc>
              <a:spcBef>
                <a:spcPts val="240"/>
              </a:spcBef>
              <a:buSzPts val="840"/>
            </a:pPr>
            <a:r>
              <a:rPr lang="en-US" sz="1200" b="1" dirty="0" err="1">
                <a:solidFill>
                  <a:srgbClr val="0000F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E11EA123-EA94-343A-EE75-0A0D0F9FE19B}"/>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C4956999-842A-B3DD-EB3D-2EF5CB29439D}"/>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53</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9DC7C455-7D4E-EBFF-3AAF-92C83628A6CA}"/>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ED1001D-7D86-4C29-1A3B-2030B45E49AF}"/>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5708319A-4572-A90F-FF92-CC4328F01F70}"/>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B8519DFC-0FE2-8790-F421-6D211646A48F}"/>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94B46331-C83B-29D7-E313-686008D6C542}"/>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2EDE63AC-F8A9-E1FA-87ED-E8526563F430}"/>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997;p56">
            <a:extLst>
              <a:ext uri="{FF2B5EF4-FFF2-40B4-BE49-F238E27FC236}">
                <a16:creationId xmlns:a16="http://schemas.microsoft.com/office/drawing/2014/main" id="{3C924C2B-E31D-491B-F7C4-30F6347B118E}"/>
              </a:ext>
            </a:extLst>
          </p:cNvPr>
          <p:cNvSpPr txBox="1"/>
          <p:nvPr/>
        </p:nvSpPr>
        <p:spPr>
          <a:xfrm>
            <a:off x="3477615" y="3599829"/>
            <a:ext cx="5359200" cy="150297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Carboanhydrasehemmer</a:t>
            </a:r>
            <a:r>
              <a:rPr lang="en-US" sz="1200" b="1" i="1" dirty="0">
                <a:solidFill>
                  <a:schemeClr val="dk1"/>
                </a:solidFill>
              </a:rPr>
              <a:t> (CAI)</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Verringerung</a:t>
            </a:r>
            <a:r>
              <a:rPr lang="en-US" sz="1200" dirty="0">
                <a:solidFill>
                  <a:srgbClr val="0000FF"/>
                </a:solidFill>
              </a:rPr>
              <a:t> der </a:t>
            </a:r>
            <a:r>
              <a:rPr lang="en-US" sz="1200" dirty="0" err="1">
                <a:solidFill>
                  <a:srgbClr val="0000FF"/>
                </a:solidFill>
              </a:rPr>
              <a:t>Kammerwasserproduktion</a:t>
            </a:r>
            <a:endParaRPr lang="en-US" sz="1200" dirty="0">
              <a:solidFill>
                <a:srgbClr val="0000FF"/>
              </a:solidFill>
            </a:endParaRPr>
          </a:p>
          <a:p>
            <a:endParaRPr lang="en-US" sz="1200" dirty="0">
              <a:solidFill>
                <a:srgbClr val="0000FF"/>
              </a:solidFill>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reduzieren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p>
          <a:p>
            <a:endParaRPr lang="en-US" sz="1200" dirty="0"/>
          </a:p>
          <a:p>
            <a:endParaRPr lang="en-US" sz="1200" dirty="0"/>
          </a:p>
        </p:txBody>
      </p:sp>
    </p:spTree>
    <p:extLst>
      <p:ext uri="{BB962C8B-B14F-4D97-AF65-F5344CB8AC3E}">
        <p14:creationId xmlns:p14="http://schemas.microsoft.com/office/powerpoint/2010/main" val="12543874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694DA0DC-3301-42D9-E03D-1037C95E7B39}"/>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0F6D241B-1C77-154C-0754-8840E8B0223F}"/>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ED60D4DA-7C0B-8664-0158-6915AF7BCE56}"/>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EE2D16F-1022-1699-28F5-18C09D3C222D}"/>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86653B03-062F-0F90-7497-21B435B5FC0A}"/>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A64CBFE4-AE0A-48F2-5C7E-00161421FD02}"/>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0BB05E87-03FB-E20C-1A4F-12C2C343B51F}"/>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b="1" i="1" dirty="0"/>
              <a:t>CAI</a:t>
            </a:r>
            <a:endParaRPr lang="en-US" dirty="0"/>
          </a:p>
          <a:p>
            <a:pPr marL="692150" lvl="1" indent="-347663">
              <a:lnSpc>
                <a:spcPct val="80000"/>
              </a:lnSpc>
              <a:spcBef>
                <a:spcPts val="240"/>
              </a:spcBef>
              <a:buSzPts val="840"/>
            </a:pPr>
            <a:r>
              <a:rPr lang="en-US" sz="1200" b="1" dirty="0" err="1">
                <a:solidFill>
                  <a:srgbClr val="0000FF"/>
                </a:solidFill>
              </a:rPr>
              <a:t>Dorzolamid</a:t>
            </a:r>
            <a:endParaRPr lang="en-US" dirty="0"/>
          </a:p>
          <a:p>
            <a:pPr marL="692150" lvl="1" indent="-347663">
              <a:lnSpc>
                <a:spcPct val="80000"/>
              </a:lnSpc>
              <a:spcBef>
                <a:spcPts val="240"/>
              </a:spcBef>
              <a:buSzPts val="840"/>
            </a:pPr>
            <a:r>
              <a:rPr lang="en-US" sz="1200" b="1" dirty="0" err="1">
                <a:solidFill>
                  <a:srgbClr val="0000FF"/>
                </a:solidFill>
              </a:rPr>
              <a:t>Brinzolamid</a:t>
            </a:r>
            <a:endParaRPr lang="en-US" dirty="0"/>
          </a:p>
          <a:p>
            <a:pPr marL="692150" lvl="1" indent="-347663">
              <a:lnSpc>
                <a:spcPct val="80000"/>
              </a:lnSpc>
              <a:spcBef>
                <a:spcPts val="240"/>
              </a:spcBef>
              <a:buSzPts val="840"/>
            </a:pPr>
            <a:r>
              <a:rPr lang="en-US" sz="1200" b="1" dirty="0" err="1">
                <a:solidFill>
                  <a:srgbClr val="0000F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547AD8B7-D285-A259-CAA2-23AFA8DB7532}"/>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F66B970F-ADFC-E9B1-EA1A-5522B66CA2A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54</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2D339103-0CFF-2C38-8AB4-258E24E0396C}"/>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0570E4E-6985-F09B-72EF-C25465B5F86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0F4F5AEC-77B6-FF37-E713-9D290FFDB6EE}"/>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20057EE5-CA18-136D-F76E-C6194CD31430}"/>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C333A40A-8163-5166-9DE3-32F7D0B466AB}"/>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587C5122-81A3-B1BA-5B14-3F974F4CAD0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997;p56">
            <a:extLst>
              <a:ext uri="{FF2B5EF4-FFF2-40B4-BE49-F238E27FC236}">
                <a16:creationId xmlns:a16="http://schemas.microsoft.com/office/drawing/2014/main" id="{BB72FE7C-8CF4-6956-B913-D4A33078DEEC}"/>
              </a:ext>
            </a:extLst>
          </p:cNvPr>
          <p:cNvSpPr txBox="1"/>
          <p:nvPr/>
        </p:nvSpPr>
        <p:spPr>
          <a:xfrm>
            <a:off x="3477615" y="3599829"/>
            <a:ext cx="5359200" cy="224163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Carboanhydrasehemmer</a:t>
            </a:r>
            <a:r>
              <a:rPr lang="en-US" sz="1200" b="1" i="1" dirty="0">
                <a:solidFill>
                  <a:schemeClr val="dk1"/>
                </a:solidFill>
              </a:rPr>
              <a:t> (CAI)</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(IOD)?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Verringerung</a:t>
            </a:r>
            <a:r>
              <a:rPr lang="en-US" sz="1200" dirty="0">
                <a:solidFill>
                  <a:srgbClr val="0000FF"/>
                </a:solidFill>
              </a:rPr>
              <a:t> der </a:t>
            </a:r>
            <a:r>
              <a:rPr lang="en-US" sz="1200" dirty="0" err="1">
                <a:solidFill>
                  <a:srgbClr val="0000FF"/>
                </a:solidFill>
              </a:rPr>
              <a:t>Kammerwasserproduktion</a:t>
            </a:r>
            <a:endParaRPr lang="en-US" sz="1200" dirty="0">
              <a:solidFill>
                <a:srgbClr val="0000FF"/>
              </a:solidFill>
            </a:endParaRPr>
          </a:p>
          <a:p>
            <a:endParaRPr lang="en-US" sz="1200" dirty="0">
              <a:solidFill>
                <a:srgbClr val="0000FF"/>
              </a:solidFill>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reduzieren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p>
          <a:p>
            <a:r>
              <a:rPr lang="en-US" sz="1200" dirty="0">
                <a:solidFill>
                  <a:srgbClr val="0000FF"/>
                </a:solidFill>
              </a:rPr>
              <a:t>Durch </a:t>
            </a:r>
            <a:r>
              <a:rPr lang="en-US" sz="1200" dirty="0" err="1">
                <a:solidFill>
                  <a:srgbClr val="0000FF"/>
                </a:solidFill>
              </a:rPr>
              <a:t>Hemmung</a:t>
            </a:r>
            <a:r>
              <a:rPr lang="en-US" sz="1200" dirty="0">
                <a:solidFill>
                  <a:srgbClr val="0000FF"/>
                </a:solidFill>
              </a:rPr>
              <a:t> des </a:t>
            </a:r>
            <a:r>
              <a:rPr lang="en-US" sz="1200" dirty="0" err="1">
                <a:solidFill>
                  <a:srgbClr val="0000FF"/>
                </a:solidFill>
              </a:rPr>
              <a:t>Enzyms</a:t>
            </a:r>
            <a:r>
              <a:rPr lang="en-US" sz="1200" dirty="0">
                <a:solidFill>
                  <a:srgbClr val="0000FF"/>
                </a:solidFill>
              </a:rPr>
              <a:t> </a:t>
            </a:r>
            <a:r>
              <a:rPr lang="en-US" sz="1200" dirty="0" err="1">
                <a:solidFill>
                  <a:srgbClr val="0000FF"/>
                </a:solidFill>
              </a:rPr>
              <a:t>Carboanhydrase</a:t>
            </a:r>
            <a:endParaRPr lang="en-US" sz="1200" dirty="0">
              <a:solidFill>
                <a:srgbClr val="0000FF"/>
              </a:solidFill>
            </a:endParaRPr>
          </a:p>
          <a:p>
            <a:endParaRPr lang="en-US" sz="1200" dirty="0">
              <a:solidFill>
                <a:srgbClr val="0000FF"/>
              </a:solidFill>
            </a:endParaRPr>
          </a:p>
          <a:p>
            <a:r>
              <a:rPr lang="en-US" sz="1200" i="1" dirty="0">
                <a:solidFill>
                  <a:srgbClr val="0000FF"/>
                </a:solidFill>
              </a:rPr>
              <a:t>Wie stark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Carboanhydrasehemmer</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a:t>
            </a:r>
          </a:p>
          <a:p>
            <a:r>
              <a:rPr lang="en-US" sz="1200" dirty="0">
                <a:solidFill>
                  <a:srgbClr val="0000FF"/>
                </a:solidFill>
              </a:rPr>
              <a:t>15–20 %</a:t>
            </a:r>
            <a:endParaRPr lang="en-US" sz="1200" dirty="0"/>
          </a:p>
          <a:p>
            <a:endParaRPr lang="en-US" sz="1200" dirty="0"/>
          </a:p>
          <a:p>
            <a:endParaRPr lang="en-US" sz="1200" dirty="0"/>
          </a:p>
        </p:txBody>
      </p:sp>
    </p:spTree>
    <p:extLst>
      <p:ext uri="{BB962C8B-B14F-4D97-AF65-F5344CB8AC3E}">
        <p14:creationId xmlns:p14="http://schemas.microsoft.com/office/powerpoint/2010/main" val="27783976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BF0C42A1-D4DE-1B55-F6B1-DA183FEC58CC}"/>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C3D42623-A275-9726-9EAF-10897F11D38A}"/>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74C6DBC-FA2F-0C40-6919-38ACEC60177D}"/>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F7AD9C17-A403-99A8-5EE4-04E52C43F31A}"/>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BF5120FB-AF86-E530-F0A1-AAC57D87FC28}"/>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5C7C8BAF-B373-2FEB-C393-21150AAB18EB}"/>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548F5D8-F94F-8091-101B-2FBC076A3AC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D8FA3330-B45D-0C54-8602-404BD4B6B02D}"/>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1FD5A498-FE9E-0F9F-AC01-CEDE95E99F4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55</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261189A9-AC81-01A0-B9D5-AEB828908AC8}"/>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96B6F7A9-7CA2-6F27-79EE-37E7B52B33B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7BC16E2F-8669-7ED5-8580-ACC0D6C697BD}"/>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23E8E124-33EC-4427-CF9B-0AD901A44797}"/>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1CA51585-A7C3-A998-DCA0-91B1AF2D5CFE}"/>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07B44847-B94C-A9B3-DA33-F53C9C1C86A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180DF542-0F6B-578C-A4F4-ED98605FDF6C}"/>
              </a:ext>
            </a:extLst>
          </p:cNvPr>
          <p:cNvSpPr txBox="1"/>
          <p:nvPr/>
        </p:nvSpPr>
        <p:spPr>
          <a:xfrm>
            <a:off x="3652638" y="3706979"/>
            <a:ext cx="53592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25760180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13769551-8DC8-7E20-549F-AD54B8473621}"/>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6113C2DA-04CB-EE73-495D-88C4EFC5266F}"/>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AA5C8DF-1BA9-1E48-1CAD-EE7742E465EA}"/>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65BF03D7-DF1B-3A28-82DF-4E970F8E1DDD}"/>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D1FEF394-0557-A36B-18B7-17243CE677E2}"/>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FB48FCDA-7BFB-0966-E91F-A267EFE37751}"/>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E003488-9C2E-430E-5DDB-7FEE3EA4D6F0}"/>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8245786B-6E08-165C-02C3-14A334F9508A}"/>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6529555B-7AF8-559F-97AE-4173F2FE599C}"/>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56</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40C6165C-B519-216A-E983-A8202C704265}"/>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09EDE956-8AA1-4666-CB1F-D502D58A0E3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BD1020A0-567D-1002-DC62-E5D90A25B877}"/>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8F58334-61A0-2F24-88B2-772D27AE637F}"/>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405ACCBA-1AB1-C1EA-BAE8-CC14039BFB52}"/>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617D674-D794-ECD3-A19E-623FD362C973}"/>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F3C8E0FC-E280-3A10-107E-0EBAEAAD6550}"/>
              </a:ext>
            </a:extLst>
          </p:cNvPr>
          <p:cNvSpPr txBox="1"/>
          <p:nvPr/>
        </p:nvSpPr>
        <p:spPr>
          <a:xfrm>
            <a:off x="3652638" y="3706979"/>
            <a:ext cx="5359200" cy="1256754"/>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2" name="Google Shape;1131;p63">
            <a:extLst>
              <a:ext uri="{FF2B5EF4-FFF2-40B4-BE49-F238E27FC236}">
                <a16:creationId xmlns:a16="http://schemas.microsoft.com/office/drawing/2014/main" id="{CE166A09-818C-FCD6-4D05-706BBCE82725}"/>
              </a:ext>
            </a:extLst>
          </p:cNvPr>
          <p:cNvSpPr/>
          <p:nvPr/>
        </p:nvSpPr>
        <p:spPr>
          <a:xfrm>
            <a:off x="3310759" y="4580815"/>
            <a:ext cx="1245366" cy="407739"/>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Apraclonidin vs. Brimonidin</a:t>
            </a:r>
            <a:endParaRPr sz="800">
              <a:solidFill>
                <a:schemeClr val="dk1"/>
              </a:solidFill>
              <a:latin typeface="Arial"/>
              <a:ea typeface="Arial"/>
              <a:cs typeface="Arial"/>
              <a:sym typeface="Arial"/>
            </a:endParaRPr>
          </a:p>
        </p:txBody>
      </p:sp>
    </p:spTree>
    <p:extLst>
      <p:ext uri="{BB962C8B-B14F-4D97-AF65-F5344CB8AC3E}">
        <p14:creationId xmlns:p14="http://schemas.microsoft.com/office/powerpoint/2010/main" val="15661666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40D461E8-04C9-CF04-1405-C6C481F2B3FE}"/>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1F664984-B98F-56C2-11A3-31021444E225}"/>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D5117CB9-E6F4-BE66-D205-16D1C48FEFFC}"/>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75C8AFF7-4A0B-BB3B-8232-5722B6D8DFB0}"/>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E4632949-DA16-B08F-2D3C-39BC471008E7}"/>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59EC6F6A-D8C1-D849-3B74-5EC10CD490E1}"/>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322E552E-AE61-0F09-5D81-E1495DE744C8}"/>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3118DC8B-EE34-FA33-C440-47A0A43FADB6}"/>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AAAE0B97-B65B-07C0-FFB8-AD867AB892E7}"/>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57</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940C2A0E-3063-4B8A-5564-9BC9FE1A3316}"/>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0A4AF9C5-CE2C-3A20-F2F2-5F9A4BD18F32}"/>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8BF7A0BE-52B3-857A-2864-DBAE8D585400}"/>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291ACC5-3FCE-941A-ED85-BA75BD60C0D5}"/>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6FB1A5F3-FA7F-56C5-1034-435A03E42549}"/>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CCA7F5B8-9D0A-9811-7833-FAC94A643A5F}"/>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DC4C057E-E88C-C116-D095-E0B9F2F883B3}"/>
              </a:ext>
            </a:extLst>
          </p:cNvPr>
          <p:cNvSpPr txBox="1"/>
          <p:nvPr/>
        </p:nvSpPr>
        <p:spPr>
          <a:xfrm>
            <a:off x="3652638" y="3706979"/>
            <a:ext cx="5359200" cy="1256754"/>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7481570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98A93E69-56DF-72DA-51EB-B2BB0F8266AE}"/>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E4BCA533-D124-2FF6-573E-86F5DFDE48A4}"/>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483905C8-F40F-A399-C086-1B7A44ECEA80}"/>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A6E2F0D-882C-83E4-EAE7-38968BE30808}"/>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C9BB0352-33A5-4C4C-8382-1703A1C447FC}"/>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C1EC2F0A-82DC-BEA3-1CF8-3829F2445F0C}"/>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20A1959F-E5A2-DCE4-D3B4-D32A6DCCFD5E}"/>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BCBCE1F1-F1BB-4E84-C829-47E090048D29}"/>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FEA8BAE1-3D0A-D724-C17F-BB31AB401B6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58</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DBEC9B42-ABB3-1F6A-C3D5-726C545102A5}"/>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C25768A3-BBF4-8AB9-6074-9E147A5AF5E2}"/>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95C02768-ED0D-2695-14A6-E21E85853158}"/>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CF445C4E-4F9D-753B-71F1-C3F3D58753C5}"/>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91CC60F-B53E-DA91-CA6B-7E4F45D91834}"/>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E3690857-5B8E-7FC9-4409-C73167D56C1D}"/>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235B965E-ECA4-26E6-8DDA-5811799380F3}"/>
              </a:ext>
            </a:extLst>
          </p:cNvPr>
          <p:cNvSpPr txBox="1"/>
          <p:nvPr/>
        </p:nvSpPr>
        <p:spPr>
          <a:xfrm>
            <a:off x="3652638" y="3706979"/>
            <a:ext cx="5359200" cy="1626086"/>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verringern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16203856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6312A200-4F57-8D69-FD8E-73F26E44D379}"/>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CA61BA1F-DF3C-077C-0D51-E8CC2D9BAB65}"/>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DBDE1180-DD0A-D309-B31B-BAA0A7B1ADF9}"/>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087A9DA-C375-1715-6FD2-7C41283B3EDE}"/>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DF1A43E7-470C-C135-7893-4F8FDD532E45}"/>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A30859D-070B-0563-3BE1-DB8E9C592762}"/>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65EDCFF-8F92-B3A3-DBEE-07E343918A95}"/>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C273BE05-9ED5-B9C3-61C6-6CAE5D3D178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0415AD27-0EE7-CF24-B51E-4AB36BE047E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59</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0BB455F2-7DD6-4263-9790-324F82E8EA3E}"/>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2EF756AA-3202-9831-CDA6-6EFFF8D22075}"/>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6EF2CC39-0FA2-8A47-F929-5287C455F8DB}"/>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6639D835-993D-F34C-ACF9-6696E6178CE9}"/>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BC028BB3-E0E1-0822-F026-37FC52C16A6C}"/>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1102B34F-BE09-989F-0CB5-D1F538505563}"/>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EE496AA3-3D9D-A9B9-6749-CAE075016800}"/>
              </a:ext>
            </a:extLst>
          </p:cNvPr>
          <p:cNvSpPr txBox="1"/>
          <p:nvPr/>
        </p:nvSpPr>
        <p:spPr>
          <a:xfrm>
            <a:off x="3652638" y="3706979"/>
            <a:ext cx="5359200" cy="2118529"/>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verringern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p>
          <a:p>
            <a:r>
              <a:rPr lang="en-US" sz="1200" dirty="0">
                <a:solidFill>
                  <a:srgbClr val="0000FF"/>
                </a:solidFill>
              </a:rPr>
              <a:t>Dies </a:t>
            </a:r>
            <a:r>
              <a:rPr lang="en-US" sz="1200" dirty="0" err="1">
                <a:solidFill>
                  <a:srgbClr val="0000FF"/>
                </a:solidFill>
              </a:rPr>
              <a:t>wird</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i="1"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BCSC</a:t>
            </a:r>
            <a:r>
              <a:rPr lang="en-US" sz="1200" dirty="0">
                <a:solidFill>
                  <a:srgbClr val="0000FF"/>
                </a:solidFill>
              </a:rPr>
              <a:t> nicht </a:t>
            </a:r>
            <a:r>
              <a:rPr lang="en-US" sz="1200" dirty="0" err="1">
                <a:solidFill>
                  <a:srgbClr val="0000FF"/>
                </a:solidFill>
              </a:rPr>
              <a:t>behandelt</a:t>
            </a:r>
            <a:r>
              <a:rPr lang="en-US" sz="1200" dirty="0">
                <a:solidFill>
                  <a:srgbClr val="0000FF"/>
                </a:solidFill>
              </a:rPr>
              <a:t> </a:t>
            </a:r>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1744606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21" name="Google Shape;221;p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0000FF"/>
                </a:solidFill>
              </a:rPr>
              <a:t>(</a:t>
            </a:r>
            <a:r>
              <a:rPr lang="en-US" sz="1200" b="1" dirty="0" err="1">
                <a:solidFill>
                  <a:srgbClr val="0000FF"/>
                </a:solidFill>
              </a:rPr>
              <a:t>Tafluprost</a:t>
            </a:r>
            <a:r>
              <a:rPr lang="en-US" sz="1200" dirty="0">
                <a:solidFill>
                  <a:srgbClr val="0000FF"/>
                </a:solidFill>
              </a:rPr>
              <a:t>)</a:t>
            </a:r>
            <a:r>
              <a:rPr lang="en-US" sz="1200" dirty="0">
                <a:solidFill>
                  <a:schemeClr val="lt1"/>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a:t>
            </a:r>
            <a:r>
              <a:rPr lang="en-US" sz="1200" dirty="0" err="1">
                <a:solidFill>
                  <a:srgbClr val="BFBFBF"/>
                </a:solidFill>
              </a:rPr>
              <a:t>Latanoprostene</a:t>
            </a:r>
            <a:r>
              <a:rPr lang="en-US" sz="1200" dirty="0">
                <a:solidFill>
                  <a:srgbClr val="BFBFBF"/>
                </a:solidFill>
              </a:rPr>
              <a:t> </a:t>
            </a:r>
            <a:r>
              <a:rPr lang="en-US" sz="1200" dirty="0" err="1">
                <a:solidFill>
                  <a:srgbClr val="BFBFBF"/>
                </a:solidFill>
              </a:rPr>
              <a:t>bunod</a:t>
            </a:r>
            <a:r>
              <a:rPr lang="en-US" sz="1200" dirty="0">
                <a:solidFill>
                  <a:srgbClr val="BFBFBF"/>
                </a:solidFill>
              </a:rPr>
              <a:t>)</a:t>
            </a:r>
            <a:endParaRPr dirty="0"/>
          </a:p>
          <a:p>
            <a:pPr marL="692150" lvl="1" indent="-267653" algn="l" rtl="0">
              <a:lnSpc>
                <a:spcPct val="80000"/>
              </a:lnSpc>
              <a:spcBef>
                <a:spcPts val="360"/>
              </a:spcBef>
              <a:spcAft>
                <a:spcPts val="0"/>
              </a:spcAft>
              <a:buSzPts val="1260"/>
              <a:buNone/>
            </a:pPr>
            <a:endParaRPr sz="1800" dirty="0">
              <a:solidFill>
                <a:schemeClr val="lt1"/>
              </a:solidFill>
            </a:endParaRPr>
          </a:p>
        </p:txBody>
      </p:sp>
      <p:sp>
        <p:nvSpPr>
          <p:cNvPr id="222" name="Google Shape;222;p6"/>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223" name="Google Shape;223;p6"/>
          <p:cNvSpPr/>
          <p:nvPr/>
        </p:nvSpPr>
        <p:spPr>
          <a:xfrm>
            <a:off x="533400" y="3581400"/>
            <a:ext cx="533400" cy="28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224" name="Google Shape;224;p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a:t>
            </a:fld>
            <a:endParaRPr sz="1000">
              <a:solidFill>
                <a:schemeClr val="dk1"/>
              </a:solidFill>
              <a:latin typeface="Arial"/>
              <a:ea typeface="Arial"/>
              <a:cs typeface="Arial"/>
              <a:sym typeface="Arial"/>
            </a:endParaRPr>
          </a:p>
        </p:txBody>
      </p:sp>
      <p:sp>
        <p:nvSpPr>
          <p:cNvPr id="231" name="Google Shape;231;p6"/>
          <p:cNvSpPr/>
          <p:nvPr/>
        </p:nvSpPr>
        <p:spPr>
          <a:xfrm>
            <a:off x="962439" y="1873255"/>
            <a:ext cx="1371600" cy="66196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2" name="Google Shape;232;p6"/>
          <p:cNvSpPr txBox="1"/>
          <p:nvPr/>
        </p:nvSpPr>
        <p:spPr>
          <a:xfrm>
            <a:off x="2771361" y="1938748"/>
            <a:ext cx="4491422" cy="584775"/>
          </a:xfrm>
          <a:prstGeom prst="rect">
            <a:avLst/>
          </a:prstGeom>
          <a:solidFill>
            <a:srgbClr val="00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Markenname</a:t>
            </a:r>
            <a:r>
              <a:rPr lang="en-US" sz="1200" i="1" dirty="0">
                <a:solidFill>
                  <a:srgbClr val="0000FF"/>
                </a:solidFill>
                <a:latin typeface="Arial"/>
                <a:ea typeface="Arial"/>
                <a:cs typeface="Arial"/>
                <a:sym typeface="Arial"/>
              </a:rPr>
              <a:t> von </a:t>
            </a:r>
            <a:r>
              <a:rPr lang="en-US" sz="1200" i="1" dirty="0" err="1">
                <a:solidFill>
                  <a:srgbClr val="0000FF"/>
                </a:solidFill>
                <a:latin typeface="Arial"/>
                <a:ea typeface="Arial"/>
                <a:cs typeface="Arial"/>
                <a:sym typeface="Arial"/>
              </a:rPr>
              <a:t>Tafluprost</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Zioptan</a:t>
            </a:r>
            <a:r>
              <a:rPr lang="en-US" sz="1200" dirty="0">
                <a:solidFill>
                  <a:srgbClr val="0000FF"/>
                </a:solidFill>
                <a:latin typeface="Arial"/>
                <a:ea typeface="Arial"/>
                <a:cs typeface="Arial"/>
                <a:sym typeface="Arial"/>
              </a:rPr>
              <a:t> (und das </a:t>
            </a:r>
            <a:r>
              <a:rPr lang="en-US" sz="1200" dirty="0" err="1">
                <a:solidFill>
                  <a:srgbClr val="0000FF"/>
                </a:solidFill>
                <a:latin typeface="Arial"/>
                <a:ea typeface="Arial"/>
                <a:cs typeface="Arial"/>
                <a:sym typeface="Arial"/>
              </a:rPr>
              <a:t>ist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alles</a:t>
            </a:r>
            <a:r>
              <a:rPr lang="en-US" sz="1200" dirty="0">
                <a:solidFill>
                  <a:srgbClr val="0000FF"/>
                </a:solidFill>
                <a:latin typeface="Arial"/>
                <a:ea typeface="Arial"/>
                <a:cs typeface="Arial"/>
                <a:sym typeface="Arial"/>
              </a:rPr>
              <a:t>, was </a:t>
            </a:r>
            <a:r>
              <a:rPr lang="en-US" sz="1200" dirty="0" err="1">
                <a:solidFill>
                  <a:srgbClr val="0000FF"/>
                </a:solidFill>
                <a:latin typeface="Arial"/>
                <a:ea typeface="Arial"/>
                <a:cs typeface="Arial"/>
                <a:sym typeface="Arial"/>
              </a:rPr>
              <a:t>wir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dazu</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sagen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müssen</a:t>
            </a:r>
            <a:r>
              <a:rPr lang="en-US" sz="1200" dirty="0">
                <a:solidFill>
                  <a:srgbClr val="0000FF"/>
                </a:solidFill>
                <a:latin typeface="Arial"/>
                <a:ea typeface="Arial"/>
                <a:cs typeface="Arial"/>
                <a:sym typeface="Arial"/>
              </a:rPr>
              <a:t>)</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923B5437-A9FF-AB4E-0BDB-438B75D3058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AFD536A6-DFA4-2F8F-F0BC-672A9D905664}"/>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314FF650-BEFF-D6C4-D19C-E27421569080}"/>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6A602C0A-DF89-6F88-8AC3-C85FC2875284}"/>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F8545B6D-AC43-E7A7-4E4C-3EA6A7922915}"/>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B182CDDD-5E6D-664D-C4C1-FB9AEB657A77}"/>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B4BF9193-EFED-BC0A-B02F-7D6E6FDC9049}"/>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9559D0FB-BBF2-AAFF-E6D3-C2F9C716B2A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8081577C-1B5C-57A3-96C4-D46AC26AAFB1}"/>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60</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5BDF6C15-9F21-9F48-1154-7A193E21A218}"/>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133CB46-4211-6925-9E46-75E73D9B2326}"/>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F9DB0161-B99C-C97C-2162-D3C11A0D27E9}"/>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F77A2E8-7CC6-C7F6-ECE2-59320C94190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C283B67-8DB6-01C8-8E84-43E69A6F2936}"/>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5EEF5C3-9A60-DE9B-566F-33ECD0D1FAAA}"/>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36D0F489-C4BB-F133-E986-A14A42805D6F}"/>
              </a:ext>
            </a:extLst>
          </p:cNvPr>
          <p:cNvSpPr txBox="1"/>
          <p:nvPr/>
        </p:nvSpPr>
        <p:spPr>
          <a:xfrm>
            <a:off x="3652638" y="3706979"/>
            <a:ext cx="5359200" cy="2426305"/>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verringern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p>
          <a:p>
            <a:r>
              <a:rPr lang="en-US" sz="1200" dirty="0">
                <a:solidFill>
                  <a:srgbClr val="0000FF"/>
                </a:solidFill>
              </a:rPr>
              <a:t>Dies </a:t>
            </a:r>
            <a:r>
              <a:rPr lang="en-US" sz="1200" dirty="0" err="1">
                <a:solidFill>
                  <a:srgbClr val="0000FF"/>
                </a:solidFill>
              </a:rPr>
              <a:t>wird</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71"/>
                  </a:ext>
                </a:extLst>
              </a:rPr>
              <a:t>BCSC</a:t>
            </a:r>
            <a:r>
              <a:rPr lang="en-US" sz="1200" dirty="0">
                <a:solidFill>
                  <a:srgbClr val="0000FF"/>
                </a:solidFill>
              </a:rPr>
              <a:t> nicht </a:t>
            </a:r>
            <a:r>
              <a:rPr lang="en-US" sz="1200" dirty="0" err="1">
                <a:solidFill>
                  <a:srgbClr val="0000FF"/>
                </a:solidFill>
              </a:rPr>
              <a:t>behandelt</a:t>
            </a:r>
            <a:r>
              <a:rPr lang="en-US" sz="1200" dirty="0">
                <a:solidFill>
                  <a:srgbClr val="0000FF"/>
                </a:solidFill>
              </a:rPr>
              <a:t> </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Kammerwasserabfluss</a:t>
            </a:r>
            <a:r>
              <a:rPr lang="en-US" sz="1200" i="1" dirty="0">
                <a:solidFill>
                  <a:srgbClr val="0000FF"/>
                </a:solidFill>
              </a:rPr>
              <a:t>?</a:t>
            </a:r>
            <a:endParaRPr lang="en-US" sz="1200" dirty="0"/>
          </a:p>
          <a:p>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36440832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D34F6F83-94C8-2A64-AC38-BB78C435C46B}"/>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FD0A9DF8-3DA2-12F4-A08B-E3918B04025F}"/>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7EBC5A8E-9F30-B90C-AD6F-3240CF82BFB4}"/>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EF3EB2A-E3C8-7367-B3E1-257546DD69C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C0032C87-1D11-499A-72AF-045B5A518710}"/>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95B4D7C0-95EA-2BFE-C975-9099A0DD7173}"/>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7532A1F-D306-DDE1-3D49-7CA91402B353}"/>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93A5950D-A333-750A-8C14-55A2D8473CE7}"/>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C6777A4F-575C-91B6-7AEB-B7D7B4597570}"/>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61</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9236ED39-FDC5-A3E0-F584-3854CC26A251}"/>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5D7F0612-F357-0089-1509-5682BF7E6636}"/>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E252B264-A4C5-C491-7B19-BD75B518F35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A8E9C46-5170-F743-350B-8B1DC9F966F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B89A4048-8C90-204F-482A-DAC82BA8CD6A}"/>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4266B57-5845-0208-58C1-0D463C7FFEB1}"/>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14BC93B2-666D-5434-0F8D-C9AA10CE0E1E}"/>
              </a:ext>
            </a:extLst>
          </p:cNvPr>
          <p:cNvSpPr txBox="1"/>
          <p:nvPr/>
        </p:nvSpPr>
        <p:spPr>
          <a:xfrm>
            <a:off x="3652638" y="3706979"/>
            <a:ext cx="5359200" cy="2980303"/>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verringern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p>
          <a:p>
            <a:r>
              <a:rPr lang="en-US" sz="1200" dirty="0">
                <a:solidFill>
                  <a:srgbClr val="0000FF"/>
                </a:solidFill>
              </a:rPr>
              <a:t>Dies </a:t>
            </a:r>
            <a:r>
              <a:rPr lang="en-US" sz="1200" dirty="0" err="1">
                <a:solidFill>
                  <a:srgbClr val="0000FF"/>
                </a:solidFill>
              </a:rPr>
              <a:t>wird</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i="1"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BCSC</a:t>
            </a:r>
            <a:r>
              <a:rPr lang="en-US" sz="1200" dirty="0">
                <a:solidFill>
                  <a:srgbClr val="0000FF"/>
                </a:solidFill>
              </a:rPr>
              <a:t> nicht </a:t>
            </a:r>
            <a:r>
              <a:rPr lang="en-US" sz="1200" dirty="0" err="1">
                <a:solidFill>
                  <a:srgbClr val="0000FF"/>
                </a:solidFill>
              </a:rPr>
              <a:t>behandelt</a:t>
            </a:r>
            <a:r>
              <a:rPr lang="en-US" sz="1200" dirty="0">
                <a:solidFill>
                  <a:srgbClr val="0000FF"/>
                </a:solidFill>
              </a:rPr>
              <a:t> </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Kammerwasserabfluss</a:t>
            </a:r>
            <a:r>
              <a:rPr lang="en-US" sz="1200" i="1" dirty="0">
                <a:solidFill>
                  <a:srgbClr val="0000FF"/>
                </a:solidFill>
              </a:rPr>
              <a:t>?</a:t>
            </a:r>
          </a:p>
          <a:p>
            <a:pPr lvl="0"/>
            <a:r>
              <a:rPr lang="en-US" sz="1200" dirty="0">
                <a:solidFill>
                  <a:srgbClr val="0000FF"/>
                </a:solidFill>
              </a:rPr>
              <a:t>--</a:t>
            </a:r>
            <a:r>
              <a:rPr lang="en-US" sz="1200" dirty="0" err="1">
                <a:solidFill>
                  <a:srgbClr val="0000FF"/>
                </a:solidFill>
              </a:rPr>
              <a:t>Apraclonidin</a:t>
            </a:r>
            <a:r>
              <a:rPr lang="en-US" sz="1200" dirty="0">
                <a:solidFill>
                  <a:srgbClr val="0000FF"/>
                </a:solidFill>
              </a:rPr>
              <a:t> </a:t>
            </a:r>
            <a:r>
              <a:rPr lang="en-US" sz="1200" dirty="0" err="1">
                <a:solidFill>
                  <a:srgbClr val="0000FF"/>
                </a:solidFill>
              </a:rPr>
              <a:t>erhöht</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das TM</a:t>
            </a:r>
            <a:endParaRPr lang="en-US" sz="1200" dirty="0"/>
          </a:p>
          <a:p>
            <a:pPr lvl="0"/>
            <a:r>
              <a:rPr lang="en-US" sz="1200" dirty="0">
                <a:solidFill>
                  <a:srgbClr val="0000FF"/>
                </a:solidFill>
              </a:rPr>
              <a:t>--</a:t>
            </a:r>
            <a:r>
              <a:rPr lang="en-US" sz="1200" dirty="0" err="1">
                <a:solidFill>
                  <a:srgbClr val="0000FF"/>
                </a:solidFill>
              </a:rPr>
              <a:t>Brimonidin</a:t>
            </a:r>
            <a:r>
              <a:rPr lang="en-US" sz="1200" dirty="0">
                <a:solidFill>
                  <a:srgbClr val="0000FF"/>
                </a:solidFill>
              </a:rPr>
              <a:t> </a:t>
            </a:r>
            <a:r>
              <a:rPr lang="en-US" sz="1200" dirty="0" err="1">
                <a:solidFill>
                  <a:srgbClr val="0000FF"/>
                </a:solidFill>
              </a:rPr>
              <a:t>erhöht</a:t>
            </a:r>
            <a:r>
              <a:rPr lang="en-US" sz="1200" dirty="0">
                <a:solidFill>
                  <a:srgbClr val="0000FF"/>
                </a:solidFill>
              </a:rPr>
              <a:t> den U/S-</a:t>
            </a:r>
            <a:r>
              <a:rPr lang="en-US" sz="1200" dirty="0" err="1">
                <a:solidFill>
                  <a:srgbClr val="0000FF"/>
                </a:solidFill>
              </a:rPr>
              <a:t>Abfluss</a:t>
            </a:r>
            <a:endParaRPr lang="en-US" sz="1200" dirty="0"/>
          </a:p>
          <a:p>
            <a:endParaRPr lang="en-US" sz="1200" dirty="0"/>
          </a:p>
          <a:p>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2" name="Google Shape;1231;p68">
            <a:extLst>
              <a:ext uri="{FF2B5EF4-FFF2-40B4-BE49-F238E27FC236}">
                <a16:creationId xmlns:a16="http://schemas.microsoft.com/office/drawing/2014/main" id="{591ACA9E-10CF-D57F-AA8F-7B6D16A6CD47}"/>
              </a:ext>
            </a:extLst>
          </p:cNvPr>
          <p:cNvSpPr/>
          <p:nvPr/>
        </p:nvSpPr>
        <p:spPr>
          <a:xfrm>
            <a:off x="5246803" y="5430712"/>
            <a:ext cx="1048894" cy="17104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 name="Google Shape;1232;p68">
            <a:extLst>
              <a:ext uri="{FF2B5EF4-FFF2-40B4-BE49-F238E27FC236}">
                <a16:creationId xmlns:a16="http://schemas.microsoft.com/office/drawing/2014/main" id="{FC30509D-B47D-6A06-1322-EE0BE00FDE0E}"/>
              </a:ext>
            </a:extLst>
          </p:cNvPr>
          <p:cNvSpPr/>
          <p:nvPr/>
        </p:nvSpPr>
        <p:spPr>
          <a:xfrm>
            <a:off x="6597650" y="5265447"/>
            <a:ext cx="381000"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4635557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B0D976A6-2D9E-ECEA-61FB-8ADDB184E1A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20C5D854-9168-E242-1B55-2B02D6954207}"/>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3AF12418-139C-DA50-47A7-D26D1D800F97}"/>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7F99A73E-4266-A9CF-2DE4-9F983077019B}"/>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8DF35D75-4088-6C25-928D-C5D822B7ED7B}"/>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0F76DECF-4738-5C6F-F509-7CEA786226B2}"/>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F6040FE8-BFCA-04CE-5E4D-996298E8533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79616F66-F842-0160-C5ED-87956CA8DD1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40F00057-187B-7C00-A33E-54DC77D76D75}"/>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62</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1200E3B1-9B01-5306-8A8C-B6BC46051D82}"/>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501F0B0-B2AB-B003-3B53-0E5C171C6B1D}"/>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08EEFE6D-E856-9A13-E976-DB7C33C0EE01}"/>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A562D418-75B3-ED95-5051-5D13AFF4D2AB}"/>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9FDF5EB8-B8F2-F571-2A31-F64A874E78FB}"/>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D1B1A495-8857-1E85-CBD3-4E2BFB1AAE84}"/>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9C94E37D-FA15-0861-9944-0BC040F848B6}"/>
              </a:ext>
            </a:extLst>
          </p:cNvPr>
          <p:cNvSpPr txBox="1"/>
          <p:nvPr/>
        </p:nvSpPr>
        <p:spPr>
          <a:xfrm>
            <a:off x="3652638" y="3706979"/>
            <a:ext cx="5359200" cy="2980303"/>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verringern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p>
          <a:p>
            <a:r>
              <a:rPr lang="en-US" sz="1200" dirty="0">
                <a:solidFill>
                  <a:srgbClr val="0000FF"/>
                </a:solidFill>
              </a:rPr>
              <a:t>Dies </a:t>
            </a:r>
            <a:r>
              <a:rPr lang="en-US" sz="1200" dirty="0" err="1">
                <a:solidFill>
                  <a:srgbClr val="0000FF"/>
                </a:solidFill>
              </a:rPr>
              <a:t>wird</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71"/>
                  </a:ext>
                </a:extLst>
              </a:rPr>
              <a:t>BCSC</a:t>
            </a:r>
            <a:r>
              <a:rPr lang="en-US" sz="1200" dirty="0">
                <a:solidFill>
                  <a:srgbClr val="0000FF"/>
                </a:solidFill>
              </a:rPr>
              <a:t> nicht </a:t>
            </a:r>
            <a:r>
              <a:rPr lang="en-US" sz="1200" dirty="0" err="1">
                <a:solidFill>
                  <a:srgbClr val="0000FF"/>
                </a:solidFill>
              </a:rPr>
              <a:t>behandelt</a:t>
            </a:r>
            <a:r>
              <a:rPr lang="en-US" sz="1200" dirty="0">
                <a:solidFill>
                  <a:srgbClr val="0000FF"/>
                </a:solidFill>
              </a:rPr>
              <a:t> </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Kammerwasserabfluss</a:t>
            </a:r>
            <a:r>
              <a:rPr lang="en-US" sz="1200" i="1" dirty="0">
                <a:solidFill>
                  <a:srgbClr val="0000FF"/>
                </a:solidFill>
              </a:rPr>
              <a:t>?</a:t>
            </a:r>
          </a:p>
          <a:p>
            <a:pPr lvl="0"/>
            <a:r>
              <a:rPr lang="en-US" sz="1200" dirty="0">
                <a:solidFill>
                  <a:srgbClr val="0000FF"/>
                </a:solidFill>
              </a:rPr>
              <a:t>--</a:t>
            </a:r>
            <a:r>
              <a:rPr lang="en-US" sz="1200" dirty="0" err="1">
                <a:solidFill>
                  <a:srgbClr val="0000FF"/>
                </a:solidFill>
              </a:rPr>
              <a:t>Apraclonidin</a:t>
            </a:r>
            <a:r>
              <a:rPr lang="en-US" sz="1200" dirty="0">
                <a:solidFill>
                  <a:srgbClr val="0000FF"/>
                </a:solidFill>
              </a:rPr>
              <a:t> </a:t>
            </a:r>
            <a:r>
              <a:rPr lang="en-US" sz="1200" dirty="0" err="1">
                <a:solidFill>
                  <a:srgbClr val="0000FF"/>
                </a:solidFill>
              </a:rPr>
              <a:t>erhöht</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das TM</a:t>
            </a:r>
            <a:endParaRPr lang="en-US" sz="1200" dirty="0"/>
          </a:p>
          <a:p>
            <a:pPr lvl="0"/>
            <a:r>
              <a:rPr lang="en-US" sz="1200" dirty="0">
                <a:solidFill>
                  <a:srgbClr val="0000FF"/>
                </a:solidFill>
              </a:rPr>
              <a:t>--</a:t>
            </a:r>
            <a:r>
              <a:rPr lang="en-US" sz="1200" dirty="0" err="1">
                <a:solidFill>
                  <a:srgbClr val="0000FF"/>
                </a:solidFill>
              </a:rPr>
              <a:t>Brimonidin</a:t>
            </a:r>
            <a:r>
              <a:rPr lang="en-US" sz="1200" dirty="0">
                <a:solidFill>
                  <a:srgbClr val="0000FF"/>
                </a:solidFill>
              </a:rPr>
              <a:t> </a:t>
            </a:r>
            <a:r>
              <a:rPr lang="en-US" sz="1200" dirty="0" err="1">
                <a:solidFill>
                  <a:srgbClr val="0000FF"/>
                </a:solidFill>
              </a:rPr>
              <a:t>erhöht</a:t>
            </a:r>
            <a:r>
              <a:rPr lang="en-US" sz="1200" dirty="0">
                <a:solidFill>
                  <a:srgbClr val="0000FF"/>
                </a:solidFill>
              </a:rPr>
              <a:t> den U/S-</a:t>
            </a:r>
            <a:r>
              <a:rPr lang="en-US" sz="1200" dirty="0" err="1">
                <a:solidFill>
                  <a:srgbClr val="0000FF"/>
                </a:solidFill>
              </a:rPr>
              <a:t>Abfluss</a:t>
            </a:r>
            <a:endParaRPr lang="en-US" sz="1200" dirty="0"/>
          </a:p>
          <a:p>
            <a:endParaRPr lang="en-US" sz="1200" dirty="0"/>
          </a:p>
          <a:p>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25503093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3F8F78B0-9332-0339-C822-948812652DDC}"/>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EEAB30E0-5718-D92C-539E-A4BE58295A92}"/>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59277C99-2F38-A320-BD4F-B37AA5C40E78}"/>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052A4A35-0E0D-22BF-4257-76FAA041EAD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5CD9E18A-FAF9-15F0-DE21-5700DA5CBAA0}"/>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7B5BFFE1-100B-E7B8-51DD-EFADA466BF69}"/>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40D19FD7-64E2-6D72-756C-1FF87BFAA8E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13670865-FAC0-CB1B-4D28-D150FF9B0044}"/>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8252544-8F21-D125-214C-D3FC7F934694}"/>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63</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4948B08C-7005-778C-54C7-971EB7974DB0}"/>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0F4272A0-A29B-4547-BA79-EFF0770CB657}"/>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742A02FE-0EEB-8C38-3FD7-925647172849}"/>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B3BF4D2-1108-A45D-A19B-7803FD55BFEE}"/>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C1A253B-44F2-EE54-3A78-A1A13C6F4BE5}"/>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66EACD8-230E-4F02-2BC4-B7F35E0FF449}"/>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7F2C44CB-4ADA-AAFB-589C-530DF287ECF9}"/>
              </a:ext>
            </a:extLst>
          </p:cNvPr>
          <p:cNvSpPr txBox="1"/>
          <p:nvPr/>
        </p:nvSpPr>
        <p:spPr>
          <a:xfrm>
            <a:off x="3652638" y="3706979"/>
            <a:ext cx="5359200" cy="2980303"/>
          </a:xfrm>
          <a:prstGeom prst="rect">
            <a:avLst/>
          </a:prstGeom>
          <a:noFill/>
          <a:ln>
            <a:noFill/>
          </a:ln>
        </p:spPr>
        <p:txBody>
          <a:bodyPr spcFirstLastPara="1" wrap="square" lIns="25400" tIns="12700" rIns="25400" bIns="12700" anchor="t" anchorCtr="0">
            <a:spAutoFit/>
          </a:bodyPr>
          <a:lstStyle/>
          <a:p>
            <a:r>
              <a:rPr lang="en-US" sz="1200" i="1" dirty="0" err="1">
                <a:solidFill>
                  <a:schemeClr val="tx1">
                    <a:lumMod val="50000"/>
                    <a:lumOff val="50000"/>
                  </a:schemeClr>
                </a:solidFill>
              </a:rPr>
              <a:t>Über</a:t>
            </a:r>
            <a:r>
              <a:rPr lang="en-US" sz="1200" i="1" dirty="0">
                <a:solidFill>
                  <a:schemeClr val="tx1">
                    <a:lumMod val="50000"/>
                    <a:lumOff val="50000"/>
                  </a:schemeClr>
                </a:solidFill>
              </a:rPr>
              <a:t> </a:t>
            </a:r>
            <a:r>
              <a:rPr lang="en-US" sz="1200" i="1" dirty="0" err="1">
                <a:solidFill>
                  <a:schemeClr val="tx1">
                    <a:lumMod val="50000"/>
                    <a:lumOff val="50000"/>
                  </a:schemeClr>
                </a:solidFill>
              </a:rPr>
              <a:t>welche</a:t>
            </a:r>
            <a:r>
              <a:rPr lang="en-US" sz="1200" i="1" dirty="0">
                <a:solidFill>
                  <a:schemeClr val="tx1">
                    <a:lumMod val="50000"/>
                    <a:lumOff val="50000"/>
                  </a:schemeClr>
                </a:solidFill>
              </a:rPr>
              <a:t> der </a:t>
            </a:r>
            <a:r>
              <a:rPr lang="en-US" sz="1200" i="1" dirty="0" err="1">
                <a:solidFill>
                  <a:schemeClr val="tx1">
                    <a:lumMod val="50000"/>
                    <a:lumOff val="50000"/>
                  </a:schemeClr>
                </a:solidFill>
              </a:rPr>
              <a:t>drei</a:t>
            </a:r>
            <a:r>
              <a:rPr lang="en-US" sz="1200" i="1" dirty="0">
                <a:solidFill>
                  <a:schemeClr val="tx1">
                    <a:lumMod val="50000"/>
                    <a:lumOff val="50000"/>
                  </a:schemeClr>
                </a:solidFill>
              </a:rPr>
              <a:t> in </a:t>
            </a:r>
            <a:r>
              <a:rPr lang="en-US" sz="1200" i="1" dirty="0">
                <a:solidFill>
                  <a:schemeClr val="tx1">
                    <a:lumMod val="50000"/>
                    <a:lumOff val="50000"/>
                  </a:schemeClr>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der</a:t>
            </a:r>
            <a:r>
              <a:rPr lang="en-US" sz="1200" i="1" dirty="0">
                <a:solidFill>
                  <a:schemeClr val="tx1">
                    <a:lumMod val="50000"/>
                    <a:lumOff val="50000"/>
                  </a:schemeClr>
                </a:solidFill>
              </a:rPr>
              <a:t> Goldmann-</a:t>
            </a:r>
            <a:r>
              <a:rPr lang="en-US" sz="1200" i="1" dirty="0" err="1">
                <a:solidFill>
                  <a:schemeClr val="tx1">
                    <a:lumMod val="50000"/>
                    <a:lumOff val="50000"/>
                  </a:schemeClr>
                </a:solidFill>
              </a:rPr>
              <a:t>Gleichung</a:t>
            </a:r>
            <a:r>
              <a:rPr lang="en-US" sz="1200" i="1" dirty="0">
                <a:solidFill>
                  <a:schemeClr val="tx1">
                    <a:lumMod val="50000"/>
                    <a:lumOff val="50000"/>
                  </a:schemeClr>
                </a:solidFill>
              </a:rPr>
              <a:t> </a:t>
            </a:r>
            <a:r>
              <a:rPr lang="en-US" sz="1200" i="1" dirty="0" err="1">
                <a:solidFill>
                  <a:schemeClr val="tx1">
                    <a:lumMod val="50000"/>
                    <a:lumOff val="50000"/>
                  </a:schemeClr>
                </a:solidFill>
              </a:rPr>
              <a:t>beschriebenen</a:t>
            </a:r>
            <a:r>
              <a:rPr lang="en-US" sz="1200" i="1" dirty="0">
                <a:solidFill>
                  <a:schemeClr val="tx1">
                    <a:lumMod val="50000"/>
                    <a:lumOff val="50000"/>
                  </a:schemeClr>
                </a:solidFill>
              </a:rPr>
              <a:t> </a:t>
            </a:r>
            <a:r>
              <a:rPr lang="en-US" sz="1200" i="1" dirty="0" err="1">
                <a:solidFill>
                  <a:schemeClr val="tx1">
                    <a:lumMod val="50000"/>
                    <a:lumOff val="50000"/>
                  </a:schemeClr>
                </a:solidFill>
              </a:rPr>
              <a:t>Mechanismen</a:t>
            </a:r>
            <a:r>
              <a:rPr lang="en-US" sz="1200" i="1" dirty="0">
                <a:solidFill>
                  <a:schemeClr val="tx1">
                    <a:lumMod val="50000"/>
                    <a:lumOff val="50000"/>
                  </a:schemeClr>
                </a:solidFill>
              </a:rPr>
              <a:t> </a:t>
            </a:r>
            <a:r>
              <a:rPr lang="en-US" sz="1200" i="1" dirty="0" err="1">
                <a:solidFill>
                  <a:schemeClr val="tx1">
                    <a:lumMod val="50000"/>
                    <a:lumOff val="50000"/>
                  </a:schemeClr>
                </a:solidFill>
              </a:rPr>
              <a:t>senken</a:t>
            </a:r>
            <a:r>
              <a:rPr lang="en-US" sz="1200" i="1" dirty="0">
                <a:solidFill>
                  <a:schemeClr val="tx1">
                    <a:lumMod val="50000"/>
                    <a:lumOff val="50000"/>
                  </a:schemeClr>
                </a:solidFill>
              </a:rPr>
              <a:t> </a:t>
            </a:r>
            <a:r>
              <a:rPr lang="en-US" sz="1200" b="1" i="1" dirty="0" err="1">
                <a:solidFill>
                  <a:schemeClr val="tx1">
                    <a:lumMod val="50000"/>
                    <a:lumOff val="50000"/>
                  </a:schemeClr>
                </a:solidFill>
              </a:rPr>
              <a:t>selektive</a:t>
            </a:r>
            <a:r>
              <a:rPr lang="en-US" sz="1200" b="1" i="1" dirty="0">
                <a:solidFill>
                  <a:schemeClr val="tx1">
                    <a:lumMod val="50000"/>
                    <a:lumOff val="50000"/>
                  </a:schemeClr>
                </a:solidFill>
              </a:rPr>
              <a:t> α₂-</a:t>
            </a:r>
            <a:r>
              <a:rPr lang="en-US" sz="1200" b="1" i="1" dirty="0" err="1">
                <a:solidFill>
                  <a:schemeClr val="tx1">
                    <a:lumMod val="50000"/>
                    <a:lumOff val="50000"/>
                  </a:schemeClr>
                </a:solidFill>
              </a:rPr>
              <a:t>Agonisten</a:t>
            </a:r>
            <a:r>
              <a:rPr lang="en-US" sz="1200" i="1" dirty="0">
                <a:solidFill>
                  <a:schemeClr val="tx1">
                    <a:lumMod val="50000"/>
                    <a:lumOff val="50000"/>
                  </a:schemeClr>
                </a:solidFill>
              </a:rPr>
              <a:t> den </a:t>
            </a:r>
            <a:r>
              <a:rPr lang="en-US" sz="1200" i="1" dirty="0" err="1">
                <a:solidFill>
                  <a:schemeClr val="tx1">
                    <a:lumMod val="50000"/>
                    <a:lumOff val="50000"/>
                  </a:schemeClr>
                </a:solidFill>
              </a:rPr>
              <a:t>Augeninnendruck</a:t>
            </a:r>
            <a:r>
              <a:rPr lang="en-US" sz="1200" i="1" dirty="0">
                <a:solidFill>
                  <a:schemeClr val="tx1">
                    <a:lumMod val="50000"/>
                    <a:lumOff val="50000"/>
                  </a:schemeClr>
                </a:solidFill>
              </a:rPr>
              <a:t>? (</a:t>
            </a:r>
            <a:r>
              <a:rPr lang="en-US" sz="1200" i="1" dirty="0" err="1">
                <a:solidFill>
                  <a:schemeClr val="tx1">
                    <a:lumMod val="50000"/>
                    <a:lumOff val="50000"/>
                  </a:schemeClr>
                </a:solidFill>
              </a:rPr>
              <a:t>Hinweis</a:t>
            </a:r>
            <a:r>
              <a:rPr lang="en-US" sz="1200" i="1" dirty="0">
                <a:solidFill>
                  <a:schemeClr val="tx1">
                    <a:lumMod val="50000"/>
                    <a:lumOff val="50000"/>
                  </a:schemeClr>
                </a:solidFill>
              </a:rPr>
              <a:t>: Es </a:t>
            </a:r>
            <a:r>
              <a:rPr lang="en-US" sz="1200" i="1" dirty="0" err="1">
                <a:solidFill>
                  <a:schemeClr val="tx1">
                    <a:lumMod val="50000"/>
                    <a:lumOff val="50000"/>
                  </a:schemeClr>
                </a:solidFill>
              </a:rPr>
              <a:t>kann</a:t>
            </a:r>
            <a:r>
              <a:rPr lang="en-US" sz="1200" i="1" dirty="0">
                <a:solidFill>
                  <a:schemeClr val="tx1">
                    <a:lumMod val="50000"/>
                    <a:lumOff val="50000"/>
                  </a:schemeClr>
                </a:solidFill>
              </a:rPr>
              <a:t> </a:t>
            </a:r>
            <a:r>
              <a:rPr lang="en-US" sz="1200" i="1" dirty="0" err="1">
                <a:solidFill>
                  <a:schemeClr val="tx1">
                    <a:lumMod val="50000"/>
                    <a:lumOff val="50000"/>
                  </a:schemeClr>
                </a:solidFill>
              </a:rPr>
              <a:t>mehr</a:t>
            </a:r>
            <a:r>
              <a:rPr lang="en-US" sz="1200" i="1" dirty="0">
                <a:solidFill>
                  <a:schemeClr val="tx1">
                    <a:lumMod val="50000"/>
                    <a:lumOff val="50000"/>
                  </a:schemeClr>
                </a:solidFill>
              </a:rPr>
              <a:t> </a:t>
            </a:r>
            <a:r>
              <a:rPr lang="en-US" sz="1200" i="1" dirty="0" err="1">
                <a:solidFill>
                  <a:schemeClr val="tx1">
                    <a:lumMod val="50000"/>
                    <a:lumOff val="50000"/>
                  </a:schemeClr>
                </a:solidFill>
              </a:rPr>
              <a:t>als</a:t>
            </a:r>
            <a:r>
              <a:rPr lang="en-US" sz="1200" i="1" dirty="0">
                <a:solidFill>
                  <a:schemeClr val="tx1">
                    <a:lumMod val="50000"/>
                    <a:lumOff val="50000"/>
                  </a:schemeClr>
                </a:solidFill>
              </a:rPr>
              <a:t> </a:t>
            </a:r>
            <a:r>
              <a:rPr lang="en-US" sz="1200" i="1" dirty="0" err="1">
                <a:solidFill>
                  <a:schemeClr val="tx1">
                    <a:lumMod val="50000"/>
                    <a:lumOff val="50000"/>
                  </a:schemeClr>
                </a:solidFill>
              </a:rPr>
              <a:t>einer</a:t>
            </a:r>
            <a:r>
              <a:rPr lang="en-US" sz="1200" i="1" dirty="0">
                <a:solidFill>
                  <a:schemeClr val="tx1">
                    <a:lumMod val="50000"/>
                    <a:lumOff val="50000"/>
                  </a:schemeClr>
                </a:solidFill>
              </a:rPr>
              <a:t> sein.)</a:t>
            </a:r>
            <a:r>
              <a:rPr lang="en-US" sz="1600" dirty="0">
                <a:solidFill>
                  <a:schemeClr val="tx1">
                    <a:lumMod val="50000"/>
                    <a:lumOff val="50000"/>
                  </a:schemeClr>
                </a:solidFill>
              </a:rPr>
              <a:t> </a:t>
            </a:r>
            <a:r>
              <a:rPr lang="en-US" sz="1200" dirty="0" err="1">
                <a:solidFill>
                  <a:schemeClr val="tx1">
                    <a:lumMod val="50000"/>
                    <a:lumOff val="50000"/>
                  </a:schemeClr>
                </a:solidFill>
              </a:rPr>
              <a:t>Beide</a:t>
            </a:r>
            <a:r>
              <a:rPr lang="en-US" sz="1200" dirty="0">
                <a:solidFill>
                  <a:schemeClr val="tx1">
                    <a:lumMod val="50000"/>
                    <a:lumOff val="50000"/>
                  </a:schemeClr>
                </a:solidFill>
              </a:rPr>
              <a:t> </a:t>
            </a:r>
            <a:r>
              <a:rPr lang="en-US" sz="1200" dirty="0" err="1">
                <a:solidFill>
                  <a:schemeClr val="tx1">
                    <a:lumMod val="50000"/>
                    <a:lumOff val="50000"/>
                  </a:schemeClr>
                </a:solidFill>
              </a:rPr>
              <a:t>Medikamente</a:t>
            </a:r>
            <a:r>
              <a:rPr lang="en-US" sz="1200" dirty="0">
                <a:solidFill>
                  <a:schemeClr val="tx1">
                    <a:lumMod val="50000"/>
                    <a:lumOff val="50000"/>
                  </a:schemeClr>
                </a:solidFill>
              </a:rPr>
              <a:t> </a:t>
            </a:r>
            <a:r>
              <a:rPr lang="en-US" sz="1200" dirty="0" err="1">
                <a:solidFill>
                  <a:schemeClr val="tx1">
                    <a:lumMod val="50000"/>
                    <a:lumOff val="50000"/>
                  </a:schemeClr>
                </a:solidFill>
              </a:rPr>
              <a:t>verringern</a:t>
            </a:r>
            <a:r>
              <a:rPr lang="en-US" sz="1200" dirty="0">
                <a:solidFill>
                  <a:schemeClr val="tx1">
                    <a:lumMod val="50000"/>
                    <a:lumOff val="50000"/>
                  </a:schemeClr>
                </a:solidFill>
              </a:rPr>
              <a:t> die </a:t>
            </a:r>
            <a:r>
              <a:rPr lang="en-US" sz="1200" dirty="0" err="1">
                <a:solidFill>
                  <a:schemeClr val="tx1">
                    <a:lumMod val="50000"/>
                    <a:lumOff val="50000"/>
                  </a:schemeClr>
                </a:solidFill>
              </a:rPr>
              <a:t>Kammerwasserbildung</a:t>
            </a:r>
            <a:r>
              <a:rPr lang="en-US" sz="1200" dirty="0">
                <a:solidFill>
                  <a:schemeClr val="tx1">
                    <a:lumMod val="50000"/>
                    <a:lumOff val="50000"/>
                  </a:schemeClr>
                </a:solidFill>
              </a:rPr>
              <a:t> </a:t>
            </a:r>
            <a:r>
              <a:rPr lang="en-US" sz="1200" i="1" dirty="0">
                <a:solidFill>
                  <a:schemeClr val="tx1">
                    <a:lumMod val="50000"/>
                    <a:lumOff val="50000"/>
                  </a:schemeClr>
                </a:solidFill>
              </a:rPr>
              <a:t>und </a:t>
            </a:r>
            <a:r>
              <a:rPr lang="en-US" sz="1200" dirty="0" err="1">
                <a:solidFill>
                  <a:schemeClr val="tx1">
                    <a:lumMod val="50000"/>
                    <a:lumOff val="50000"/>
                  </a:schemeClr>
                </a:solidFill>
              </a:rPr>
              <a:t>erhöhen</a:t>
            </a:r>
            <a:r>
              <a:rPr lang="en-US" sz="1200" dirty="0">
                <a:solidFill>
                  <a:schemeClr val="tx1">
                    <a:lumMod val="50000"/>
                    <a:lumOff val="50000"/>
                  </a:schemeClr>
                </a:solidFill>
              </a:rPr>
              <a:t> den </a:t>
            </a:r>
            <a:r>
              <a:rPr lang="en-US" sz="1200" dirty="0" err="1">
                <a:solidFill>
                  <a:schemeClr val="tx1">
                    <a:lumMod val="50000"/>
                    <a:lumOff val="50000"/>
                  </a:schemeClr>
                </a:solidFill>
              </a:rPr>
              <a:t>Abfluss</a:t>
            </a:r>
            <a:r>
              <a:rPr lang="en-US" sz="1200" dirty="0">
                <a:solidFill>
                  <a:schemeClr val="tx1">
                    <a:lumMod val="50000"/>
                    <a:lumOff val="50000"/>
                  </a:schemeClr>
                </a:solidFill>
              </a:rPr>
              <a:t>. </a:t>
            </a:r>
            <a:r>
              <a:rPr lang="en-US" sz="1200" dirty="0" err="1">
                <a:solidFill>
                  <a:schemeClr val="tx1">
                    <a:lumMod val="50000"/>
                    <a:lumOff val="50000"/>
                  </a:schemeClr>
                </a:solidFill>
              </a:rPr>
              <a:t>Darüber</a:t>
            </a:r>
            <a:r>
              <a:rPr lang="en-US" sz="1200" dirty="0">
                <a:solidFill>
                  <a:schemeClr val="tx1">
                    <a:lumMod val="50000"/>
                    <a:lumOff val="50000"/>
                  </a:schemeClr>
                </a:solidFill>
              </a:rPr>
              <a:t> </a:t>
            </a:r>
            <a:r>
              <a:rPr lang="en-US" sz="1200" dirty="0" err="1">
                <a:solidFill>
                  <a:schemeClr val="tx1">
                    <a:lumMod val="50000"/>
                    <a:lumOff val="50000"/>
                  </a:schemeClr>
                </a:solidFill>
              </a:rPr>
              <a:t>hinaus</a:t>
            </a:r>
            <a:r>
              <a:rPr lang="en-US" sz="1200" dirty="0">
                <a:solidFill>
                  <a:schemeClr val="tx1">
                    <a:lumMod val="50000"/>
                    <a:lumOff val="50000"/>
                  </a:schemeClr>
                </a:solidFill>
              </a:rPr>
              <a:t> </a:t>
            </a:r>
            <a:r>
              <a:rPr lang="en-US" sz="1200" dirty="0" err="1">
                <a:solidFill>
                  <a:schemeClr val="tx1">
                    <a:lumMod val="50000"/>
                    <a:lumOff val="50000"/>
                  </a:schemeClr>
                </a:solidFill>
              </a:rPr>
              <a:t>senkt</a:t>
            </a:r>
            <a:r>
              <a:rPr lang="en-US" sz="1200" dirty="0">
                <a:solidFill>
                  <a:schemeClr val="tx1">
                    <a:lumMod val="50000"/>
                    <a:lumOff val="50000"/>
                  </a:schemeClr>
                </a:solidFill>
              </a:rPr>
              <a:t> </a:t>
            </a:r>
            <a:r>
              <a:rPr lang="en-US" sz="1200" dirty="0" err="1">
                <a:solidFill>
                  <a:schemeClr val="tx1">
                    <a:lumMod val="50000"/>
                    <a:lumOff val="50000"/>
                  </a:schemeClr>
                </a:solidFill>
              </a:rPr>
              <a:t>Apraclonidin</a:t>
            </a:r>
            <a:r>
              <a:rPr lang="en-US" sz="1200" dirty="0">
                <a:solidFill>
                  <a:schemeClr val="tx1">
                    <a:lumMod val="50000"/>
                    <a:lumOff val="50000"/>
                  </a:schemeClr>
                </a:solidFill>
              </a:rPr>
              <a:t> den </a:t>
            </a:r>
            <a:r>
              <a:rPr lang="en-US" sz="1200" dirty="0" err="1">
                <a:solidFill>
                  <a:schemeClr val="tx1">
                    <a:lumMod val="50000"/>
                    <a:lumOff val="50000"/>
                  </a:schemeClr>
                </a:solidFill>
              </a:rPr>
              <a:t>episkleralen</a:t>
            </a:r>
            <a:r>
              <a:rPr lang="en-US" sz="1200" dirty="0">
                <a:solidFill>
                  <a:schemeClr val="tx1">
                    <a:lumMod val="50000"/>
                    <a:lumOff val="50000"/>
                  </a:schemeClr>
                </a:solidFill>
              </a:rPr>
              <a:t> </a:t>
            </a:r>
            <a:r>
              <a:rPr lang="en-US" sz="1200" dirty="0" err="1">
                <a:solidFill>
                  <a:schemeClr val="tx1">
                    <a:lumMod val="50000"/>
                    <a:lumOff val="50000"/>
                  </a:schemeClr>
                </a:solidFill>
              </a:rPr>
              <a:t>Venendruck</a:t>
            </a:r>
            <a:r>
              <a:rPr lang="en-US" sz="1200" dirty="0">
                <a:solidFill>
                  <a:schemeClr val="tx1">
                    <a:lumMod val="50000"/>
                    <a:lumOff val="50000"/>
                  </a:schemeClr>
                </a:solidFill>
              </a:rPr>
              <a:t>.</a:t>
            </a:r>
          </a:p>
          <a:p>
            <a:r>
              <a:rPr lang="en-US" sz="1200" i="1" dirty="0">
                <a:solidFill>
                  <a:schemeClr val="tx1">
                    <a:lumMod val="50000"/>
                    <a:lumOff val="50000"/>
                  </a:schemeClr>
                </a:solidFill>
              </a:rPr>
              <a:t>Durch </a:t>
            </a:r>
            <a:r>
              <a:rPr lang="en-US" sz="1200" i="1" dirty="0" err="1">
                <a:solidFill>
                  <a:schemeClr val="tx1">
                    <a:lumMod val="50000"/>
                    <a:lumOff val="50000"/>
                  </a:schemeClr>
                </a:solidFill>
              </a:rPr>
              <a:t>welchen</a:t>
            </a:r>
            <a:r>
              <a:rPr lang="en-US" sz="1200" i="1" dirty="0">
                <a:solidFill>
                  <a:schemeClr val="tx1">
                    <a:lumMod val="50000"/>
                    <a:lumOff val="50000"/>
                  </a:schemeClr>
                </a:solidFill>
              </a:rPr>
              <a:t> </a:t>
            </a:r>
            <a:r>
              <a:rPr lang="en-US" sz="1200" i="1" dirty="0" err="1">
                <a:solidFill>
                  <a:schemeClr val="tx1">
                    <a:lumMod val="50000"/>
                    <a:lumOff val="50000"/>
                  </a:schemeClr>
                </a:solidFill>
              </a:rPr>
              <a:t>Mechanismus</a:t>
            </a:r>
            <a:r>
              <a:rPr lang="en-US" sz="1200" i="1" dirty="0">
                <a:solidFill>
                  <a:schemeClr val="tx1">
                    <a:lumMod val="50000"/>
                    <a:lumOff val="50000"/>
                  </a:schemeClr>
                </a:solidFill>
              </a:rPr>
              <a:t> </a:t>
            </a:r>
            <a:r>
              <a:rPr lang="en-US" sz="1200" i="1" dirty="0" err="1">
                <a:solidFill>
                  <a:schemeClr val="tx1">
                    <a:lumMod val="50000"/>
                    <a:lumOff val="50000"/>
                  </a:schemeClr>
                </a:solidFill>
              </a:rPr>
              <a:t>verringern</a:t>
            </a:r>
            <a:r>
              <a:rPr lang="en-US" sz="1200" i="1" dirty="0">
                <a:solidFill>
                  <a:schemeClr val="tx1">
                    <a:lumMod val="50000"/>
                    <a:lumOff val="50000"/>
                  </a:schemeClr>
                </a:solidFill>
              </a:rPr>
              <a:t> </a:t>
            </a:r>
            <a:r>
              <a:rPr lang="en-US" sz="1200" i="1" dirty="0" err="1">
                <a:solidFill>
                  <a:schemeClr val="tx1">
                    <a:lumMod val="50000"/>
                    <a:lumOff val="50000"/>
                  </a:schemeClr>
                </a:solidFill>
              </a:rPr>
              <a:t>sie</a:t>
            </a:r>
            <a:r>
              <a:rPr lang="en-US" sz="1200" i="1" dirty="0">
                <a:solidFill>
                  <a:schemeClr val="tx1">
                    <a:lumMod val="50000"/>
                    <a:lumOff val="50000"/>
                  </a:schemeClr>
                </a:solidFill>
              </a:rPr>
              <a:t> die </a:t>
            </a:r>
            <a:r>
              <a:rPr lang="en-US" sz="1200" i="1" dirty="0" err="1">
                <a:solidFill>
                  <a:schemeClr val="tx1">
                    <a:lumMod val="50000"/>
                    <a:lumOff val="50000"/>
                  </a:schemeClr>
                </a:solidFill>
              </a:rPr>
              <a:t>Kammerwasserbildung</a:t>
            </a:r>
            <a:r>
              <a:rPr lang="en-US" sz="1200" i="1" dirty="0">
                <a:solidFill>
                  <a:schemeClr val="tx1">
                    <a:lumMod val="50000"/>
                    <a:lumOff val="50000"/>
                  </a:schemeClr>
                </a:solidFill>
              </a:rPr>
              <a:t>?</a:t>
            </a:r>
          </a:p>
          <a:p>
            <a:r>
              <a:rPr lang="en-US" sz="1200" dirty="0">
                <a:solidFill>
                  <a:schemeClr val="tx1">
                    <a:lumMod val="50000"/>
                    <a:lumOff val="50000"/>
                  </a:schemeClr>
                </a:solidFill>
              </a:rPr>
              <a:t>Dies </a:t>
            </a:r>
            <a:r>
              <a:rPr lang="en-US" sz="1200" dirty="0" err="1">
                <a:solidFill>
                  <a:schemeClr val="tx1">
                    <a:lumMod val="50000"/>
                    <a:lumOff val="50000"/>
                  </a:schemeClr>
                </a:solidFill>
              </a:rPr>
              <a:t>wird</a:t>
            </a:r>
            <a:r>
              <a:rPr lang="en-US" sz="1200" dirty="0">
                <a:solidFill>
                  <a:schemeClr val="tx1">
                    <a:lumMod val="50000"/>
                    <a:lumOff val="50000"/>
                  </a:schemeClr>
                </a:solidFill>
              </a:rPr>
              <a:t> </a:t>
            </a:r>
            <a:r>
              <a:rPr lang="en-US" sz="1200" dirty="0" err="1">
                <a:solidFill>
                  <a:schemeClr val="tx1">
                    <a:lumMod val="50000"/>
                    <a:lumOff val="50000"/>
                  </a:schemeClr>
                </a:solidFill>
              </a:rPr>
              <a:t>im</a:t>
            </a:r>
            <a:r>
              <a:rPr lang="en-US" sz="1200" dirty="0">
                <a:solidFill>
                  <a:schemeClr val="tx1">
                    <a:lumMod val="50000"/>
                    <a:lumOff val="50000"/>
                  </a:schemeClr>
                </a:solidFill>
              </a:rPr>
              <a:t> </a:t>
            </a:r>
            <a:r>
              <a:rPr lang="en-US" sz="1200" i="1" dirty="0">
                <a:solidFill>
                  <a:schemeClr val="tx1">
                    <a:lumMod val="50000"/>
                    <a:lumOff val="50000"/>
                  </a:schemeClr>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BCSC</a:t>
            </a:r>
            <a:r>
              <a:rPr lang="en-US" sz="1200" dirty="0">
                <a:solidFill>
                  <a:schemeClr val="tx1">
                    <a:lumMod val="50000"/>
                    <a:lumOff val="50000"/>
                  </a:schemeClr>
                </a:solidFill>
              </a:rPr>
              <a:t> nicht </a:t>
            </a:r>
            <a:r>
              <a:rPr lang="en-US" sz="1200" dirty="0" err="1">
                <a:solidFill>
                  <a:schemeClr val="tx1">
                    <a:lumMod val="50000"/>
                    <a:lumOff val="50000"/>
                  </a:schemeClr>
                </a:solidFill>
              </a:rPr>
              <a:t>behandelt</a:t>
            </a:r>
            <a:r>
              <a:rPr lang="en-US" sz="1200" dirty="0">
                <a:solidFill>
                  <a:schemeClr val="tx1">
                    <a:lumMod val="50000"/>
                    <a:lumOff val="50000"/>
                  </a:schemeClr>
                </a:solidFill>
              </a:rPr>
              <a:t> </a:t>
            </a:r>
          </a:p>
          <a:p>
            <a:r>
              <a:rPr lang="en-US" sz="1200" i="1" dirty="0">
                <a:solidFill>
                  <a:schemeClr val="tx1">
                    <a:lumMod val="50000"/>
                    <a:lumOff val="50000"/>
                  </a:schemeClr>
                </a:solidFill>
              </a:rPr>
              <a:t>Durch </a:t>
            </a:r>
            <a:r>
              <a:rPr lang="en-US" sz="1200" i="1" dirty="0" err="1">
                <a:solidFill>
                  <a:schemeClr val="tx1">
                    <a:lumMod val="50000"/>
                    <a:lumOff val="50000"/>
                  </a:schemeClr>
                </a:solidFill>
              </a:rPr>
              <a:t>welchen</a:t>
            </a:r>
            <a:r>
              <a:rPr lang="en-US" sz="1200" i="1" dirty="0">
                <a:solidFill>
                  <a:schemeClr val="tx1">
                    <a:lumMod val="50000"/>
                    <a:lumOff val="50000"/>
                  </a:schemeClr>
                </a:solidFill>
              </a:rPr>
              <a:t> </a:t>
            </a:r>
            <a:r>
              <a:rPr lang="en-US" sz="1200" i="1" dirty="0" err="1">
                <a:solidFill>
                  <a:schemeClr val="tx1">
                    <a:lumMod val="50000"/>
                    <a:lumOff val="50000"/>
                  </a:schemeClr>
                </a:solidFill>
              </a:rPr>
              <a:t>Mechanismus</a:t>
            </a:r>
            <a:r>
              <a:rPr lang="en-US" sz="1200" i="1" dirty="0">
                <a:solidFill>
                  <a:schemeClr val="tx1">
                    <a:lumMod val="50000"/>
                    <a:lumOff val="50000"/>
                  </a:schemeClr>
                </a:solidFill>
              </a:rPr>
              <a:t> </a:t>
            </a:r>
            <a:r>
              <a:rPr lang="en-US" sz="1200" i="1" dirty="0" err="1">
                <a:solidFill>
                  <a:schemeClr val="tx1">
                    <a:lumMod val="50000"/>
                    <a:lumOff val="50000"/>
                  </a:schemeClr>
                </a:solidFill>
              </a:rPr>
              <a:t>erhöhen</a:t>
            </a:r>
            <a:r>
              <a:rPr lang="en-US" sz="1200" i="1" dirty="0">
                <a:solidFill>
                  <a:schemeClr val="tx1">
                    <a:lumMod val="50000"/>
                    <a:lumOff val="50000"/>
                  </a:schemeClr>
                </a:solidFill>
              </a:rPr>
              <a:t> </a:t>
            </a:r>
            <a:r>
              <a:rPr lang="en-US" sz="1200" i="1" dirty="0" err="1">
                <a:solidFill>
                  <a:schemeClr val="tx1">
                    <a:lumMod val="50000"/>
                    <a:lumOff val="50000"/>
                  </a:schemeClr>
                </a:solidFill>
              </a:rPr>
              <a:t>sie</a:t>
            </a:r>
            <a:r>
              <a:rPr lang="en-US" sz="1200" i="1" dirty="0">
                <a:solidFill>
                  <a:schemeClr val="tx1">
                    <a:lumMod val="50000"/>
                    <a:lumOff val="50000"/>
                  </a:schemeClr>
                </a:solidFill>
              </a:rPr>
              <a:t> den </a:t>
            </a:r>
            <a:r>
              <a:rPr lang="en-US" sz="1200" i="1" dirty="0" err="1">
                <a:solidFill>
                  <a:schemeClr val="tx1">
                    <a:lumMod val="50000"/>
                    <a:lumOff val="50000"/>
                  </a:schemeClr>
                </a:solidFill>
              </a:rPr>
              <a:t>Kammerwasserabfluss</a:t>
            </a:r>
            <a:r>
              <a:rPr lang="en-US" sz="1200" i="1" dirty="0">
                <a:solidFill>
                  <a:schemeClr val="tx1">
                    <a:lumMod val="50000"/>
                    <a:lumOff val="50000"/>
                  </a:schemeClr>
                </a:solidFill>
              </a:rPr>
              <a:t>?</a:t>
            </a:r>
          </a:p>
          <a:p>
            <a:pPr lvl="0"/>
            <a:r>
              <a:rPr lang="en-US" sz="1200" dirty="0">
                <a:solidFill>
                  <a:schemeClr val="tx1">
                    <a:lumMod val="50000"/>
                    <a:lumOff val="50000"/>
                  </a:schemeClr>
                </a:solidFill>
              </a:rPr>
              <a:t>--</a:t>
            </a:r>
            <a:r>
              <a:rPr lang="en-US" sz="1200" dirty="0" err="1">
                <a:solidFill>
                  <a:srgbClr val="0000FF"/>
                </a:solidFill>
              </a:rPr>
              <a:t>Apraclonidin</a:t>
            </a:r>
            <a:r>
              <a:rPr lang="en-US" sz="1200" dirty="0">
                <a:solidFill>
                  <a:schemeClr val="tx1">
                    <a:lumMod val="50000"/>
                    <a:lumOff val="50000"/>
                  </a:schemeClr>
                </a:solidFill>
              </a:rPr>
              <a:t> </a:t>
            </a:r>
            <a:r>
              <a:rPr lang="en-US" sz="1200" dirty="0" err="1">
                <a:solidFill>
                  <a:schemeClr val="tx1">
                    <a:lumMod val="50000"/>
                    <a:lumOff val="50000"/>
                  </a:schemeClr>
                </a:solidFill>
              </a:rPr>
              <a:t>erhöht</a:t>
            </a:r>
            <a:r>
              <a:rPr lang="en-US" sz="1200" dirty="0">
                <a:solidFill>
                  <a:schemeClr val="tx1">
                    <a:lumMod val="50000"/>
                    <a:lumOff val="50000"/>
                  </a:schemeClr>
                </a:solidFill>
              </a:rPr>
              <a:t> den </a:t>
            </a:r>
            <a:r>
              <a:rPr lang="en-US" sz="1200" dirty="0" err="1">
                <a:solidFill>
                  <a:schemeClr val="tx1">
                    <a:lumMod val="50000"/>
                    <a:lumOff val="50000"/>
                  </a:schemeClr>
                </a:solidFill>
              </a:rPr>
              <a:t>Abfluss</a:t>
            </a:r>
            <a:r>
              <a:rPr lang="en-US" sz="1200" dirty="0">
                <a:solidFill>
                  <a:schemeClr val="tx1">
                    <a:lumMod val="50000"/>
                    <a:lumOff val="50000"/>
                  </a:schemeClr>
                </a:solidFill>
              </a:rPr>
              <a:t> </a:t>
            </a:r>
            <a:r>
              <a:rPr lang="en-US" sz="1200" dirty="0" err="1">
                <a:solidFill>
                  <a:srgbClr val="0000FF"/>
                </a:solidFill>
              </a:rPr>
              <a:t>über</a:t>
            </a:r>
            <a:r>
              <a:rPr lang="en-US" sz="1200" dirty="0">
                <a:solidFill>
                  <a:srgbClr val="0000FF"/>
                </a:solidFill>
              </a:rPr>
              <a:t> das TM</a:t>
            </a:r>
          </a:p>
          <a:p>
            <a:pPr lvl="0"/>
            <a:r>
              <a:rPr lang="en-US" sz="1200" dirty="0">
                <a:solidFill>
                  <a:schemeClr val="tx1">
                    <a:lumMod val="50000"/>
                    <a:lumOff val="50000"/>
                  </a:schemeClr>
                </a:solidFill>
              </a:rPr>
              <a:t>-</a:t>
            </a:r>
            <a:r>
              <a:rPr lang="en-US" sz="1200" dirty="0">
                <a:solidFill>
                  <a:srgbClr val="0000FF"/>
                </a:solidFill>
              </a:rPr>
              <a:t>-</a:t>
            </a:r>
            <a:r>
              <a:rPr lang="en-US" sz="1200" dirty="0" err="1">
                <a:solidFill>
                  <a:srgbClr val="0000FF"/>
                </a:solidFill>
              </a:rPr>
              <a:t>Brimonidin</a:t>
            </a:r>
            <a:r>
              <a:rPr lang="en-US" sz="1200" dirty="0">
                <a:solidFill>
                  <a:srgbClr val="0000FF"/>
                </a:solidFill>
              </a:rPr>
              <a:t> </a:t>
            </a:r>
            <a:r>
              <a:rPr lang="en-US" sz="1200" dirty="0" err="1">
                <a:solidFill>
                  <a:schemeClr val="tx1">
                    <a:lumMod val="50000"/>
                    <a:lumOff val="50000"/>
                  </a:schemeClr>
                </a:solidFill>
              </a:rPr>
              <a:t>erhöht</a:t>
            </a:r>
            <a:r>
              <a:rPr lang="en-US" sz="1200" dirty="0">
                <a:solidFill>
                  <a:schemeClr val="tx1">
                    <a:lumMod val="50000"/>
                    <a:lumOff val="50000"/>
                  </a:schemeClr>
                </a:solidFill>
              </a:rPr>
              <a:t> den </a:t>
            </a:r>
            <a:r>
              <a:rPr lang="en-US" sz="1200" dirty="0">
                <a:solidFill>
                  <a:srgbClr val="0000FF"/>
                </a:solidFill>
              </a:rPr>
              <a:t>U/S</a:t>
            </a:r>
            <a:r>
              <a:rPr lang="en-US" sz="1200" dirty="0">
                <a:solidFill>
                  <a:schemeClr val="tx1">
                    <a:lumMod val="50000"/>
                    <a:lumOff val="50000"/>
                  </a:schemeClr>
                </a:solidFill>
              </a:rPr>
              <a:t>-</a:t>
            </a:r>
            <a:r>
              <a:rPr lang="en-US" sz="1200" dirty="0" err="1">
                <a:solidFill>
                  <a:schemeClr val="tx1">
                    <a:lumMod val="50000"/>
                    <a:lumOff val="50000"/>
                  </a:schemeClr>
                </a:solidFill>
              </a:rPr>
              <a:t>Abfluss</a:t>
            </a:r>
            <a:endParaRPr lang="en-US" sz="1200" dirty="0">
              <a:solidFill>
                <a:schemeClr val="tx1">
                  <a:lumMod val="50000"/>
                  <a:lumOff val="50000"/>
                </a:schemeClr>
              </a:solidFill>
            </a:endParaRPr>
          </a:p>
          <a:p>
            <a:endParaRPr lang="en-US" sz="1200" dirty="0"/>
          </a:p>
          <a:p>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28007153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C867364F-8E86-0843-F673-0FBC7E223C6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CD225234-A106-28F5-FF4A-922AE8652FD0}"/>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47EB0AD7-FAB6-DC0E-1FC7-805330001844}"/>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302C94F-BEBF-A6F1-309A-78BE3A07D14D}"/>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5E00D2EA-8457-C8D3-D811-669B98037546}"/>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8F602824-4229-3999-F8F6-3F3B31C1868E}"/>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715917E4-E1F2-B096-CFA5-5EDB3D6EF84D}"/>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0E5EA5A4-A864-351B-DCA3-51DF8D655C9C}"/>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6F140D55-D315-97AC-7EF5-F3087CDC799A}"/>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64</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E9ECFCB3-C7C3-E706-87B4-2C39DBA82FBC}"/>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718CD2D4-1B04-16F0-F890-59603B60FE4D}"/>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7DE8FEA7-1B48-5AE3-5953-ED91C45229D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B601E150-343C-1A68-D673-374FCE1DC3A1}"/>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A7451A3-D4DE-F69A-0A0A-F59C754CF2CE}"/>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E3ADC55F-B937-EEEA-BCAC-7810A5CA97C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7FFF2DA8-2C55-EC68-78F3-13A25243256B}"/>
              </a:ext>
            </a:extLst>
          </p:cNvPr>
          <p:cNvSpPr txBox="1"/>
          <p:nvPr/>
        </p:nvSpPr>
        <p:spPr>
          <a:xfrm>
            <a:off x="3652638" y="3706979"/>
            <a:ext cx="5359200" cy="2980303"/>
          </a:xfrm>
          <a:prstGeom prst="rect">
            <a:avLst/>
          </a:prstGeom>
          <a:noFill/>
          <a:ln>
            <a:noFill/>
          </a:ln>
        </p:spPr>
        <p:txBody>
          <a:bodyPr spcFirstLastPara="1" wrap="square" lIns="25400" tIns="12700" rIns="25400" bIns="12700" anchor="t" anchorCtr="0">
            <a:spAutoFit/>
          </a:bodyPr>
          <a:lstStyle/>
          <a:p>
            <a:r>
              <a:rPr lang="en-US" sz="1200" i="1" dirty="0" err="1">
                <a:solidFill>
                  <a:schemeClr val="tx1">
                    <a:lumMod val="50000"/>
                    <a:lumOff val="50000"/>
                  </a:schemeClr>
                </a:solidFill>
              </a:rPr>
              <a:t>Über</a:t>
            </a:r>
            <a:r>
              <a:rPr lang="en-US" sz="1200" i="1" dirty="0">
                <a:solidFill>
                  <a:schemeClr val="tx1">
                    <a:lumMod val="50000"/>
                    <a:lumOff val="50000"/>
                  </a:schemeClr>
                </a:solidFill>
              </a:rPr>
              <a:t> </a:t>
            </a:r>
            <a:r>
              <a:rPr lang="en-US" sz="1200" i="1" dirty="0" err="1">
                <a:solidFill>
                  <a:schemeClr val="tx1">
                    <a:lumMod val="50000"/>
                    <a:lumOff val="50000"/>
                  </a:schemeClr>
                </a:solidFill>
              </a:rPr>
              <a:t>welche</a:t>
            </a:r>
            <a:r>
              <a:rPr lang="en-US" sz="1200" i="1" dirty="0">
                <a:solidFill>
                  <a:schemeClr val="tx1">
                    <a:lumMod val="50000"/>
                    <a:lumOff val="50000"/>
                  </a:schemeClr>
                </a:solidFill>
              </a:rPr>
              <a:t> der </a:t>
            </a:r>
            <a:r>
              <a:rPr lang="en-US" sz="1200" i="1" dirty="0" err="1">
                <a:solidFill>
                  <a:schemeClr val="tx1">
                    <a:lumMod val="50000"/>
                    <a:lumOff val="50000"/>
                  </a:schemeClr>
                </a:solidFill>
              </a:rPr>
              <a:t>drei</a:t>
            </a:r>
            <a:r>
              <a:rPr lang="en-US" sz="1200" i="1" dirty="0">
                <a:solidFill>
                  <a:schemeClr val="tx1">
                    <a:lumMod val="50000"/>
                    <a:lumOff val="50000"/>
                  </a:schemeClr>
                </a:solidFill>
              </a:rPr>
              <a:t> in </a:t>
            </a:r>
            <a:r>
              <a:rPr lang="en-US" sz="1200" i="1" dirty="0">
                <a:solidFill>
                  <a:schemeClr val="tx1">
                    <a:lumMod val="50000"/>
                    <a:lumOff val="50000"/>
                  </a:schemeClr>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der</a:t>
            </a:r>
            <a:r>
              <a:rPr lang="en-US" sz="1200" i="1" dirty="0">
                <a:solidFill>
                  <a:schemeClr val="tx1">
                    <a:lumMod val="50000"/>
                    <a:lumOff val="50000"/>
                  </a:schemeClr>
                </a:solidFill>
              </a:rPr>
              <a:t> Goldmann-</a:t>
            </a:r>
            <a:r>
              <a:rPr lang="en-US" sz="1200" i="1" dirty="0" err="1">
                <a:solidFill>
                  <a:schemeClr val="tx1">
                    <a:lumMod val="50000"/>
                    <a:lumOff val="50000"/>
                  </a:schemeClr>
                </a:solidFill>
              </a:rPr>
              <a:t>Gleichung</a:t>
            </a:r>
            <a:r>
              <a:rPr lang="en-US" sz="1200" i="1" dirty="0">
                <a:solidFill>
                  <a:schemeClr val="tx1">
                    <a:lumMod val="50000"/>
                    <a:lumOff val="50000"/>
                  </a:schemeClr>
                </a:solidFill>
              </a:rPr>
              <a:t> </a:t>
            </a:r>
            <a:r>
              <a:rPr lang="en-US" sz="1200" i="1" dirty="0" err="1">
                <a:solidFill>
                  <a:schemeClr val="tx1">
                    <a:lumMod val="50000"/>
                    <a:lumOff val="50000"/>
                  </a:schemeClr>
                </a:solidFill>
              </a:rPr>
              <a:t>beschriebenen</a:t>
            </a:r>
            <a:r>
              <a:rPr lang="en-US" sz="1200" i="1" dirty="0">
                <a:solidFill>
                  <a:schemeClr val="tx1">
                    <a:lumMod val="50000"/>
                    <a:lumOff val="50000"/>
                  </a:schemeClr>
                </a:solidFill>
              </a:rPr>
              <a:t> </a:t>
            </a:r>
            <a:r>
              <a:rPr lang="en-US" sz="1200" i="1" dirty="0" err="1">
                <a:solidFill>
                  <a:schemeClr val="tx1">
                    <a:lumMod val="50000"/>
                    <a:lumOff val="50000"/>
                  </a:schemeClr>
                </a:solidFill>
              </a:rPr>
              <a:t>Mechanismen</a:t>
            </a:r>
            <a:r>
              <a:rPr lang="en-US" sz="1200" i="1" dirty="0">
                <a:solidFill>
                  <a:schemeClr val="tx1">
                    <a:lumMod val="50000"/>
                    <a:lumOff val="50000"/>
                  </a:schemeClr>
                </a:solidFill>
              </a:rPr>
              <a:t> </a:t>
            </a:r>
            <a:r>
              <a:rPr lang="en-US" sz="1200" i="1" dirty="0" err="1">
                <a:solidFill>
                  <a:schemeClr val="tx1">
                    <a:lumMod val="50000"/>
                    <a:lumOff val="50000"/>
                  </a:schemeClr>
                </a:solidFill>
              </a:rPr>
              <a:t>senken</a:t>
            </a:r>
            <a:r>
              <a:rPr lang="en-US" sz="1200" i="1" dirty="0">
                <a:solidFill>
                  <a:schemeClr val="tx1">
                    <a:lumMod val="50000"/>
                    <a:lumOff val="50000"/>
                  </a:schemeClr>
                </a:solidFill>
              </a:rPr>
              <a:t> </a:t>
            </a:r>
            <a:r>
              <a:rPr lang="en-US" sz="1200" b="1" i="1" dirty="0" err="1">
                <a:solidFill>
                  <a:schemeClr val="tx1">
                    <a:lumMod val="50000"/>
                    <a:lumOff val="50000"/>
                  </a:schemeClr>
                </a:solidFill>
              </a:rPr>
              <a:t>selektive</a:t>
            </a:r>
            <a:r>
              <a:rPr lang="en-US" sz="1200" b="1" i="1" dirty="0">
                <a:solidFill>
                  <a:schemeClr val="tx1">
                    <a:lumMod val="50000"/>
                    <a:lumOff val="50000"/>
                  </a:schemeClr>
                </a:solidFill>
              </a:rPr>
              <a:t> α₂-</a:t>
            </a:r>
            <a:r>
              <a:rPr lang="en-US" sz="1200" b="1" i="1" dirty="0" err="1">
                <a:solidFill>
                  <a:schemeClr val="tx1">
                    <a:lumMod val="50000"/>
                    <a:lumOff val="50000"/>
                  </a:schemeClr>
                </a:solidFill>
              </a:rPr>
              <a:t>Agonisten</a:t>
            </a:r>
            <a:r>
              <a:rPr lang="en-US" sz="1200" i="1" dirty="0">
                <a:solidFill>
                  <a:schemeClr val="tx1">
                    <a:lumMod val="50000"/>
                    <a:lumOff val="50000"/>
                  </a:schemeClr>
                </a:solidFill>
              </a:rPr>
              <a:t> den </a:t>
            </a:r>
            <a:r>
              <a:rPr lang="en-US" sz="1200" i="1" dirty="0" err="1">
                <a:solidFill>
                  <a:schemeClr val="tx1">
                    <a:lumMod val="50000"/>
                    <a:lumOff val="50000"/>
                  </a:schemeClr>
                </a:solidFill>
              </a:rPr>
              <a:t>Augeninnendruck</a:t>
            </a:r>
            <a:r>
              <a:rPr lang="en-US" sz="1200" i="1" dirty="0">
                <a:solidFill>
                  <a:schemeClr val="tx1">
                    <a:lumMod val="50000"/>
                    <a:lumOff val="50000"/>
                  </a:schemeClr>
                </a:solidFill>
              </a:rPr>
              <a:t>? (</a:t>
            </a:r>
            <a:r>
              <a:rPr lang="en-US" sz="1200" i="1" dirty="0" err="1">
                <a:solidFill>
                  <a:schemeClr val="tx1">
                    <a:lumMod val="50000"/>
                    <a:lumOff val="50000"/>
                  </a:schemeClr>
                </a:solidFill>
              </a:rPr>
              <a:t>Hinweis</a:t>
            </a:r>
            <a:r>
              <a:rPr lang="en-US" sz="1200" i="1" dirty="0">
                <a:solidFill>
                  <a:schemeClr val="tx1">
                    <a:lumMod val="50000"/>
                    <a:lumOff val="50000"/>
                  </a:schemeClr>
                </a:solidFill>
              </a:rPr>
              <a:t>: Es </a:t>
            </a:r>
            <a:r>
              <a:rPr lang="en-US" sz="1200" i="1" dirty="0" err="1">
                <a:solidFill>
                  <a:schemeClr val="tx1">
                    <a:lumMod val="50000"/>
                    <a:lumOff val="50000"/>
                  </a:schemeClr>
                </a:solidFill>
              </a:rPr>
              <a:t>kann</a:t>
            </a:r>
            <a:r>
              <a:rPr lang="en-US" sz="1200" i="1" dirty="0">
                <a:solidFill>
                  <a:schemeClr val="tx1">
                    <a:lumMod val="50000"/>
                    <a:lumOff val="50000"/>
                  </a:schemeClr>
                </a:solidFill>
              </a:rPr>
              <a:t> </a:t>
            </a:r>
            <a:r>
              <a:rPr lang="en-US" sz="1200" i="1" dirty="0" err="1">
                <a:solidFill>
                  <a:schemeClr val="tx1">
                    <a:lumMod val="50000"/>
                    <a:lumOff val="50000"/>
                  </a:schemeClr>
                </a:solidFill>
              </a:rPr>
              <a:t>mehr</a:t>
            </a:r>
            <a:r>
              <a:rPr lang="en-US" sz="1200" i="1" dirty="0">
                <a:solidFill>
                  <a:schemeClr val="tx1">
                    <a:lumMod val="50000"/>
                    <a:lumOff val="50000"/>
                  </a:schemeClr>
                </a:solidFill>
              </a:rPr>
              <a:t> </a:t>
            </a:r>
            <a:r>
              <a:rPr lang="en-US" sz="1200" i="1" dirty="0" err="1">
                <a:solidFill>
                  <a:schemeClr val="tx1">
                    <a:lumMod val="50000"/>
                    <a:lumOff val="50000"/>
                  </a:schemeClr>
                </a:solidFill>
              </a:rPr>
              <a:t>als</a:t>
            </a:r>
            <a:r>
              <a:rPr lang="en-US" sz="1200" i="1" dirty="0">
                <a:solidFill>
                  <a:schemeClr val="tx1">
                    <a:lumMod val="50000"/>
                    <a:lumOff val="50000"/>
                  </a:schemeClr>
                </a:solidFill>
              </a:rPr>
              <a:t> </a:t>
            </a:r>
            <a:r>
              <a:rPr lang="en-US" sz="1200" i="1" dirty="0" err="1">
                <a:solidFill>
                  <a:schemeClr val="tx1">
                    <a:lumMod val="50000"/>
                    <a:lumOff val="50000"/>
                  </a:schemeClr>
                </a:solidFill>
              </a:rPr>
              <a:t>einer</a:t>
            </a:r>
            <a:r>
              <a:rPr lang="en-US" sz="1200" i="1" dirty="0">
                <a:solidFill>
                  <a:schemeClr val="tx1">
                    <a:lumMod val="50000"/>
                    <a:lumOff val="50000"/>
                  </a:schemeClr>
                </a:solidFill>
              </a:rPr>
              <a:t> sein.)</a:t>
            </a:r>
            <a:r>
              <a:rPr lang="en-US" sz="1600" dirty="0">
                <a:solidFill>
                  <a:schemeClr val="tx1">
                    <a:lumMod val="50000"/>
                    <a:lumOff val="50000"/>
                  </a:schemeClr>
                </a:solidFill>
              </a:rPr>
              <a:t> </a:t>
            </a:r>
            <a:r>
              <a:rPr lang="en-US" sz="1200" dirty="0" err="1">
                <a:solidFill>
                  <a:schemeClr val="tx1">
                    <a:lumMod val="50000"/>
                    <a:lumOff val="50000"/>
                  </a:schemeClr>
                </a:solidFill>
              </a:rPr>
              <a:t>Beide</a:t>
            </a:r>
            <a:r>
              <a:rPr lang="en-US" sz="1200" dirty="0">
                <a:solidFill>
                  <a:schemeClr val="tx1">
                    <a:lumMod val="50000"/>
                    <a:lumOff val="50000"/>
                  </a:schemeClr>
                </a:solidFill>
              </a:rPr>
              <a:t> </a:t>
            </a:r>
            <a:r>
              <a:rPr lang="en-US" sz="1200" dirty="0" err="1">
                <a:solidFill>
                  <a:schemeClr val="tx1">
                    <a:lumMod val="50000"/>
                    <a:lumOff val="50000"/>
                  </a:schemeClr>
                </a:solidFill>
              </a:rPr>
              <a:t>Medikamente</a:t>
            </a:r>
            <a:r>
              <a:rPr lang="en-US" sz="1200" dirty="0">
                <a:solidFill>
                  <a:schemeClr val="tx1">
                    <a:lumMod val="50000"/>
                    <a:lumOff val="50000"/>
                  </a:schemeClr>
                </a:solidFill>
              </a:rPr>
              <a:t> </a:t>
            </a:r>
            <a:r>
              <a:rPr lang="en-US" sz="1200" dirty="0" err="1">
                <a:solidFill>
                  <a:schemeClr val="tx1">
                    <a:lumMod val="50000"/>
                    <a:lumOff val="50000"/>
                  </a:schemeClr>
                </a:solidFill>
              </a:rPr>
              <a:t>verringern</a:t>
            </a:r>
            <a:r>
              <a:rPr lang="en-US" sz="1200" dirty="0">
                <a:solidFill>
                  <a:schemeClr val="tx1">
                    <a:lumMod val="50000"/>
                    <a:lumOff val="50000"/>
                  </a:schemeClr>
                </a:solidFill>
              </a:rPr>
              <a:t> die </a:t>
            </a:r>
            <a:r>
              <a:rPr lang="en-US" sz="1200" dirty="0" err="1">
                <a:solidFill>
                  <a:schemeClr val="tx1">
                    <a:lumMod val="50000"/>
                    <a:lumOff val="50000"/>
                  </a:schemeClr>
                </a:solidFill>
              </a:rPr>
              <a:t>Kammerwasserbildung</a:t>
            </a:r>
            <a:r>
              <a:rPr lang="en-US" sz="1200" dirty="0">
                <a:solidFill>
                  <a:schemeClr val="tx1">
                    <a:lumMod val="50000"/>
                    <a:lumOff val="50000"/>
                  </a:schemeClr>
                </a:solidFill>
              </a:rPr>
              <a:t> </a:t>
            </a:r>
            <a:r>
              <a:rPr lang="en-US" sz="1200" i="1" dirty="0">
                <a:solidFill>
                  <a:schemeClr val="tx1">
                    <a:lumMod val="50000"/>
                    <a:lumOff val="50000"/>
                  </a:schemeClr>
                </a:solidFill>
              </a:rPr>
              <a:t>und </a:t>
            </a:r>
            <a:r>
              <a:rPr lang="en-US" sz="1200" dirty="0" err="1">
                <a:solidFill>
                  <a:schemeClr val="tx1">
                    <a:lumMod val="50000"/>
                    <a:lumOff val="50000"/>
                  </a:schemeClr>
                </a:solidFill>
              </a:rPr>
              <a:t>erhöhen</a:t>
            </a:r>
            <a:r>
              <a:rPr lang="en-US" sz="1200" dirty="0">
                <a:solidFill>
                  <a:schemeClr val="tx1">
                    <a:lumMod val="50000"/>
                    <a:lumOff val="50000"/>
                  </a:schemeClr>
                </a:solidFill>
              </a:rPr>
              <a:t> den </a:t>
            </a:r>
            <a:r>
              <a:rPr lang="en-US" sz="1200" dirty="0" err="1">
                <a:solidFill>
                  <a:schemeClr val="tx1">
                    <a:lumMod val="50000"/>
                    <a:lumOff val="50000"/>
                  </a:schemeClr>
                </a:solidFill>
              </a:rPr>
              <a:t>Abfluss</a:t>
            </a:r>
            <a:r>
              <a:rPr lang="en-US" sz="1200" dirty="0">
                <a:solidFill>
                  <a:schemeClr val="tx1">
                    <a:lumMod val="50000"/>
                    <a:lumOff val="50000"/>
                  </a:schemeClr>
                </a:solidFill>
              </a:rPr>
              <a:t>. </a:t>
            </a:r>
            <a:r>
              <a:rPr lang="en-US" sz="1200" dirty="0" err="1">
                <a:solidFill>
                  <a:schemeClr val="tx1">
                    <a:lumMod val="50000"/>
                    <a:lumOff val="50000"/>
                  </a:schemeClr>
                </a:solidFill>
              </a:rPr>
              <a:t>Darüber</a:t>
            </a:r>
            <a:r>
              <a:rPr lang="en-US" sz="1200" dirty="0">
                <a:solidFill>
                  <a:schemeClr val="tx1">
                    <a:lumMod val="50000"/>
                    <a:lumOff val="50000"/>
                  </a:schemeClr>
                </a:solidFill>
              </a:rPr>
              <a:t> </a:t>
            </a:r>
            <a:r>
              <a:rPr lang="en-US" sz="1200" dirty="0" err="1">
                <a:solidFill>
                  <a:schemeClr val="tx1">
                    <a:lumMod val="50000"/>
                    <a:lumOff val="50000"/>
                  </a:schemeClr>
                </a:solidFill>
              </a:rPr>
              <a:t>hinaus</a:t>
            </a:r>
            <a:r>
              <a:rPr lang="en-US" sz="1200" dirty="0">
                <a:solidFill>
                  <a:schemeClr val="tx1">
                    <a:lumMod val="50000"/>
                    <a:lumOff val="50000"/>
                  </a:schemeClr>
                </a:solidFill>
              </a:rPr>
              <a:t> </a:t>
            </a:r>
            <a:r>
              <a:rPr lang="en-US" sz="1200" dirty="0" err="1">
                <a:solidFill>
                  <a:schemeClr val="tx1">
                    <a:lumMod val="50000"/>
                    <a:lumOff val="50000"/>
                  </a:schemeClr>
                </a:solidFill>
              </a:rPr>
              <a:t>senkt</a:t>
            </a:r>
            <a:r>
              <a:rPr lang="en-US" sz="1200" dirty="0">
                <a:solidFill>
                  <a:schemeClr val="tx1">
                    <a:lumMod val="50000"/>
                    <a:lumOff val="50000"/>
                  </a:schemeClr>
                </a:solidFill>
              </a:rPr>
              <a:t> </a:t>
            </a:r>
            <a:r>
              <a:rPr lang="en-US" sz="1200" dirty="0" err="1">
                <a:solidFill>
                  <a:schemeClr val="tx1">
                    <a:lumMod val="50000"/>
                    <a:lumOff val="50000"/>
                  </a:schemeClr>
                </a:solidFill>
              </a:rPr>
              <a:t>Apraclonidin</a:t>
            </a:r>
            <a:r>
              <a:rPr lang="en-US" sz="1200" dirty="0">
                <a:solidFill>
                  <a:schemeClr val="tx1">
                    <a:lumMod val="50000"/>
                    <a:lumOff val="50000"/>
                  </a:schemeClr>
                </a:solidFill>
              </a:rPr>
              <a:t> den </a:t>
            </a:r>
            <a:r>
              <a:rPr lang="en-US" sz="1200" dirty="0" err="1">
                <a:solidFill>
                  <a:schemeClr val="tx1">
                    <a:lumMod val="50000"/>
                    <a:lumOff val="50000"/>
                  </a:schemeClr>
                </a:solidFill>
              </a:rPr>
              <a:t>episkleralen</a:t>
            </a:r>
            <a:r>
              <a:rPr lang="en-US" sz="1200" dirty="0">
                <a:solidFill>
                  <a:schemeClr val="tx1">
                    <a:lumMod val="50000"/>
                    <a:lumOff val="50000"/>
                  </a:schemeClr>
                </a:solidFill>
              </a:rPr>
              <a:t> </a:t>
            </a:r>
            <a:r>
              <a:rPr lang="en-US" sz="1200" dirty="0" err="1">
                <a:solidFill>
                  <a:schemeClr val="tx1">
                    <a:lumMod val="50000"/>
                    <a:lumOff val="50000"/>
                  </a:schemeClr>
                </a:solidFill>
              </a:rPr>
              <a:t>Venendruck</a:t>
            </a:r>
            <a:r>
              <a:rPr lang="en-US" sz="1200" dirty="0">
                <a:solidFill>
                  <a:schemeClr val="tx1">
                    <a:lumMod val="50000"/>
                    <a:lumOff val="50000"/>
                  </a:schemeClr>
                </a:solidFill>
              </a:rPr>
              <a:t>.</a:t>
            </a:r>
          </a:p>
          <a:p>
            <a:r>
              <a:rPr lang="en-US" sz="1200" i="1" dirty="0">
                <a:solidFill>
                  <a:schemeClr val="tx1">
                    <a:lumMod val="50000"/>
                    <a:lumOff val="50000"/>
                  </a:schemeClr>
                </a:solidFill>
              </a:rPr>
              <a:t>Durch </a:t>
            </a:r>
            <a:r>
              <a:rPr lang="en-US" sz="1200" i="1" dirty="0" err="1">
                <a:solidFill>
                  <a:schemeClr val="tx1">
                    <a:lumMod val="50000"/>
                    <a:lumOff val="50000"/>
                  </a:schemeClr>
                </a:solidFill>
              </a:rPr>
              <a:t>welchen</a:t>
            </a:r>
            <a:r>
              <a:rPr lang="en-US" sz="1200" i="1" dirty="0">
                <a:solidFill>
                  <a:schemeClr val="tx1">
                    <a:lumMod val="50000"/>
                    <a:lumOff val="50000"/>
                  </a:schemeClr>
                </a:solidFill>
              </a:rPr>
              <a:t> </a:t>
            </a:r>
            <a:r>
              <a:rPr lang="en-US" sz="1200" i="1" dirty="0" err="1">
                <a:solidFill>
                  <a:schemeClr val="tx1">
                    <a:lumMod val="50000"/>
                    <a:lumOff val="50000"/>
                  </a:schemeClr>
                </a:solidFill>
              </a:rPr>
              <a:t>Mechanismus</a:t>
            </a:r>
            <a:r>
              <a:rPr lang="en-US" sz="1200" i="1" dirty="0">
                <a:solidFill>
                  <a:schemeClr val="tx1">
                    <a:lumMod val="50000"/>
                    <a:lumOff val="50000"/>
                  </a:schemeClr>
                </a:solidFill>
              </a:rPr>
              <a:t> </a:t>
            </a:r>
            <a:r>
              <a:rPr lang="en-US" sz="1200" i="1" dirty="0" err="1">
                <a:solidFill>
                  <a:schemeClr val="tx1">
                    <a:lumMod val="50000"/>
                    <a:lumOff val="50000"/>
                  </a:schemeClr>
                </a:solidFill>
              </a:rPr>
              <a:t>verringern</a:t>
            </a:r>
            <a:r>
              <a:rPr lang="en-US" sz="1200" i="1" dirty="0">
                <a:solidFill>
                  <a:schemeClr val="tx1">
                    <a:lumMod val="50000"/>
                    <a:lumOff val="50000"/>
                  </a:schemeClr>
                </a:solidFill>
              </a:rPr>
              <a:t> </a:t>
            </a:r>
            <a:r>
              <a:rPr lang="en-US" sz="1200" i="1" dirty="0" err="1">
                <a:solidFill>
                  <a:schemeClr val="tx1">
                    <a:lumMod val="50000"/>
                    <a:lumOff val="50000"/>
                  </a:schemeClr>
                </a:solidFill>
              </a:rPr>
              <a:t>sie</a:t>
            </a:r>
            <a:r>
              <a:rPr lang="en-US" sz="1200" i="1" dirty="0">
                <a:solidFill>
                  <a:schemeClr val="tx1">
                    <a:lumMod val="50000"/>
                    <a:lumOff val="50000"/>
                  </a:schemeClr>
                </a:solidFill>
              </a:rPr>
              <a:t> die </a:t>
            </a:r>
            <a:r>
              <a:rPr lang="en-US" sz="1200" i="1" dirty="0" err="1">
                <a:solidFill>
                  <a:schemeClr val="tx1">
                    <a:lumMod val="50000"/>
                    <a:lumOff val="50000"/>
                  </a:schemeClr>
                </a:solidFill>
              </a:rPr>
              <a:t>Kammerwasserbildung</a:t>
            </a:r>
            <a:r>
              <a:rPr lang="en-US" sz="1200" i="1" dirty="0">
                <a:solidFill>
                  <a:schemeClr val="tx1">
                    <a:lumMod val="50000"/>
                    <a:lumOff val="50000"/>
                  </a:schemeClr>
                </a:solidFill>
              </a:rPr>
              <a:t>?</a:t>
            </a:r>
          </a:p>
          <a:p>
            <a:r>
              <a:rPr lang="en-US" sz="1200" dirty="0">
                <a:solidFill>
                  <a:schemeClr val="tx1">
                    <a:lumMod val="50000"/>
                    <a:lumOff val="50000"/>
                  </a:schemeClr>
                </a:solidFill>
              </a:rPr>
              <a:t>Dies </a:t>
            </a:r>
            <a:r>
              <a:rPr lang="en-US" sz="1200" dirty="0" err="1">
                <a:solidFill>
                  <a:schemeClr val="tx1">
                    <a:lumMod val="50000"/>
                    <a:lumOff val="50000"/>
                  </a:schemeClr>
                </a:solidFill>
              </a:rPr>
              <a:t>wird</a:t>
            </a:r>
            <a:r>
              <a:rPr lang="en-US" sz="1200" dirty="0">
                <a:solidFill>
                  <a:schemeClr val="tx1">
                    <a:lumMod val="50000"/>
                    <a:lumOff val="50000"/>
                  </a:schemeClr>
                </a:solidFill>
              </a:rPr>
              <a:t> </a:t>
            </a:r>
            <a:r>
              <a:rPr lang="en-US" sz="1200" dirty="0" err="1">
                <a:solidFill>
                  <a:schemeClr val="tx1">
                    <a:lumMod val="50000"/>
                    <a:lumOff val="50000"/>
                  </a:schemeClr>
                </a:solidFill>
              </a:rPr>
              <a:t>im</a:t>
            </a:r>
            <a:r>
              <a:rPr lang="en-US" sz="1200" dirty="0">
                <a:solidFill>
                  <a:schemeClr val="tx1">
                    <a:lumMod val="50000"/>
                    <a:lumOff val="50000"/>
                  </a:schemeClr>
                </a:solidFill>
              </a:rPr>
              <a:t> </a:t>
            </a:r>
            <a:r>
              <a:rPr lang="en-US" sz="1200" i="1" dirty="0">
                <a:solidFill>
                  <a:schemeClr val="tx1">
                    <a:lumMod val="50000"/>
                    <a:lumOff val="50000"/>
                  </a:schemeClr>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71"/>
                  </a:ext>
                </a:extLst>
              </a:rPr>
              <a:t>BCSC</a:t>
            </a:r>
            <a:r>
              <a:rPr lang="en-US" sz="1200" dirty="0">
                <a:solidFill>
                  <a:schemeClr val="tx1">
                    <a:lumMod val="50000"/>
                    <a:lumOff val="50000"/>
                  </a:schemeClr>
                </a:solidFill>
              </a:rPr>
              <a:t> nicht </a:t>
            </a:r>
            <a:r>
              <a:rPr lang="en-US" sz="1200" dirty="0" err="1">
                <a:solidFill>
                  <a:schemeClr val="tx1">
                    <a:lumMod val="50000"/>
                    <a:lumOff val="50000"/>
                  </a:schemeClr>
                </a:solidFill>
              </a:rPr>
              <a:t>behandelt</a:t>
            </a:r>
            <a:r>
              <a:rPr lang="en-US" sz="1200" dirty="0">
                <a:solidFill>
                  <a:schemeClr val="tx1">
                    <a:lumMod val="50000"/>
                    <a:lumOff val="50000"/>
                  </a:schemeClr>
                </a:solidFill>
              </a:rPr>
              <a:t> </a:t>
            </a:r>
          </a:p>
          <a:p>
            <a:r>
              <a:rPr lang="en-US" sz="1200" i="1" dirty="0">
                <a:solidFill>
                  <a:schemeClr val="tx1">
                    <a:lumMod val="50000"/>
                    <a:lumOff val="50000"/>
                  </a:schemeClr>
                </a:solidFill>
              </a:rPr>
              <a:t>Durch </a:t>
            </a:r>
            <a:r>
              <a:rPr lang="en-US" sz="1200" i="1" dirty="0" err="1">
                <a:solidFill>
                  <a:schemeClr val="tx1">
                    <a:lumMod val="50000"/>
                    <a:lumOff val="50000"/>
                  </a:schemeClr>
                </a:solidFill>
              </a:rPr>
              <a:t>welchen</a:t>
            </a:r>
            <a:r>
              <a:rPr lang="en-US" sz="1200" i="1" dirty="0">
                <a:solidFill>
                  <a:schemeClr val="tx1">
                    <a:lumMod val="50000"/>
                    <a:lumOff val="50000"/>
                  </a:schemeClr>
                </a:solidFill>
              </a:rPr>
              <a:t> </a:t>
            </a:r>
            <a:r>
              <a:rPr lang="en-US" sz="1200" i="1" dirty="0" err="1">
                <a:solidFill>
                  <a:schemeClr val="tx1">
                    <a:lumMod val="50000"/>
                    <a:lumOff val="50000"/>
                  </a:schemeClr>
                </a:solidFill>
              </a:rPr>
              <a:t>Mechanismus</a:t>
            </a:r>
            <a:r>
              <a:rPr lang="en-US" sz="1200" i="1" dirty="0">
                <a:solidFill>
                  <a:schemeClr val="tx1">
                    <a:lumMod val="50000"/>
                    <a:lumOff val="50000"/>
                  </a:schemeClr>
                </a:solidFill>
              </a:rPr>
              <a:t> </a:t>
            </a:r>
            <a:r>
              <a:rPr lang="en-US" sz="1200" i="1" dirty="0" err="1">
                <a:solidFill>
                  <a:schemeClr val="tx1">
                    <a:lumMod val="50000"/>
                    <a:lumOff val="50000"/>
                  </a:schemeClr>
                </a:solidFill>
              </a:rPr>
              <a:t>erhöhen</a:t>
            </a:r>
            <a:r>
              <a:rPr lang="en-US" sz="1200" i="1" dirty="0">
                <a:solidFill>
                  <a:schemeClr val="tx1">
                    <a:lumMod val="50000"/>
                    <a:lumOff val="50000"/>
                  </a:schemeClr>
                </a:solidFill>
              </a:rPr>
              <a:t> </a:t>
            </a:r>
            <a:r>
              <a:rPr lang="en-US" sz="1200" i="1" dirty="0" err="1">
                <a:solidFill>
                  <a:schemeClr val="tx1">
                    <a:lumMod val="50000"/>
                    <a:lumOff val="50000"/>
                  </a:schemeClr>
                </a:solidFill>
              </a:rPr>
              <a:t>sie</a:t>
            </a:r>
            <a:r>
              <a:rPr lang="en-US" sz="1200" i="1" dirty="0">
                <a:solidFill>
                  <a:schemeClr val="tx1">
                    <a:lumMod val="50000"/>
                    <a:lumOff val="50000"/>
                  </a:schemeClr>
                </a:solidFill>
              </a:rPr>
              <a:t> den </a:t>
            </a:r>
            <a:r>
              <a:rPr lang="en-US" sz="1200" i="1" dirty="0" err="1">
                <a:solidFill>
                  <a:schemeClr val="tx1">
                    <a:lumMod val="50000"/>
                    <a:lumOff val="50000"/>
                  </a:schemeClr>
                </a:solidFill>
              </a:rPr>
              <a:t>Kammerwasserabfluss</a:t>
            </a:r>
            <a:r>
              <a:rPr lang="en-US" sz="1200" i="1" dirty="0">
                <a:solidFill>
                  <a:schemeClr val="tx1">
                    <a:lumMod val="50000"/>
                    <a:lumOff val="50000"/>
                  </a:schemeClr>
                </a:solidFill>
              </a:rPr>
              <a:t>?</a:t>
            </a:r>
          </a:p>
          <a:p>
            <a:pPr lvl="0"/>
            <a:r>
              <a:rPr lang="en-US" sz="1200" dirty="0">
                <a:solidFill>
                  <a:schemeClr val="tx1">
                    <a:lumMod val="50000"/>
                    <a:lumOff val="50000"/>
                  </a:schemeClr>
                </a:solidFill>
              </a:rPr>
              <a:t>--</a:t>
            </a:r>
            <a:r>
              <a:rPr lang="en-US" sz="1200" dirty="0" err="1">
                <a:solidFill>
                  <a:srgbClr val="0000FF"/>
                </a:solidFill>
              </a:rPr>
              <a:t>Apraclonidin</a:t>
            </a:r>
            <a:r>
              <a:rPr lang="en-US" sz="1200" dirty="0">
                <a:solidFill>
                  <a:schemeClr val="tx1">
                    <a:lumMod val="50000"/>
                    <a:lumOff val="50000"/>
                  </a:schemeClr>
                </a:solidFill>
              </a:rPr>
              <a:t> </a:t>
            </a:r>
            <a:r>
              <a:rPr lang="en-US" sz="1200" dirty="0" err="1">
                <a:solidFill>
                  <a:schemeClr val="tx1">
                    <a:lumMod val="50000"/>
                    <a:lumOff val="50000"/>
                  </a:schemeClr>
                </a:solidFill>
              </a:rPr>
              <a:t>erhöht</a:t>
            </a:r>
            <a:r>
              <a:rPr lang="en-US" sz="1200" dirty="0">
                <a:solidFill>
                  <a:schemeClr val="tx1">
                    <a:lumMod val="50000"/>
                    <a:lumOff val="50000"/>
                  </a:schemeClr>
                </a:solidFill>
              </a:rPr>
              <a:t> den </a:t>
            </a:r>
            <a:r>
              <a:rPr lang="en-US" sz="1200" dirty="0" err="1">
                <a:solidFill>
                  <a:schemeClr val="tx1">
                    <a:lumMod val="50000"/>
                    <a:lumOff val="50000"/>
                  </a:schemeClr>
                </a:solidFill>
              </a:rPr>
              <a:t>Abfluss</a:t>
            </a:r>
            <a:r>
              <a:rPr lang="en-US" sz="1200" dirty="0">
                <a:solidFill>
                  <a:schemeClr val="tx1">
                    <a:lumMod val="50000"/>
                    <a:lumOff val="50000"/>
                  </a:schemeClr>
                </a:solidFill>
              </a:rPr>
              <a:t> </a:t>
            </a:r>
            <a:r>
              <a:rPr lang="en-US" sz="1200" dirty="0" err="1">
                <a:solidFill>
                  <a:srgbClr val="0000FF"/>
                </a:solidFill>
              </a:rPr>
              <a:t>über</a:t>
            </a:r>
            <a:r>
              <a:rPr lang="en-US" sz="1200" dirty="0">
                <a:solidFill>
                  <a:srgbClr val="0000FF"/>
                </a:solidFill>
              </a:rPr>
              <a:t> das TM</a:t>
            </a:r>
          </a:p>
          <a:p>
            <a:pPr lvl="0"/>
            <a:r>
              <a:rPr lang="en-US" sz="1200" dirty="0">
                <a:solidFill>
                  <a:schemeClr val="tx1">
                    <a:lumMod val="50000"/>
                    <a:lumOff val="50000"/>
                  </a:schemeClr>
                </a:solidFill>
              </a:rPr>
              <a:t>-</a:t>
            </a:r>
            <a:r>
              <a:rPr lang="en-US" sz="1200" dirty="0">
                <a:solidFill>
                  <a:srgbClr val="0000FF"/>
                </a:solidFill>
              </a:rPr>
              <a:t>-</a:t>
            </a:r>
            <a:r>
              <a:rPr lang="en-US" sz="1200" dirty="0" err="1">
                <a:solidFill>
                  <a:srgbClr val="0000FF"/>
                </a:solidFill>
              </a:rPr>
              <a:t>Brimonidin</a:t>
            </a:r>
            <a:r>
              <a:rPr lang="en-US" sz="1200" dirty="0">
                <a:solidFill>
                  <a:srgbClr val="0000FF"/>
                </a:solidFill>
              </a:rPr>
              <a:t> </a:t>
            </a:r>
            <a:r>
              <a:rPr lang="en-US" sz="1200" dirty="0" err="1">
                <a:solidFill>
                  <a:schemeClr val="tx1">
                    <a:lumMod val="50000"/>
                    <a:lumOff val="50000"/>
                  </a:schemeClr>
                </a:solidFill>
              </a:rPr>
              <a:t>erhöht</a:t>
            </a:r>
            <a:r>
              <a:rPr lang="en-US" sz="1200" dirty="0">
                <a:solidFill>
                  <a:schemeClr val="tx1">
                    <a:lumMod val="50000"/>
                    <a:lumOff val="50000"/>
                  </a:schemeClr>
                </a:solidFill>
              </a:rPr>
              <a:t> den </a:t>
            </a:r>
            <a:r>
              <a:rPr lang="en-US" sz="1200" dirty="0">
                <a:solidFill>
                  <a:srgbClr val="0000FF"/>
                </a:solidFill>
              </a:rPr>
              <a:t>U/S</a:t>
            </a:r>
            <a:r>
              <a:rPr lang="en-US" sz="1200" dirty="0">
                <a:solidFill>
                  <a:schemeClr val="tx1">
                    <a:lumMod val="50000"/>
                    <a:lumOff val="50000"/>
                  </a:schemeClr>
                </a:solidFill>
              </a:rPr>
              <a:t>-</a:t>
            </a:r>
            <a:r>
              <a:rPr lang="en-US" sz="1200" dirty="0" err="1">
                <a:solidFill>
                  <a:schemeClr val="tx1">
                    <a:lumMod val="50000"/>
                    <a:lumOff val="50000"/>
                  </a:schemeClr>
                </a:solidFill>
              </a:rPr>
              <a:t>Abfluss</a:t>
            </a:r>
            <a:endParaRPr lang="en-US" sz="1200" dirty="0">
              <a:solidFill>
                <a:schemeClr val="tx1">
                  <a:lumMod val="50000"/>
                  <a:lumOff val="50000"/>
                </a:schemeClr>
              </a:solidFill>
            </a:endParaRPr>
          </a:p>
          <a:p>
            <a:endParaRPr lang="en-US" sz="1200" dirty="0"/>
          </a:p>
          <a:p>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2" name="Google Shape;1273;p70">
            <a:extLst>
              <a:ext uri="{FF2B5EF4-FFF2-40B4-BE49-F238E27FC236}">
                <a16:creationId xmlns:a16="http://schemas.microsoft.com/office/drawing/2014/main" id="{2C5AFFCD-E70C-732F-B0CC-1FDB5AEED6BB}"/>
              </a:ext>
            </a:extLst>
          </p:cNvPr>
          <p:cNvSpPr txBox="1"/>
          <p:nvPr/>
        </p:nvSpPr>
        <p:spPr>
          <a:xfrm>
            <a:off x="3458340" y="5751490"/>
            <a:ext cx="5378475" cy="92333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Eselsbrücke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zur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Einprägung</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Abflusswege</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err="1">
                <a:solidFill>
                  <a:srgbClr val="0000FF"/>
                </a:solidFill>
                <a:latin typeface="Arial"/>
                <a:ea typeface="Arial"/>
                <a:cs typeface="Arial"/>
                <a:sym typeface="Arial"/>
              </a:rPr>
              <a:t>Apraclonidin</a:t>
            </a:r>
            <a:r>
              <a:rPr lang="en-US" sz="1200" b="1" dirty="0">
                <a:solidFill>
                  <a:srgbClr val="0000FF"/>
                </a:solidFill>
                <a:latin typeface="Arial"/>
                <a:ea typeface="Arial"/>
                <a:cs typeface="Arial"/>
                <a:sym typeface="Arial"/>
              </a:rPr>
              <a:t>: „ATM“</a:t>
            </a:r>
            <a:endParaRPr dirty="0"/>
          </a:p>
          <a:p>
            <a:pPr marL="0" marR="0" lvl="0" indent="0" algn="l" rtl="0">
              <a:spcBef>
                <a:spcPts val="0"/>
              </a:spcBef>
              <a:spcAft>
                <a:spcPts val="0"/>
              </a:spcAft>
              <a:buNone/>
            </a:pPr>
            <a:r>
              <a:rPr lang="en-US" sz="1200" b="1" dirty="0" err="1">
                <a:solidFill>
                  <a:srgbClr val="0000FF"/>
                </a:solidFill>
                <a:latin typeface="Arial"/>
                <a:ea typeface="Arial"/>
                <a:cs typeface="Arial"/>
                <a:sym typeface="Arial"/>
              </a:rPr>
              <a:t>Brimonidin</a:t>
            </a:r>
            <a:r>
              <a:rPr lang="en-US" sz="1200" b="1" dirty="0">
                <a:solidFill>
                  <a:srgbClr val="0000FF"/>
                </a:solidFill>
                <a:latin typeface="Arial"/>
                <a:ea typeface="Arial"/>
                <a:cs typeface="Arial"/>
                <a:sym typeface="Arial"/>
              </a:rPr>
              <a:t>: „BUS“</a:t>
            </a:r>
            <a:endParaRPr dirty="0"/>
          </a:p>
        </p:txBody>
      </p:sp>
    </p:spTree>
    <p:extLst>
      <p:ext uri="{BB962C8B-B14F-4D97-AF65-F5344CB8AC3E}">
        <p14:creationId xmlns:p14="http://schemas.microsoft.com/office/powerpoint/2010/main" val="9209124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95F0263C-F20B-67C5-7CAC-6044738FC632}"/>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96F413CB-762E-5C2E-A687-6DA54518C77A}"/>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C2448AA8-9773-19A8-5AB3-08A7D0FF6D22}"/>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47733AAD-E5F9-3D04-7E2A-FCAE5BF9023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544987FF-3E85-0DA6-E455-49CBB3CE415F}"/>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6D4417B2-5732-8494-91E5-B42CA82A0BD3}"/>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67FC284-1023-4C4C-0794-329E0BD140EE}"/>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b="1" dirty="0" err="1">
                <a:solidFill>
                  <a:srgbClr val="0000FF"/>
                </a:solidFill>
              </a:rPr>
              <a:t>Apraclonidin</a:t>
            </a:r>
            <a:r>
              <a:rPr lang="en-US" sz="1200" b="1" dirty="0">
                <a:solidFill>
                  <a:srgbClr val="0000FF"/>
                </a:solidFill>
              </a:rPr>
              <a:t> </a:t>
            </a:r>
            <a:endParaRPr lang="en-US" dirty="0"/>
          </a:p>
          <a:p>
            <a:pPr marL="692150" lvl="1" indent="-347663">
              <a:lnSpc>
                <a:spcPct val="80000"/>
              </a:lnSpc>
              <a:spcBef>
                <a:spcPts val="240"/>
              </a:spcBef>
              <a:buSzPts val="840"/>
            </a:pPr>
            <a:r>
              <a:rPr lang="en-US" sz="1200" b="1" dirty="0" err="1">
                <a:solidFill>
                  <a:srgbClr val="0000F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DF40EDD9-F8DD-C6D1-1248-43C8839B9486}"/>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1C0E7614-A81D-5F1D-DBBD-F5D6BE830C35}"/>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65</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98DC41BB-E95A-A7A8-7062-BE462F1EA78C}"/>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797BEDFD-0EE9-55F3-43A3-B8A99EC4452F}"/>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4F24B1C9-F2C5-77D1-B88B-BF465F807932}"/>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13094511-15F0-6926-C939-FB1D212A5D65}"/>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BCBE20B-FD8B-20A4-3344-25D5BF6A46C0}"/>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2476E4A7-C869-42EA-911D-A502707BF10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111;p62">
            <a:extLst>
              <a:ext uri="{FF2B5EF4-FFF2-40B4-BE49-F238E27FC236}">
                <a16:creationId xmlns:a16="http://schemas.microsoft.com/office/drawing/2014/main" id="{B28DD00E-347E-97B6-7AA3-07D142A5D7CA}"/>
              </a:ext>
            </a:extLst>
          </p:cNvPr>
          <p:cNvSpPr txBox="1"/>
          <p:nvPr/>
        </p:nvSpPr>
        <p:spPr>
          <a:xfrm>
            <a:off x="3652638" y="3706979"/>
            <a:ext cx="5359200" cy="2734082"/>
          </a:xfrm>
          <a:prstGeom prst="rect">
            <a:avLst/>
          </a:prstGeom>
          <a:noFill/>
          <a:ln>
            <a:noFill/>
          </a:ln>
        </p:spPr>
        <p:txBody>
          <a:bodyPr spcFirstLastPara="1" wrap="square" lIns="25400" tIns="12700" rIns="25400" bIns="12700" anchor="t" anchorCtr="0">
            <a:spAutoFit/>
          </a:bodyPr>
          <a:lstStyle/>
          <a:p>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der</a:t>
            </a:r>
            <a:r>
              <a:rPr lang="en-US" sz="1200" i="1" dirty="0">
                <a:solidFill>
                  <a:srgbClr val="0000FF"/>
                </a:solidFill>
              </a:rPr>
              <a:t>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selektive</a:t>
            </a:r>
            <a:r>
              <a:rPr lang="en-US" sz="1200" b="1" i="1" dirty="0">
                <a:solidFill>
                  <a:schemeClr val="dk1"/>
                </a:solidFill>
              </a:rPr>
              <a:t> α₂-</a:t>
            </a:r>
            <a:r>
              <a:rPr lang="en-US" sz="1200" b="1" i="1" dirty="0" err="1">
                <a:solidFill>
                  <a:schemeClr val="dk1"/>
                </a:solidFill>
              </a:rPr>
              <a:t>Agonisten</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r>
              <a:rPr lang="en-US" sz="1600" dirty="0">
                <a:solidFill>
                  <a:srgbClr val="0000FF"/>
                </a:solidFill>
              </a:rPr>
              <a:t> </a:t>
            </a:r>
            <a:r>
              <a:rPr lang="en-US" sz="1200" dirty="0" err="1">
                <a:solidFill>
                  <a:srgbClr val="0000FF"/>
                </a:solidFill>
              </a:rPr>
              <a:t>Beide</a:t>
            </a:r>
            <a:r>
              <a:rPr lang="en-US" sz="1200" dirty="0">
                <a:solidFill>
                  <a:srgbClr val="0000FF"/>
                </a:solidFill>
              </a:rPr>
              <a:t> </a:t>
            </a:r>
            <a:r>
              <a:rPr lang="en-US" sz="1200" dirty="0" err="1">
                <a:solidFill>
                  <a:srgbClr val="0000FF"/>
                </a:solidFill>
              </a:rPr>
              <a:t>Medikamente</a:t>
            </a:r>
            <a:r>
              <a:rPr lang="en-US" sz="1200" dirty="0">
                <a:solidFill>
                  <a:srgbClr val="0000FF"/>
                </a:solidFill>
              </a:rPr>
              <a:t> </a:t>
            </a:r>
            <a:r>
              <a:rPr lang="en-US" sz="1200" dirty="0" err="1">
                <a:solidFill>
                  <a:srgbClr val="0000FF"/>
                </a:solidFill>
              </a:rPr>
              <a:t>verringern</a:t>
            </a:r>
            <a:r>
              <a:rPr lang="en-US" sz="1200" dirty="0">
                <a:solidFill>
                  <a:srgbClr val="0000FF"/>
                </a:solidFill>
              </a:rPr>
              <a:t> die </a:t>
            </a:r>
            <a:r>
              <a:rPr lang="en-US" sz="1200" dirty="0" err="1">
                <a:solidFill>
                  <a:srgbClr val="0000FF"/>
                </a:solidFill>
              </a:rPr>
              <a:t>Kammerwasserbildung</a:t>
            </a:r>
            <a:r>
              <a:rPr lang="en-US" sz="1200" dirty="0">
                <a:solidFill>
                  <a:srgbClr val="0000FF"/>
                </a:solidFill>
              </a:rPr>
              <a:t> </a:t>
            </a:r>
            <a:r>
              <a:rPr lang="en-US" sz="1200" i="1" dirty="0">
                <a:solidFill>
                  <a:srgbClr val="0000FF"/>
                </a:solidFill>
              </a:rPr>
              <a:t>und </a:t>
            </a:r>
            <a:r>
              <a:rPr lang="en-US" sz="1200" dirty="0" err="1">
                <a:solidFill>
                  <a:srgbClr val="0000FF"/>
                </a:solidFill>
              </a:rPr>
              <a:t>erhöhen</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Apraclonidin</a:t>
            </a:r>
            <a:r>
              <a:rPr lang="en-US" sz="1200" dirty="0">
                <a:solidFill>
                  <a:srgbClr val="0000FF"/>
                </a:solidFill>
              </a:rPr>
              <a:t> den </a:t>
            </a:r>
            <a:r>
              <a:rPr lang="en-US" sz="1200" dirty="0" err="1">
                <a:solidFill>
                  <a:srgbClr val="0000FF"/>
                </a:solidFill>
              </a:rPr>
              <a:t>episkleralen</a:t>
            </a:r>
            <a:r>
              <a:rPr lang="en-US" sz="1200" dirty="0">
                <a:solidFill>
                  <a:srgbClr val="0000FF"/>
                </a:solidFill>
              </a:rPr>
              <a:t> </a:t>
            </a:r>
            <a:r>
              <a:rPr lang="en-US" sz="1200" dirty="0" err="1">
                <a:solidFill>
                  <a:srgbClr val="0000FF"/>
                </a:solidFill>
              </a:rPr>
              <a:t>Venendruck</a:t>
            </a:r>
            <a:r>
              <a:rPr lang="en-US" sz="1200" dirty="0">
                <a:solidFill>
                  <a:srgbClr val="0000FF"/>
                </a:solidFill>
              </a:rPr>
              <a:t>.</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verringern</a:t>
            </a:r>
            <a:r>
              <a:rPr lang="en-US" sz="1200" i="1" dirty="0">
                <a:solidFill>
                  <a:srgbClr val="0000FF"/>
                </a:solidFill>
              </a:rPr>
              <a:t> </a:t>
            </a:r>
            <a:r>
              <a:rPr lang="en-US" sz="1200" i="1" dirty="0" err="1">
                <a:solidFill>
                  <a:srgbClr val="0000FF"/>
                </a:solidFill>
              </a:rPr>
              <a:t>sie</a:t>
            </a:r>
            <a:r>
              <a:rPr lang="en-US" sz="1200" i="1" dirty="0">
                <a:solidFill>
                  <a:srgbClr val="0000FF"/>
                </a:solidFill>
              </a:rPr>
              <a:t> die </a:t>
            </a:r>
            <a:r>
              <a:rPr lang="en-US" sz="1200" i="1" dirty="0" err="1">
                <a:solidFill>
                  <a:srgbClr val="0000FF"/>
                </a:solidFill>
              </a:rPr>
              <a:t>Kammerwasserbildung</a:t>
            </a:r>
            <a:r>
              <a:rPr lang="en-US" sz="1200" i="1" dirty="0">
                <a:solidFill>
                  <a:srgbClr val="0000FF"/>
                </a:solidFill>
              </a:rPr>
              <a:t>?</a:t>
            </a:r>
          </a:p>
          <a:p>
            <a:r>
              <a:rPr lang="en-US" sz="1200" dirty="0">
                <a:solidFill>
                  <a:srgbClr val="0000FF"/>
                </a:solidFill>
              </a:rPr>
              <a:t>Dies </a:t>
            </a:r>
            <a:r>
              <a:rPr lang="en-US" sz="1200" dirty="0" err="1">
                <a:solidFill>
                  <a:srgbClr val="0000FF"/>
                </a:solidFill>
              </a:rPr>
              <a:t>wird</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i="1"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BCSC</a:t>
            </a:r>
            <a:r>
              <a:rPr lang="en-US" sz="1200" dirty="0">
                <a:solidFill>
                  <a:srgbClr val="0000FF"/>
                </a:solidFill>
              </a:rPr>
              <a:t> nicht </a:t>
            </a:r>
            <a:r>
              <a:rPr lang="en-US" sz="1200" dirty="0" err="1">
                <a:solidFill>
                  <a:srgbClr val="0000FF"/>
                </a:solidFill>
              </a:rPr>
              <a:t>behandelt</a:t>
            </a:r>
            <a:r>
              <a:rPr lang="en-US" sz="1200" dirty="0">
                <a:solidFill>
                  <a:srgbClr val="0000FF"/>
                </a:solidFill>
              </a:rPr>
              <a:t> </a:t>
            </a: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Kammerwasserabfluss</a:t>
            </a:r>
            <a:r>
              <a:rPr lang="en-US" sz="1200" i="1" dirty="0">
                <a:solidFill>
                  <a:srgbClr val="0000FF"/>
                </a:solidFill>
              </a:rPr>
              <a:t>?</a:t>
            </a:r>
          </a:p>
          <a:p>
            <a:pPr lvl="0"/>
            <a:r>
              <a:rPr lang="en-US" sz="1200" dirty="0">
                <a:solidFill>
                  <a:srgbClr val="0000FF"/>
                </a:solidFill>
              </a:rPr>
              <a:t>--</a:t>
            </a:r>
            <a:r>
              <a:rPr lang="en-US" sz="1200" dirty="0" err="1">
                <a:solidFill>
                  <a:srgbClr val="0000FF"/>
                </a:solidFill>
              </a:rPr>
              <a:t>Apraclonidin</a:t>
            </a:r>
            <a:r>
              <a:rPr lang="en-US" sz="1200" dirty="0">
                <a:solidFill>
                  <a:srgbClr val="0000FF"/>
                </a:solidFill>
              </a:rPr>
              <a:t> </a:t>
            </a:r>
            <a:r>
              <a:rPr lang="en-US" sz="1200" dirty="0" err="1">
                <a:solidFill>
                  <a:srgbClr val="0000FF"/>
                </a:solidFill>
              </a:rPr>
              <a:t>erhöht</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das TM</a:t>
            </a:r>
            <a:endParaRPr lang="en-US" sz="1200" dirty="0"/>
          </a:p>
          <a:p>
            <a:pPr lvl="0"/>
            <a:r>
              <a:rPr lang="en-US" sz="1200" dirty="0">
                <a:solidFill>
                  <a:srgbClr val="0000FF"/>
                </a:solidFill>
              </a:rPr>
              <a:t>--</a:t>
            </a:r>
            <a:r>
              <a:rPr lang="en-US" sz="1200" dirty="0" err="1">
                <a:solidFill>
                  <a:srgbClr val="0000FF"/>
                </a:solidFill>
              </a:rPr>
              <a:t>Brimonidin</a:t>
            </a:r>
            <a:r>
              <a:rPr lang="en-US" sz="1200" dirty="0">
                <a:solidFill>
                  <a:srgbClr val="0000FF"/>
                </a:solidFill>
              </a:rPr>
              <a:t> </a:t>
            </a:r>
            <a:r>
              <a:rPr lang="en-US" sz="1200" dirty="0" err="1">
                <a:solidFill>
                  <a:srgbClr val="0000FF"/>
                </a:solidFill>
              </a:rPr>
              <a:t>erhöht</a:t>
            </a:r>
            <a:r>
              <a:rPr lang="en-US" sz="1200" dirty="0">
                <a:solidFill>
                  <a:srgbClr val="0000FF"/>
                </a:solidFill>
              </a:rPr>
              <a:t> den U/S-</a:t>
            </a:r>
            <a:r>
              <a:rPr lang="en-US" sz="1200" dirty="0" err="1">
                <a:solidFill>
                  <a:srgbClr val="0000FF"/>
                </a:solidFill>
              </a:rPr>
              <a:t>Abfluss</a:t>
            </a:r>
            <a:endParaRPr lang="en-US" sz="1200" dirty="0">
              <a:solidFill>
                <a:srgbClr val="0000FF"/>
              </a:solidFill>
            </a:endParaRPr>
          </a:p>
          <a:p>
            <a:pPr lvl="0"/>
            <a:endParaRPr lang="en-US" sz="1200" dirty="0">
              <a:solidFill>
                <a:srgbClr val="0000FF"/>
              </a:solidFill>
            </a:endParaRPr>
          </a:p>
          <a:p>
            <a:r>
              <a:rPr lang="en-US" sz="1200" i="1" dirty="0">
                <a:solidFill>
                  <a:srgbClr val="0000FF"/>
                </a:solidFill>
              </a:rPr>
              <a:t>Um </a:t>
            </a:r>
            <a:r>
              <a:rPr lang="en-US" sz="1200" i="1" dirty="0" err="1">
                <a:solidFill>
                  <a:srgbClr val="0000FF"/>
                </a:solidFill>
              </a:rPr>
              <a:t>wie</a:t>
            </a:r>
            <a:r>
              <a:rPr lang="en-US" sz="1200" i="1" dirty="0">
                <a:solidFill>
                  <a:srgbClr val="0000FF"/>
                </a:solidFill>
              </a:rPr>
              <a:t> </a:t>
            </a:r>
            <a:r>
              <a:rPr lang="en-US" sz="1200" i="1" dirty="0" err="1">
                <a:solidFill>
                  <a:srgbClr val="0000FF"/>
                </a:solidFill>
              </a:rPr>
              <a:t>viel</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a:t>
            </a:r>
          </a:p>
          <a:p>
            <a:r>
              <a:rPr lang="en-US" sz="1200" dirty="0">
                <a:solidFill>
                  <a:srgbClr val="0000FF"/>
                </a:solidFill>
              </a:rPr>
              <a:t>20–30 %</a:t>
            </a:r>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27370257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56406C88-8E26-F52A-0DBA-81C0C85E9EE4}"/>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69750278-4D23-5757-EFB6-DC59815D669C}"/>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BCDE7D8A-D3AF-D6FD-1E00-AAE9BA960D0C}"/>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D64AA52A-8785-91B3-6E30-788CCC8BA71A}"/>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EAC4689A-11AD-6D75-BD6A-34E981F8F4A9}"/>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B8524C39-8023-FBCD-59C5-D8CCF18C7E06}"/>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A8FF250-8055-044C-5C55-1CABB2D851D7}"/>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E076A9B0-7D30-B8CD-E800-3ADBDFA3E255}"/>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924F8EEA-A7BD-D2BC-0296-549DDE7D8840}"/>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66</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94B15AF8-D2E0-7236-511F-F38FFF2C6CF7}"/>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75F5389E-4432-830D-BE88-E1DC08E301C7}"/>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8B8955D2-CBC8-D176-3A82-9781BBD196B2}"/>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7424772-572B-75A4-2CCF-1FE7182E8DF9}"/>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A7AD929-060C-75AF-8389-9907D874BB31}"/>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9F34FCEE-F0C4-1536-497C-552BF717B7E0}"/>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751CAA37-232C-AE55-88EE-B9B17343FCFD}"/>
              </a:ext>
            </a:extLst>
          </p:cNvPr>
          <p:cNvSpPr txBox="1"/>
          <p:nvPr/>
        </p:nvSpPr>
        <p:spPr>
          <a:xfrm>
            <a:off x="3688105" y="3706979"/>
            <a:ext cx="52197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Über welche der drei in der Goldmann-Gleichung beschriebenen Mechanismen senken </a:t>
            </a:r>
            <a:r>
              <a:rPr lang="en-US" sz="1200" b="1" i="1">
                <a:solidFill>
                  <a:schemeClr val="dk1"/>
                </a:solidFill>
              </a:rPr>
              <a:t>Miotika</a:t>
            </a:r>
            <a:r>
              <a:rPr lang="en-US" sz="1200" i="1">
                <a:solidFill>
                  <a:srgbClr val="0000FF"/>
                </a:solidFill>
              </a:rPr>
              <a:t> den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3"/>
                  </a:ext>
                </a:extLst>
              </a:rPr>
              <a:t>Augeninnendruck</a:t>
            </a:r>
            <a:r>
              <a:rPr lang="en-US" sz="1200" i="1">
                <a:solidFill>
                  <a:srgbClr val="0000FF"/>
                </a:solidFill>
              </a:rPr>
              <a:t>? (Hinweis: Es kann mehr als einer sein.)</a:t>
            </a:r>
            <a:endParaRPr sz="1600">
              <a:solidFill>
                <a:srgbClr val="0000FF"/>
              </a:solidFill>
              <a:latin typeface="Arial"/>
              <a:ea typeface="Arial"/>
              <a:cs typeface="Arial"/>
              <a:sym typeface="Arial"/>
            </a:endParaRPr>
          </a:p>
        </p:txBody>
      </p:sp>
    </p:spTree>
    <p:extLst>
      <p:ext uri="{BB962C8B-B14F-4D97-AF65-F5344CB8AC3E}">
        <p14:creationId xmlns:p14="http://schemas.microsoft.com/office/powerpoint/2010/main" val="26330396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A760C206-4E7C-34EB-932D-CCCDC932DFE9}"/>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C12BFF96-8D94-19AE-443C-AC125A6215E7}"/>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D02680D2-5E7D-DA92-0B4C-FFC94BC6A009}"/>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E6C615BE-DE2B-8DA3-7914-30E659A367CA}"/>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D49E980C-A7BB-3768-65B6-6B0132812D80}"/>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420CCD4C-2A9D-08C3-D103-28052F579293}"/>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0C318FD4-CE19-7F86-B1DB-F9178FF7AF9B}"/>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16335759-CBC1-784C-0A17-60DA6FFE4040}"/>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441FB4DA-CAFB-F824-C705-C998D10A545D}"/>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67</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E176A85B-037C-4ABF-A3D9-C23FF664E086}"/>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F8A9798-AECF-104F-482F-0414924C3272}"/>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3688E806-A7BD-B6EF-7106-EDC4B793111E}"/>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4B0A67AB-C9C3-6B55-4EED-1412C0534064}"/>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4262517-3737-8322-8E0D-298A76C939E6}"/>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70CA7988-A4B9-F037-A186-21BF37A19615}"/>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CFCD1DC0-5CE3-5520-774E-61F8E031EC6A}"/>
              </a:ext>
            </a:extLst>
          </p:cNvPr>
          <p:cNvSpPr txBox="1"/>
          <p:nvPr/>
        </p:nvSpPr>
        <p:spPr>
          <a:xfrm>
            <a:off x="3688105" y="3706979"/>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rPr>
              <a:t>Kammerwasserabflusses</a:t>
            </a:r>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23047385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07586A76-3A26-EEFE-31AE-CDA6F2437E74}"/>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E25D9AAC-15D3-F4B0-6626-CEE619697AE8}"/>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28670D2-3DC0-DD85-7621-5202FEF2A854}"/>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AC070C7A-58EC-AA7A-9049-496CF4876AC0}"/>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99B74B26-AA2E-38B1-A4B1-5726A2913E98}"/>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50924FB-6FF0-F815-1F5C-BB3938825D6E}"/>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81F52F11-29EA-DF9A-0563-B660AA846FE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C052E08B-550C-E00A-E72A-82B281510869}"/>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B822838C-979A-9EBA-3C8D-A412993C3329}"/>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68</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C31DE368-1537-50A3-1BAE-3085D58140E2}"/>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43AA1901-552B-8357-0A25-D3BAFAA38858}"/>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C94A085E-A2B9-E2AA-C5B7-E2C572682561}"/>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9EF6930A-133D-927E-8E58-C61EBCACDA6C}"/>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8190638-2638-DC24-CC2C-9A684EA83509}"/>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71C7AA69-0FA5-2F41-1055-DB29EC9A0181}"/>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A2B76277-86A9-68CE-9A5F-55DC3700A815}"/>
              </a:ext>
            </a:extLst>
          </p:cNvPr>
          <p:cNvSpPr txBox="1"/>
          <p:nvPr/>
        </p:nvSpPr>
        <p:spPr>
          <a:xfrm>
            <a:off x="3688105" y="3706979"/>
            <a:ext cx="5219700" cy="205697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rPr>
              <a:t>Kammerwasserabflusses</a:t>
            </a:r>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2"/>
                  </a:ext>
                </a:extLst>
              </a:rPr>
              <a:t>Ziliarmuskels</a:t>
            </a:r>
            <a:r>
              <a:rPr lang="en-US" sz="1600" dirty="0">
                <a:solidFill>
                  <a:srgbClr val="0000FF"/>
                </a:solidFill>
              </a:rPr>
              <a:t>.</a:t>
            </a:r>
            <a:endParaRPr lang="en-US" sz="16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3" name="Google Shape;1390;p76">
            <a:extLst>
              <a:ext uri="{FF2B5EF4-FFF2-40B4-BE49-F238E27FC236}">
                <a16:creationId xmlns:a16="http://schemas.microsoft.com/office/drawing/2014/main" id="{EB20E7E1-F47D-DACA-2D05-B0CE2A3E92C6}"/>
              </a:ext>
            </a:extLst>
          </p:cNvPr>
          <p:cNvSpPr/>
          <p:nvPr/>
        </p:nvSpPr>
        <p:spPr>
          <a:xfrm>
            <a:off x="6043903" y="4866972"/>
            <a:ext cx="934747" cy="206019"/>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4" name="Google Shape;1391;p76">
            <a:extLst>
              <a:ext uri="{FF2B5EF4-FFF2-40B4-BE49-F238E27FC236}">
                <a16:creationId xmlns:a16="http://schemas.microsoft.com/office/drawing/2014/main" id="{698BC31E-5A0F-8031-8613-2E214B178693}"/>
              </a:ext>
            </a:extLst>
          </p:cNvPr>
          <p:cNvSpPr/>
          <p:nvPr/>
        </p:nvSpPr>
        <p:spPr>
          <a:xfrm>
            <a:off x="7797429" y="4866971"/>
            <a:ext cx="889371" cy="206019"/>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a:solidFill>
                <a:schemeClr val="dk1"/>
              </a:solidFill>
              <a:latin typeface="Arial"/>
              <a:ea typeface="Arial"/>
              <a:cs typeface="Arial"/>
              <a:sym typeface="Arial"/>
            </a:endParaRPr>
          </a:p>
        </p:txBody>
      </p:sp>
    </p:spTree>
    <p:extLst>
      <p:ext uri="{BB962C8B-B14F-4D97-AF65-F5344CB8AC3E}">
        <p14:creationId xmlns:p14="http://schemas.microsoft.com/office/powerpoint/2010/main" val="10645018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84779F7E-9DF9-69D1-EF4C-4E54F91B380A}"/>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DFF34F2E-E7AC-F087-6DA2-18293B1ADAA1}"/>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1FE7D75-703D-6BF9-2580-CB28050A4715}"/>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EE4BE9AB-21D0-9949-A0B1-E4A10532767D}"/>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5D25EE1B-FDB7-BEFC-F629-5842B8A7D0FB}"/>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F1ED28F7-77DE-AFE8-0CDA-DB02F9FCEAF7}"/>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6AF1CB9F-B1D8-761C-F88F-06BC0F5AA139}"/>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67C78753-4EBE-C3F7-7407-6976E1B1B984}"/>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F6FEF8E-17CF-1414-6BCA-604C9CF65170}"/>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69</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1B75FFC9-6C46-4F51-58C2-1B15FD4DCA39}"/>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BD40B07-7161-A2FE-3CE6-CBC172853406}"/>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5A63A7CC-E597-F77E-9F6A-517883FABBA9}"/>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C7CAF40A-94CA-9495-72AE-DE7BB69E02BF}"/>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3275C8D-F0CA-4AB6-EE25-77381285E051}"/>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5F9E5853-6043-9706-F7F0-81BBBC18FF5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D33ED71A-475F-63A0-4CEC-F5F972385787}"/>
              </a:ext>
            </a:extLst>
          </p:cNvPr>
          <p:cNvSpPr txBox="1"/>
          <p:nvPr/>
        </p:nvSpPr>
        <p:spPr>
          <a:xfrm>
            <a:off x="3688105" y="3706979"/>
            <a:ext cx="5219700" cy="205697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rPr>
              <a:t>Kammerwasserabflusses</a:t>
            </a:r>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92"/>
                  </a:ext>
                </a:extLst>
              </a:rPr>
              <a:t>Ziliarmuskels</a:t>
            </a:r>
            <a:r>
              <a:rPr lang="en-US" sz="1600" dirty="0">
                <a:solidFill>
                  <a:srgbClr val="0000FF"/>
                </a:solidFill>
              </a:rPr>
              <a:t>.</a:t>
            </a:r>
            <a:endParaRPr lang="en-US" sz="16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2249825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7"/>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a:t>
            </a:r>
            <a:r>
              <a:rPr lang="en-US" sz="1200" dirty="0" err="1">
                <a:solidFill>
                  <a:srgbClr val="BFBFBF"/>
                </a:solidFill>
              </a:rPr>
              <a:t>Tafluprost</a:t>
            </a:r>
            <a:r>
              <a:rPr lang="en-US" sz="1200" dirty="0">
                <a:solidFill>
                  <a:srgbClr val="BFBFBF"/>
                </a:solidFill>
              </a:rPr>
              <a:t>)</a:t>
            </a:r>
            <a:r>
              <a:rPr lang="en-US" sz="1200" dirty="0">
                <a:solidFill>
                  <a:schemeClr val="lt1"/>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a:t>
            </a:r>
            <a:r>
              <a:rPr lang="en-US" sz="1200" b="1" dirty="0" err="1">
                <a:solidFill>
                  <a:srgbClr val="0000FF"/>
                </a:solidFill>
              </a:rPr>
              <a:t>Latanoprostene</a:t>
            </a:r>
            <a:r>
              <a:rPr lang="en-US" sz="1200" b="1" dirty="0">
                <a:solidFill>
                  <a:srgbClr val="0000FF"/>
                </a:solidFill>
              </a:rPr>
              <a:t> </a:t>
            </a:r>
            <a:r>
              <a:rPr lang="en-US" sz="1200" b="1" dirty="0" err="1">
                <a:solidFill>
                  <a:srgbClr val="0000FF"/>
                </a:solidFill>
              </a:rPr>
              <a:t>bunod</a:t>
            </a:r>
            <a:r>
              <a:rPr lang="en-US" sz="1200" dirty="0">
                <a:solidFill>
                  <a:srgbClr val="BFBFBF"/>
                </a:solidFill>
              </a:rPr>
              <a:t>)</a:t>
            </a:r>
            <a:endParaRPr dirty="0"/>
          </a:p>
          <a:p>
            <a:pPr marL="692150" lvl="1" indent="-267653" algn="l" rtl="0">
              <a:lnSpc>
                <a:spcPct val="80000"/>
              </a:lnSpc>
              <a:spcBef>
                <a:spcPts val="360"/>
              </a:spcBef>
              <a:spcAft>
                <a:spcPts val="0"/>
              </a:spcAft>
              <a:buSzPts val="1260"/>
              <a:buNone/>
            </a:pPr>
            <a:endParaRPr sz="1800" dirty="0">
              <a:solidFill>
                <a:schemeClr val="lt1"/>
              </a:solidFill>
            </a:endParaRPr>
          </a:p>
        </p:txBody>
      </p:sp>
      <p:sp>
        <p:nvSpPr>
          <p:cNvPr id="238" name="Google Shape;238;p7"/>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239" name="Google Shape;239;p7"/>
          <p:cNvSpPr/>
          <p:nvPr/>
        </p:nvSpPr>
        <p:spPr>
          <a:xfrm>
            <a:off x="533400" y="3581400"/>
            <a:ext cx="533400" cy="28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240" name="Google Shape;240;p7"/>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a:t>
            </a:fld>
            <a:endParaRPr sz="1000">
              <a:solidFill>
                <a:schemeClr val="dk1"/>
              </a:solidFill>
              <a:latin typeface="Arial"/>
              <a:ea typeface="Arial"/>
              <a:cs typeface="Arial"/>
              <a:sym typeface="Arial"/>
            </a:endParaRPr>
          </a:p>
        </p:txBody>
      </p:sp>
      <p:sp>
        <p:nvSpPr>
          <p:cNvPr id="247" name="Google Shape;247;p7"/>
          <p:cNvSpPr/>
          <p:nvPr/>
        </p:nvSpPr>
        <p:spPr>
          <a:xfrm>
            <a:off x="630307" y="2052268"/>
            <a:ext cx="2966830" cy="66196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8" name="Google Shape;248;p7"/>
          <p:cNvSpPr txBox="1"/>
          <p:nvPr/>
        </p:nvSpPr>
        <p:spPr>
          <a:xfrm>
            <a:off x="3597137" y="2714236"/>
            <a:ext cx="4706929" cy="825867"/>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Markenname</a:t>
            </a:r>
            <a:r>
              <a:rPr lang="en-US" sz="1200" i="1" dirty="0">
                <a:solidFill>
                  <a:srgbClr val="0000FF"/>
                </a:solidFill>
                <a:latin typeface="Arial"/>
                <a:ea typeface="Arial"/>
                <a:cs typeface="Arial"/>
                <a:sym typeface="Arial"/>
              </a:rPr>
              <a:t> von </a:t>
            </a:r>
            <a:r>
              <a:rPr lang="en-US" sz="1200" i="1" dirty="0" err="1">
                <a:solidFill>
                  <a:srgbClr val="0000FF"/>
                </a:solidFill>
                <a:latin typeface="Arial"/>
                <a:ea typeface="Arial"/>
                <a:cs typeface="Arial"/>
                <a:sym typeface="Arial"/>
              </a:rPr>
              <a:t>Latanoprostene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Bunod</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FFC000"/>
                </a:solidFill>
                <a:latin typeface="Arial"/>
                <a:ea typeface="Arial"/>
                <a:cs typeface="Arial"/>
                <a:sym typeface="Arial"/>
              </a:rPr>
              <a:t>Vyzulta</a:t>
            </a:r>
            <a:endParaRPr sz="1600" dirty="0">
              <a:solidFill>
                <a:srgbClr val="FFC000"/>
              </a:solidFill>
              <a:latin typeface="Arial"/>
              <a:ea typeface="Arial"/>
              <a:cs typeface="Arial"/>
              <a:sym typeface="Arial"/>
            </a:endParaRPr>
          </a:p>
          <a:p>
            <a:pPr marL="0" marR="0" lvl="0" indent="0" algn="l" rtl="0">
              <a:spcBef>
                <a:spcPts val="0"/>
              </a:spcBef>
              <a:spcAft>
                <a:spcPts val="0"/>
              </a:spcAft>
              <a:buNone/>
            </a:pPr>
            <a:endParaRPr sz="1600" i="1" dirty="0">
              <a:solidFill>
                <a:srgbClr val="FFC000"/>
              </a:solidFill>
              <a:latin typeface="Arial"/>
              <a:ea typeface="Arial"/>
              <a:cs typeface="Arial"/>
              <a:sym typeface="Arial"/>
            </a:endParaRPr>
          </a:p>
          <a:p>
            <a:pPr marL="0" marR="0" lvl="0" indent="0" algn="l" rtl="0">
              <a:spcBef>
                <a:spcPts val="0"/>
              </a:spcBef>
              <a:spcAft>
                <a:spcPts val="0"/>
              </a:spcAft>
              <a:buNone/>
            </a:pPr>
            <a:r>
              <a:rPr lang="en-US" sz="1200" i="1" dirty="0">
                <a:solidFill>
                  <a:srgbClr val="FFC000"/>
                </a:solidFill>
                <a:latin typeface="Arial"/>
                <a:ea typeface="Arial"/>
                <a:cs typeface="Arial"/>
                <a:sym typeface="Arial"/>
              </a:rPr>
              <a:t>(Wir </a:t>
            </a:r>
            <a:r>
              <a:rPr lang="en-US" sz="1200" i="1" dirty="0" err="1">
                <a:solidFill>
                  <a:srgbClr val="FFC000"/>
                </a:solidFill>
                <a:latin typeface="Arial"/>
                <a:ea typeface="Arial"/>
                <a:cs typeface="Arial"/>
                <a:sym typeface="Arial"/>
              </a:rPr>
              <a:t>werden</a:t>
            </a:r>
            <a:r>
              <a:rPr lang="en-US" sz="1200" i="1" dirty="0">
                <a:solidFill>
                  <a:srgbClr val="FFC000"/>
                </a:solidFill>
                <a:latin typeface="Arial"/>
                <a:ea typeface="Arial"/>
                <a:cs typeface="Arial"/>
                <a:sym typeface="Arial"/>
              </a:rPr>
              <a:t> in </a:t>
            </a:r>
            <a:r>
              <a:rPr lang="en-US" sz="1200" i="1" dirty="0" err="1">
                <a:solidFill>
                  <a:srgbClr val="FFC000"/>
                </a:solidFill>
                <a:latin typeface="Arial"/>
                <a:ea typeface="Arial"/>
                <a:cs typeface="Arial"/>
                <a:sym typeface="Arial"/>
              </a:rPr>
              <a:t>Kürze</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mehr</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zu</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diesem</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Medikament</a:t>
            </a:r>
            <a:r>
              <a:rPr lang="en-US" sz="1200" i="1" dirty="0">
                <a:solidFill>
                  <a:srgbClr val="FFC000"/>
                </a:solidFill>
                <a:latin typeface="Arial"/>
                <a:ea typeface="Arial"/>
                <a:cs typeface="Arial"/>
                <a:sym typeface="Arial"/>
              </a:rPr>
              <a:t> </a:t>
            </a:r>
            <a:r>
              <a:rPr lang="en-US" sz="1200" i="1" dirty="0" err="1">
                <a:solidFill>
                  <a:srgbClr val="FFC000"/>
                </a:solidFill>
                <a:latin typeface="Arial"/>
                <a:ea typeface="Arial"/>
                <a:cs typeface="Arial"/>
                <a:sym typeface="Arial"/>
              </a:rPr>
              <a:t>sagen</a:t>
            </a:r>
            <a:r>
              <a:rPr lang="en-US" sz="1200" i="1" dirty="0">
                <a:solidFill>
                  <a:srgbClr val="FFC000"/>
                </a:solidFill>
                <a:latin typeface="Arial"/>
                <a:ea typeface="Arial"/>
                <a:cs typeface="Arial"/>
                <a:sym typeface="Arial"/>
              </a:rPr>
              <a:t>)</a:t>
            </a:r>
            <a:endParaRPr dirty="0"/>
          </a:p>
        </p:txBody>
      </p:sp>
      <p:sp>
        <p:nvSpPr>
          <p:cNvPr id="249" name="Google Shape;249;p7"/>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CC0DFEF1-0AA1-5F9D-94A7-E8D7BB5C7C55}"/>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35953FAE-B1A7-20E9-EEA7-2205E7767947}"/>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93A82CBA-E5EC-391F-4B3D-421086111D62}"/>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6C0EC923-8855-7D5B-6785-55B71125261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79795823-878E-3D0F-0F19-09E428745DA5}"/>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F1EAE9E5-6F4E-0567-9049-90E9DAFEE9CC}"/>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4841DF2E-9340-B2CE-794E-BBD675BFAE92}"/>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DC2604B1-38B1-BB34-BE03-296F69F751C9}"/>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19ADBC7F-22B1-77B5-18B7-A3680A5DE409}"/>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70</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A0FAA207-0437-2D1C-4B78-70FA27C39249}"/>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1B26358-612B-D8D7-6925-1F7C6143BD1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00AD600E-9F2B-DBE7-A19F-9F8907BB66A7}"/>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316ADBCB-BA82-B9A9-78F2-A28009512D8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C9181E8-7C7B-93D9-DF87-AD686CB1125B}"/>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EC22826-B475-FE67-BDED-1B9ACCB19940}"/>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69C2218A-78DA-D1B7-86A6-E5F236FFDC03}"/>
              </a:ext>
            </a:extLst>
          </p:cNvPr>
          <p:cNvSpPr txBox="1"/>
          <p:nvPr/>
        </p:nvSpPr>
        <p:spPr>
          <a:xfrm>
            <a:off x="3688105" y="3706979"/>
            <a:ext cx="5219700" cy="230319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rPr>
              <a:t>Kammerwasserabflusses</a:t>
            </a:r>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2"/>
                  </a:ext>
                </a:extLst>
              </a:rPr>
              <a:t>Ziliarmuskels</a:t>
            </a:r>
            <a:r>
              <a:rPr lang="en-US" sz="1600" dirty="0">
                <a:solidFill>
                  <a:srgbClr val="0000FF"/>
                </a:solidFill>
              </a:rPr>
              <a:t>.</a:t>
            </a:r>
          </a:p>
          <a:p>
            <a:r>
              <a:rPr lang="en-US" sz="1200" dirty="0" err="1">
                <a:solidFill>
                  <a:schemeClr val="dk1"/>
                </a:solidFill>
              </a:rPr>
              <a:t>Diese</a:t>
            </a:r>
            <a:r>
              <a:rPr lang="en-US" sz="1200" dirty="0">
                <a:solidFill>
                  <a:schemeClr val="dk1"/>
                </a:solidFill>
              </a:rPr>
              <a:t> </a:t>
            </a:r>
            <a:r>
              <a:rPr lang="en-US" sz="1200" dirty="0" err="1">
                <a:solidFill>
                  <a:schemeClr val="dk1"/>
                </a:solidFill>
              </a:rPr>
              <a:t>Muskelfasern</a:t>
            </a:r>
            <a:r>
              <a:rPr lang="en-US" sz="1200" dirty="0">
                <a:solidFill>
                  <a:schemeClr val="dk1"/>
                </a:solidFill>
              </a:rPr>
              <a:t> </a:t>
            </a:r>
            <a:r>
              <a:rPr lang="en-US" sz="1200" dirty="0" err="1">
                <a:solidFill>
                  <a:schemeClr val="dk1"/>
                </a:solidFill>
              </a:rPr>
              <a:t>setzen</a:t>
            </a:r>
            <a:r>
              <a:rPr lang="en-US" sz="1200" dirty="0">
                <a:solidFill>
                  <a:schemeClr val="dk1"/>
                </a:solidFill>
              </a:rPr>
              <a:t> am </a:t>
            </a:r>
            <a:r>
              <a:rPr lang="en-US" sz="1200" dirty="0" err="1">
                <a:solidFill>
                  <a:schemeClr val="dk1"/>
                </a:solidFill>
              </a:rPr>
              <a:t>Sklerasporn</a:t>
            </a:r>
            <a:r>
              <a:rPr lang="en-US" sz="1200" dirty="0">
                <a:solidFill>
                  <a:schemeClr val="dk1"/>
                </a:solidFill>
              </a:rPr>
              <a:t> an.</a:t>
            </a:r>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6" name="Google Shape;1430;p78">
            <a:extLst>
              <a:ext uri="{FF2B5EF4-FFF2-40B4-BE49-F238E27FC236}">
                <a16:creationId xmlns:a16="http://schemas.microsoft.com/office/drawing/2014/main" id="{3ABE29BC-1331-7A77-B7F9-900F4FC192E7}"/>
              </a:ext>
            </a:extLst>
          </p:cNvPr>
          <p:cNvSpPr/>
          <p:nvPr/>
        </p:nvSpPr>
        <p:spPr>
          <a:xfrm>
            <a:off x="3665484" y="5079790"/>
            <a:ext cx="1379481" cy="21679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Tree>
    <p:extLst>
      <p:ext uri="{BB962C8B-B14F-4D97-AF65-F5344CB8AC3E}">
        <p14:creationId xmlns:p14="http://schemas.microsoft.com/office/powerpoint/2010/main" val="865576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D848DBA-E52A-54B1-B695-B63348839BAF}"/>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E1711325-8A59-253E-BCAC-4225B1B94598}"/>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EE19FEBA-E471-2EC9-AE14-B67159E0658D}"/>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BDB699EE-2B6C-E6C4-3324-BE0B0473F3B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D702556D-A712-5C0E-7EA9-1B282BAEBA68}"/>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EFC47DD9-3B7B-53BB-3FC2-E713EE56152D}"/>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4DC59F0E-1C67-B292-50BF-77D70E3FA9F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112E998A-466D-6C82-184B-72FB100F2CEE}"/>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D4A854B2-F9C4-4410-B459-F0BF892C256D}"/>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71</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22C3049D-35E4-C122-FA79-085D1494A99F}"/>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B2C3D96-8771-A1DA-66AB-EFEE1E86561A}"/>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CE45C8F0-F49E-9BE9-0CD0-DDE401E7B542}"/>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5FAEF5D4-16B2-D5FE-3328-DB63ED5C1A34}"/>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D1E2A24-661A-EC95-DAD8-5B6D19B56695}"/>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17D46ADB-7B73-A37B-B17F-6C90010F105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AFBDD7E9-5235-8BD8-64CB-7015558A4118}"/>
              </a:ext>
            </a:extLst>
          </p:cNvPr>
          <p:cNvSpPr txBox="1"/>
          <p:nvPr/>
        </p:nvSpPr>
        <p:spPr>
          <a:xfrm>
            <a:off x="3688105" y="3706979"/>
            <a:ext cx="5219700" cy="230319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rPr>
              <a:t>Kammerwasserabflusses</a:t>
            </a:r>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92"/>
                  </a:ext>
                </a:extLst>
              </a:rPr>
              <a:t>Ziliarmuskels</a:t>
            </a:r>
            <a:r>
              <a:rPr lang="en-US" sz="1600" dirty="0">
                <a:solidFill>
                  <a:srgbClr val="0000FF"/>
                </a:solidFill>
              </a:rPr>
              <a:t>.</a:t>
            </a:r>
          </a:p>
          <a:p>
            <a:r>
              <a:rPr lang="en-US" sz="1200" dirty="0" err="1">
                <a:solidFill>
                  <a:schemeClr val="dk1"/>
                </a:solidFill>
              </a:rPr>
              <a:t>Diese</a:t>
            </a:r>
            <a:r>
              <a:rPr lang="en-US" sz="1200" dirty="0">
                <a:solidFill>
                  <a:schemeClr val="dk1"/>
                </a:solidFill>
              </a:rPr>
              <a:t> </a:t>
            </a:r>
            <a:r>
              <a:rPr lang="en-US" sz="1200" dirty="0" err="1">
                <a:solidFill>
                  <a:schemeClr val="dk1"/>
                </a:solidFill>
              </a:rPr>
              <a:t>Muskelfasern</a:t>
            </a:r>
            <a:r>
              <a:rPr lang="en-US" sz="1200" dirty="0">
                <a:solidFill>
                  <a:schemeClr val="dk1"/>
                </a:solidFill>
              </a:rPr>
              <a:t> </a:t>
            </a:r>
            <a:r>
              <a:rPr lang="en-US" sz="1200" dirty="0" err="1">
                <a:solidFill>
                  <a:schemeClr val="dk1"/>
                </a:solidFill>
              </a:rPr>
              <a:t>setzen</a:t>
            </a:r>
            <a:r>
              <a:rPr lang="en-US" sz="1200" dirty="0">
                <a:solidFill>
                  <a:schemeClr val="dk1"/>
                </a:solidFill>
              </a:rPr>
              <a:t> am </a:t>
            </a:r>
            <a:r>
              <a:rPr lang="en-US" sz="1200" dirty="0" err="1">
                <a:solidFill>
                  <a:schemeClr val="dk1"/>
                </a:solidFill>
              </a:rPr>
              <a:t>Sklerasporn</a:t>
            </a:r>
            <a:r>
              <a:rPr lang="en-US" sz="1200" dirty="0">
                <a:solidFill>
                  <a:schemeClr val="dk1"/>
                </a:solidFill>
              </a:rPr>
              <a:t> an.</a:t>
            </a:r>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39781518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F92DCB4-5336-5E09-1A4B-2BBB247A40D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37BA143A-479E-0444-A99A-4FB45D0F7C40}"/>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B0012844-0381-E8A8-8F2C-DDC3703337E8}"/>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1E8879D7-0CFA-E592-AB1C-A14AC77FFA7D}"/>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BE70E751-A993-91F2-0BFA-E386EAA45328}"/>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B62C2E8D-69FD-58FF-6C9B-4AC5F554A372}"/>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2C5E5AD3-C4E0-FFEC-D27F-0FE5A2CDA38E}"/>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CA61DCF2-6F31-25F5-FB40-95FB14B28BDC}"/>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FC04F7B1-0416-D90E-7A74-DFF27BD85418}"/>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72</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F613AA4A-CD0A-DE05-D627-566466E05840}"/>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F6E91F3-3583-28E0-E0AE-7A5F4CF987E4}"/>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CC298E7B-FCBE-00E3-CA4B-21FE71EFFF75}"/>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71DEE541-5339-5FAE-9BD9-67B562708E07}"/>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012923F2-6C33-5301-F605-48D847741C64}"/>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630A15C0-3411-BEEB-A4B2-4A1CEDBC9FD0}"/>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771AB171-9555-D737-A77A-BBFF559DE6AF}"/>
              </a:ext>
            </a:extLst>
          </p:cNvPr>
          <p:cNvSpPr txBox="1"/>
          <p:nvPr/>
        </p:nvSpPr>
        <p:spPr>
          <a:xfrm>
            <a:off x="3688105" y="3706979"/>
            <a:ext cx="5219700" cy="279563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rPr>
              <a:t>Kammerwasserabflusses</a:t>
            </a:r>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2"/>
                  </a:ext>
                </a:extLst>
              </a:rPr>
              <a:t>Ziliarmuskels</a:t>
            </a:r>
            <a:r>
              <a:rPr lang="en-US" sz="1600" dirty="0">
                <a:solidFill>
                  <a:srgbClr val="0000FF"/>
                </a:solidFill>
              </a:rPr>
              <a:t>.</a:t>
            </a:r>
          </a:p>
          <a:p>
            <a:r>
              <a:rPr lang="en-US" sz="1200" dirty="0" err="1">
                <a:solidFill>
                  <a:schemeClr val="dk1"/>
                </a:solidFill>
              </a:rPr>
              <a:t>Diese</a:t>
            </a:r>
            <a:r>
              <a:rPr lang="en-US" sz="1200" dirty="0">
                <a:solidFill>
                  <a:schemeClr val="dk1"/>
                </a:solidFill>
              </a:rPr>
              <a:t> </a:t>
            </a:r>
            <a:r>
              <a:rPr lang="en-US" sz="1200" dirty="0" err="1">
                <a:solidFill>
                  <a:schemeClr val="dk1"/>
                </a:solidFill>
              </a:rPr>
              <a:t>Muskelfasern</a:t>
            </a:r>
            <a:r>
              <a:rPr lang="en-US" sz="1200" dirty="0">
                <a:solidFill>
                  <a:schemeClr val="dk1"/>
                </a:solidFill>
              </a:rPr>
              <a:t> </a:t>
            </a:r>
            <a:r>
              <a:rPr lang="en-US" sz="1200" dirty="0" err="1">
                <a:solidFill>
                  <a:schemeClr val="dk1"/>
                </a:solidFill>
              </a:rPr>
              <a:t>setzen</a:t>
            </a:r>
            <a:r>
              <a:rPr lang="en-US" sz="1200" dirty="0">
                <a:solidFill>
                  <a:schemeClr val="dk1"/>
                </a:solidFill>
              </a:rPr>
              <a:t> am </a:t>
            </a:r>
            <a:r>
              <a:rPr lang="en-US" sz="1200" dirty="0" err="1">
                <a:solidFill>
                  <a:schemeClr val="dk1"/>
                </a:solidFill>
              </a:rPr>
              <a:t>Sklerasporn</a:t>
            </a:r>
            <a:r>
              <a:rPr lang="en-US" sz="1200" dirty="0">
                <a:solidFill>
                  <a:schemeClr val="dk1"/>
                </a:solidFill>
              </a:rPr>
              <a:t> an. </a:t>
            </a:r>
            <a:r>
              <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6"/>
                  </a:ext>
                </a:extLst>
              </a:rPr>
              <a:t>Die</a:t>
            </a:r>
            <a:r>
              <a:rPr lang="en-US" sz="1200" dirty="0">
                <a:solidFill>
                  <a:srgbClr val="0000FF"/>
                </a:solidFill>
              </a:rPr>
              <a:t> </a:t>
            </a:r>
            <a:r>
              <a:rPr lang="en-US" sz="1200" dirty="0" err="1">
                <a:solidFill>
                  <a:srgbClr val="0000FF"/>
                </a:solidFill>
              </a:rPr>
              <a:t>Zugspannung</a:t>
            </a:r>
            <a:r>
              <a:rPr lang="en-US" sz="1200" dirty="0">
                <a:solidFill>
                  <a:srgbClr val="0000FF"/>
                </a:solidFill>
              </a:rPr>
              <a:t> am </a:t>
            </a:r>
            <a:r>
              <a:rPr lang="en-US" sz="1200" dirty="0" err="1">
                <a:solidFill>
                  <a:srgbClr val="0000FF"/>
                </a:solidFill>
              </a:rPr>
              <a:t>Skleralsporn</a:t>
            </a:r>
            <a:r>
              <a:rPr lang="en-US" sz="1200" dirty="0">
                <a:solidFill>
                  <a:srgbClr val="0000FF"/>
                </a:solidFill>
              </a:rPr>
              <a:t> </a:t>
            </a:r>
            <a:r>
              <a:rPr lang="en-US" sz="1200" dirty="0" err="1">
                <a:solidFill>
                  <a:srgbClr val="0000FF"/>
                </a:solidFill>
              </a:rPr>
              <a:t>führt</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einer</a:t>
            </a:r>
            <a:r>
              <a:rPr lang="en-US" sz="1200" dirty="0">
                <a:solidFill>
                  <a:srgbClr val="0000FF"/>
                </a:solidFill>
              </a:rPr>
              <a:t> </a:t>
            </a:r>
            <a:r>
              <a:rPr lang="en-US" sz="1200" dirty="0" err="1">
                <a:solidFill>
                  <a:srgbClr val="0000FF"/>
                </a:solidFill>
              </a:rPr>
              <a:t>Aufweitung</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Straffung</a:t>
            </a:r>
            <a:r>
              <a:rPr lang="en-US" sz="1200" dirty="0">
                <a:solidFill>
                  <a:srgbClr val="0000FF"/>
                </a:solidFill>
              </a:rPr>
              <a:t> des </a:t>
            </a:r>
            <a:r>
              <a:rPr lang="en-US" sz="1200" dirty="0" err="1">
                <a:solidFill>
                  <a:srgbClr val="0000FF"/>
                </a:solidFill>
              </a:rPr>
              <a:t>Trabekelmaschenwerks</a:t>
            </a:r>
            <a:r>
              <a:rPr lang="en-US" sz="1200" dirty="0">
                <a:solidFill>
                  <a:srgbClr val="0000FF"/>
                </a:solidFill>
              </a:rPr>
              <a:t> und </a:t>
            </a:r>
            <a:r>
              <a:rPr lang="en-US" sz="1200" dirty="0" err="1">
                <a:solidFill>
                  <a:srgbClr val="0000FF"/>
                </a:solidFill>
              </a:rPr>
              <a:t>ermöglicht</a:t>
            </a:r>
            <a:r>
              <a:rPr lang="en-US" sz="1200" dirty="0">
                <a:solidFill>
                  <a:srgbClr val="0000FF"/>
                </a:solidFill>
              </a:rPr>
              <a:t> </a:t>
            </a:r>
            <a:r>
              <a:rPr lang="en-US" sz="1200" dirty="0" err="1">
                <a:solidFill>
                  <a:srgbClr val="0000FF"/>
                </a:solidFill>
              </a:rPr>
              <a:t>dadurch</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erleichterten</a:t>
            </a:r>
            <a:r>
              <a:rPr lang="en-US" sz="1200" dirty="0">
                <a:solidFill>
                  <a:srgbClr val="0000FF"/>
                </a:solidFill>
              </a:rPr>
              <a:t> </a:t>
            </a:r>
            <a:r>
              <a:rPr lang="en-US" sz="1200" dirty="0" err="1">
                <a:solidFill>
                  <a:srgbClr val="0000FF"/>
                </a:solidFill>
              </a:rPr>
              <a:t>Abfluss</a:t>
            </a:r>
            <a:r>
              <a:rPr lang="en-US" sz="1200" dirty="0">
                <a:solidFill>
                  <a:srgbClr val="0000FF"/>
                </a:solidFill>
              </a:rPr>
              <a:t> des </a:t>
            </a:r>
            <a:r>
              <a:rPr lang="en-US" sz="1200" dirty="0" err="1">
                <a:solidFill>
                  <a:srgbClr val="0000FF"/>
                </a:solidFill>
              </a:rPr>
              <a:t>Kammerwassers</a:t>
            </a:r>
            <a:r>
              <a:rPr lang="en-US" sz="1200" dirty="0">
                <a:solidFill>
                  <a:srgbClr val="0000FF"/>
                </a:solidFill>
              </a:rPr>
              <a:t>.</a:t>
            </a:r>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3" name="Google Shape;1469;p80">
            <a:extLst>
              <a:ext uri="{FF2B5EF4-FFF2-40B4-BE49-F238E27FC236}">
                <a16:creationId xmlns:a16="http://schemas.microsoft.com/office/drawing/2014/main" id="{ABD863BA-B67D-CC82-319B-A8375E04E430}"/>
              </a:ext>
            </a:extLst>
          </p:cNvPr>
          <p:cNvSpPr/>
          <p:nvPr/>
        </p:nvSpPr>
        <p:spPr>
          <a:xfrm>
            <a:off x="7215662" y="5072991"/>
            <a:ext cx="940363" cy="19734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Tree>
    <p:extLst>
      <p:ext uri="{BB962C8B-B14F-4D97-AF65-F5344CB8AC3E}">
        <p14:creationId xmlns:p14="http://schemas.microsoft.com/office/powerpoint/2010/main" val="25493646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2A652A20-68E3-0AE3-E062-769D29FABE3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8F8FD1C8-9317-AAF0-B254-2618459EBB12}"/>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80D8CCA-C53D-BC4D-F093-AC1F34513A42}"/>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DBC4A723-BD94-9C87-F56E-E52C73ADBD5F}"/>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89ADF6FD-36FC-6991-9BBB-A23A5D643008}"/>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EB4122E8-3F94-7B05-912F-D649B5F560CC}"/>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39B59935-D9BA-7465-9D6C-3F2CD39DDF3B}"/>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052FE48C-2279-07AE-975C-204379A54EC3}"/>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8A5630C0-C263-6AC0-B150-4CC071335EF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73</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9BD94843-820B-3F6C-5D1B-369A56D4A4EF}"/>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214F6CD-C0F4-BABA-4D79-6EED15DBC184}"/>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9C02C22B-B0FD-FC2C-3405-CDA1CE94E4A2}"/>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0BD04BF9-7E4B-3110-B27A-E0406D05A9C7}"/>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E6747148-DD4F-6EC1-E69E-A24896BC17AC}"/>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449BF508-BECA-3F10-C7F7-B0475BC2A7C4}"/>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DFD86F6B-9527-CFE9-AF83-FF003362EBC0}"/>
              </a:ext>
            </a:extLst>
          </p:cNvPr>
          <p:cNvSpPr txBox="1"/>
          <p:nvPr/>
        </p:nvSpPr>
        <p:spPr>
          <a:xfrm>
            <a:off x="3688105" y="3706979"/>
            <a:ext cx="5219700" cy="279563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rPr>
              <a:t>Kammerwasserabflusses</a:t>
            </a:r>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92"/>
                  </a:ext>
                </a:extLst>
              </a:rPr>
              <a:t>Ziliarmuskels</a:t>
            </a:r>
            <a:r>
              <a:rPr lang="en-US" sz="1600" dirty="0">
                <a:solidFill>
                  <a:srgbClr val="0000FF"/>
                </a:solidFill>
              </a:rPr>
              <a:t>.</a:t>
            </a:r>
          </a:p>
          <a:p>
            <a:r>
              <a:rPr lang="en-US" sz="1200" dirty="0" err="1">
                <a:solidFill>
                  <a:schemeClr val="dk1"/>
                </a:solidFill>
              </a:rPr>
              <a:t>Diese</a:t>
            </a:r>
            <a:r>
              <a:rPr lang="en-US" sz="1200" dirty="0">
                <a:solidFill>
                  <a:schemeClr val="dk1"/>
                </a:solidFill>
              </a:rPr>
              <a:t> </a:t>
            </a:r>
            <a:r>
              <a:rPr lang="en-US" sz="1200" dirty="0" err="1">
                <a:solidFill>
                  <a:schemeClr val="dk1"/>
                </a:solidFill>
              </a:rPr>
              <a:t>Muskelfasern</a:t>
            </a:r>
            <a:r>
              <a:rPr lang="en-US" sz="1200" dirty="0">
                <a:solidFill>
                  <a:schemeClr val="dk1"/>
                </a:solidFill>
              </a:rPr>
              <a:t> </a:t>
            </a:r>
            <a:r>
              <a:rPr lang="en-US" sz="1200" dirty="0" err="1">
                <a:solidFill>
                  <a:schemeClr val="dk1"/>
                </a:solidFill>
              </a:rPr>
              <a:t>setzen</a:t>
            </a:r>
            <a:r>
              <a:rPr lang="en-US" sz="1200" dirty="0">
                <a:solidFill>
                  <a:schemeClr val="dk1"/>
                </a:solidFill>
              </a:rPr>
              <a:t> am </a:t>
            </a:r>
            <a:r>
              <a:rPr lang="en-US" sz="1200" dirty="0" err="1">
                <a:solidFill>
                  <a:schemeClr val="dk1"/>
                </a:solidFill>
              </a:rPr>
              <a:t>Sklerasporn</a:t>
            </a:r>
            <a:r>
              <a:rPr lang="en-US" sz="1200" dirty="0">
                <a:solidFill>
                  <a:schemeClr val="dk1"/>
                </a:solidFill>
              </a:rPr>
              <a:t> an. </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06"/>
                  </a:ext>
                </a:extLst>
              </a:rPr>
              <a:t>Die</a:t>
            </a:r>
            <a:r>
              <a:rPr lang="en-US" sz="1200" dirty="0">
                <a:solidFill>
                  <a:srgbClr val="0000FF"/>
                </a:solidFill>
              </a:rPr>
              <a:t> </a:t>
            </a:r>
            <a:r>
              <a:rPr lang="en-US" sz="1200" dirty="0" err="1">
                <a:solidFill>
                  <a:srgbClr val="0000FF"/>
                </a:solidFill>
              </a:rPr>
              <a:t>Zugspannung</a:t>
            </a:r>
            <a:r>
              <a:rPr lang="en-US" sz="1200" dirty="0">
                <a:solidFill>
                  <a:srgbClr val="0000FF"/>
                </a:solidFill>
              </a:rPr>
              <a:t> am </a:t>
            </a:r>
            <a:r>
              <a:rPr lang="en-US" sz="1200" dirty="0" err="1">
                <a:solidFill>
                  <a:srgbClr val="0000FF"/>
                </a:solidFill>
              </a:rPr>
              <a:t>Skleralsporn</a:t>
            </a:r>
            <a:r>
              <a:rPr lang="en-US" sz="1200" dirty="0">
                <a:solidFill>
                  <a:srgbClr val="0000FF"/>
                </a:solidFill>
              </a:rPr>
              <a:t> </a:t>
            </a:r>
            <a:r>
              <a:rPr lang="en-US" sz="1200" dirty="0" err="1">
                <a:solidFill>
                  <a:srgbClr val="0000FF"/>
                </a:solidFill>
              </a:rPr>
              <a:t>führt</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einer</a:t>
            </a:r>
            <a:r>
              <a:rPr lang="en-US" sz="1200" dirty="0">
                <a:solidFill>
                  <a:srgbClr val="0000FF"/>
                </a:solidFill>
              </a:rPr>
              <a:t> </a:t>
            </a:r>
            <a:r>
              <a:rPr lang="en-US" sz="1200" dirty="0" err="1">
                <a:solidFill>
                  <a:srgbClr val="0000FF"/>
                </a:solidFill>
              </a:rPr>
              <a:t>Aufweitung</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Straffung</a:t>
            </a:r>
            <a:r>
              <a:rPr lang="en-US" sz="1200" dirty="0">
                <a:solidFill>
                  <a:srgbClr val="0000FF"/>
                </a:solidFill>
              </a:rPr>
              <a:t> des </a:t>
            </a:r>
            <a:r>
              <a:rPr lang="en-US" sz="1200" dirty="0" err="1">
                <a:solidFill>
                  <a:srgbClr val="0000FF"/>
                </a:solidFill>
              </a:rPr>
              <a:t>Trabekelmaschenwerks</a:t>
            </a:r>
            <a:r>
              <a:rPr lang="en-US" sz="1200" dirty="0">
                <a:solidFill>
                  <a:srgbClr val="0000FF"/>
                </a:solidFill>
              </a:rPr>
              <a:t> und </a:t>
            </a:r>
            <a:r>
              <a:rPr lang="en-US" sz="1200" dirty="0" err="1">
                <a:solidFill>
                  <a:srgbClr val="0000FF"/>
                </a:solidFill>
              </a:rPr>
              <a:t>ermöglicht</a:t>
            </a:r>
            <a:r>
              <a:rPr lang="en-US" sz="1200" dirty="0">
                <a:solidFill>
                  <a:srgbClr val="0000FF"/>
                </a:solidFill>
              </a:rPr>
              <a:t> </a:t>
            </a:r>
            <a:r>
              <a:rPr lang="en-US" sz="1200" dirty="0" err="1">
                <a:solidFill>
                  <a:srgbClr val="0000FF"/>
                </a:solidFill>
              </a:rPr>
              <a:t>dadurch</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erleichterten</a:t>
            </a:r>
            <a:r>
              <a:rPr lang="en-US" sz="1200" dirty="0">
                <a:solidFill>
                  <a:srgbClr val="0000FF"/>
                </a:solidFill>
              </a:rPr>
              <a:t> </a:t>
            </a:r>
            <a:r>
              <a:rPr lang="en-US" sz="1200" dirty="0" err="1">
                <a:solidFill>
                  <a:srgbClr val="0000FF"/>
                </a:solidFill>
              </a:rPr>
              <a:t>Abfluss</a:t>
            </a:r>
            <a:r>
              <a:rPr lang="en-US" sz="1200" dirty="0">
                <a:solidFill>
                  <a:srgbClr val="0000FF"/>
                </a:solidFill>
              </a:rPr>
              <a:t> des </a:t>
            </a:r>
            <a:r>
              <a:rPr lang="en-US" sz="1200" dirty="0" err="1">
                <a:solidFill>
                  <a:srgbClr val="0000FF"/>
                </a:solidFill>
              </a:rPr>
              <a:t>Kammerwassers</a:t>
            </a:r>
            <a:r>
              <a:rPr lang="en-US" sz="1200" dirty="0">
                <a:solidFill>
                  <a:srgbClr val="0000FF"/>
                </a:solidFill>
              </a:rPr>
              <a:t>.</a:t>
            </a:r>
            <a:endParaRPr lang="en-US" sz="1200" dirty="0"/>
          </a:p>
          <a:p>
            <a:endParaRPr lang="en-US" sz="1600" dirty="0">
              <a:solidFill>
                <a:srgbClr val="0000FF"/>
              </a:solidFill>
            </a:endParaRPr>
          </a:p>
          <a:p>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8194328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87E8E4F2-F44B-FD7E-FA40-A2EC67824ADC}"/>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B81F2F86-945C-8DDF-9562-3614188287E5}"/>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765AAC65-468D-799C-4551-08B56B3A74C5}"/>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FCA69044-074D-0082-C2E9-037A5812C37C}"/>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E7ED2E67-6306-45E4-C0D0-A7431E568EE3}"/>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92834002-1B6A-B028-C842-F600FF0ACEA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1275FEE2-972E-328D-D024-6A963C0E469E}"/>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74A61586-3D93-6A8F-228B-B7B9CD1A1EC6}"/>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2DF69F31-2064-A3EB-5CCB-ABA7EF222CF5}"/>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74</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B067509C-E2F9-39FB-AC51-EEC7CD3DAFF3}"/>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2EF6222-6727-1E1B-17A6-1903BDAD4867}"/>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8702FEBA-FC7C-6F05-EB3C-7984D5045A39}"/>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74BEB6A2-E922-F0C7-76C1-74474151B2FE}"/>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02ED954-72F7-8B75-A9D0-D82871E71C29}"/>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5C13F31E-E2D7-DC4E-A771-764BB96155D5}"/>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91FC3433-F54A-ED1D-D060-5CA5A99E12EF}"/>
              </a:ext>
            </a:extLst>
          </p:cNvPr>
          <p:cNvSpPr txBox="1"/>
          <p:nvPr/>
        </p:nvSpPr>
        <p:spPr>
          <a:xfrm>
            <a:off x="3688105" y="3706979"/>
            <a:ext cx="5219700" cy="2549416"/>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rPr>
              <a:t>Kammerwasserabflusses</a:t>
            </a:r>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endPar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2"/>
                  </a:ext>
                </a:extLst>
              </a:rPr>
              <a:t>Ziliarmuskels</a:t>
            </a:r>
            <a:r>
              <a:rPr lang="en-US" sz="1600" dirty="0">
                <a:solidFill>
                  <a:srgbClr val="0000FF"/>
                </a:solidFill>
              </a:rPr>
              <a:t>.</a:t>
            </a:r>
          </a:p>
          <a:p>
            <a:r>
              <a:rPr lang="en-US" sz="1200" dirty="0" err="1">
                <a:solidFill>
                  <a:schemeClr val="dk1"/>
                </a:solidFill>
              </a:rPr>
              <a:t>Diese</a:t>
            </a:r>
            <a:r>
              <a:rPr lang="en-US" sz="1200" dirty="0">
                <a:solidFill>
                  <a:schemeClr val="dk1"/>
                </a:solidFill>
              </a:rPr>
              <a:t> </a:t>
            </a:r>
            <a:r>
              <a:rPr lang="en-US" sz="1200" dirty="0" err="1">
                <a:solidFill>
                  <a:schemeClr val="dk1"/>
                </a:solidFill>
              </a:rPr>
              <a:t>Muskelfasern</a:t>
            </a:r>
            <a:r>
              <a:rPr lang="en-US" sz="1200" dirty="0">
                <a:solidFill>
                  <a:schemeClr val="dk1"/>
                </a:solidFill>
              </a:rPr>
              <a:t> </a:t>
            </a:r>
            <a:r>
              <a:rPr lang="en-US" sz="1200" dirty="0" err="1">
                <a:solidFill>
                  <a:schemeClr val="dk1"/>
                </a:solidFill>
              </a:rPr>
              <a:t>setzen</a:t>
            </a:r>
            <a:r>
              <a:rPr lang="en-US" sz="1200" dirty="0">
                <a:solidFill>
                  <a:schemeClr val="dk1"/>
                </a:solidFill>
              </a:rPr>
              <a:t> am </a:t>
            </a:r>
            <a:r>
              <a:rPr lang="en-US" sz="1200" dirty="0" err="1">
                <a:solidFill>
                  <a:schemeClr val="dk1"/>
                </a:solidFill>
              </a:rPr>
              <a:t>Sklerasporn</a:t>
            </a:r>
            <a:r>
              <a:rPr lang="en-US" sz="1200" dirty="0">
                <a:solidFill>
                  <a:schemeClr val="dk1"/>
                </a:solidFill>
              </a:rPr>
              <a:t> an. </a:t>
            </a:r>
            <a:r>
              <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6"/>
                  </a:ext>
                </a:extLst>
              </a:rPr>
              <a:t>Die</a:t>
            </a:r>
            <a:r>
              <a:rPr lang="en-US" sz="1200" dirty="0">
                <a:solidFill>
                  <a:srgbClr val="0000FF"/>
                </a:solidFill>
              </a:rPr>
              <a:t> </a:t>
            </a:r>
            <a:r>
              <a:rPr lang="en-US" sz="1200" dirty="0" err="1">
                <a:solidFill>
                  <a:srgbClr val="0000FF"/>
                </a:solidFill>
              </a:rPr>
              <a:t>Zugspannung</a:t>
            </a:r>
            <a:r>
              <a:rPr lang="en-US" sz="1200" dirty="0">
                <a:solidFill>
                  <a:srgbClr val="0000FF"/>
                </a:solidFill>
              </a:rPr>
              <a:t> am </a:t>
            </a:r>
            <a:r>
              <a:rPr lang="en-US" sz="1200" dirty="0" err="1">
                <a:solidFill>
                  <a:srgbClr val="0000FF"/>
                </a:solidFill>
              </a:rPr>
              <a:t>Skleralsporn</a:t>
            </a:r>
            <a:r>
              <a:rPr lang="en-US" sz="1200" dirty="0">
                <a:solidFill>
                  <a:srgbClr val="0000FF"/>
                </a:solidFill>
              </a:rPr>
              <a:t> </a:t>
            </a:r>
            <a:r>
              <a:rPr lang="en-US" sz="1200" dirty="0" err="1">
                <a:solidFill>
                  <a:srgbClr val="0000FF"/>
                </a:solidFill>
              </a:rPr>
              <a:t>führt</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einer</a:t>
            </a:r>
            <a:r>
              <a:rPr lang="en-US" sz="1200" dirty="0">
                <a:solidFill>
                  <a:srgbClr val="0000FF"/>
                </a:solidFill>
              </a:rPr>
              <a:t> </a:t>
            </a:r>
            <a:r>
              <a:rPr lang="en-US" sz="1200" dirty="0" err="1">
                <a:solidFill>
                  <a:srgbClr val="0000FF"/>
                </a:solidFill>
              </a:rPr>
              <a:t>Aufweitung</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Straffung</a:t>
            </a:r>
            <a:r>
              <a:rPr lang="en-US" sz="1200" dirty="0">
                <a:solidFill>
                  <a:srgbClr val="0000FF"/>
                </a:solidFill>
              </a:rPr>
              <a:t> des </a:t>
            </a:r>
            <a:r>
              <a:rPr lang="en-US" sz="1200" dirty="0" err="1">
                <a:solidFill>
                  <a:srgbClr val="0000FF"/>
                </a:solidFill>
              </a:rPr>
              <a:t>Trabekelmaschenwerks</a:t>
            </a:r>
            <a:r>
              <a:rPr lang="en-US" sz="1200" dirty="0">
                <a:solidFill>
                  <a:srgbClr val="0000FF"/>
                </a:solidFill>
              </a:rPr>
              <a:t> und </a:t>
            </a:r>
            <a:r>
              <a:rPr lang="en-US" sz="1200" dirty="0" err="1">
                <a:solidFill>
                  <a:srgbClr val="0000FF"/>
                </a:solidFill>
              </a:rPr>
              <a:t>ermöglicht</a:t>
            </a:r>
            <a:r>
              <a:rPr lang="en-US" sz="1200" dirty="0">
                <a:solidFill>
                  <a:srgbClr val="0000FF"/>
                </a:solidFill>
              </a:rPr>
              <a:t> </a:t>
            </a:r>
            <a:r>
              <a:rPr lang="en-US" sz="1200" dirty="0" err="1">
                <a:solidFill>
                  <a:srgbClr val="0000FF"/>
                </a:solidFill>
              </a:rPr>
              <a:t>dadurch</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erleichterten</a:t>
            </a:r>
            <a:r>
              <a:rPr lang="en-US" sz="1200" dirty="0">
                <a:solidFill>
                  <a:srgbClr val="0000FF"/>
                </a:solidFill>
              </a:rPr>
              <a:t> </a:t>
            </a:r>
            <a:r>
              <a:rPr lang="en-US" sz="1200" dirty="0" err="1">
                <a:solidFill>
                  <a:srgbClr val="0000FF"/>
                </a:solidFill>
              </a:rPr>
              <a:t>Abfluss</a:t>
            </a:r>
            <a:r>
              <a:rPr lang="en-US" sz="1200" dirty="0">
                <a:solidFill>
                  <a:srgbClr val="0000FF"/>
                </a:solidFill>
              </a:rPr>
              <a:t> des </a:t>
            </a:r>
            <a:r>
              <a:rPr lang="en-US" sz="1200" dirty="0" err="1">
                <a:solidFill>
                  <a:srgbClr val="0000FF"/>
                </a:solidFill>
              </a:rPr>
              <a:t>Kammerwassers</a:t>
            </a:r>
            <a:r>
              <a:rPr lang="en-US" sz="1200" dirty="0">
                <a:solidFill>
                  <a:srgbClr val="0000FF"/>
                </a:solidFill>
              </a:rPr>
              <a:t>.</a:t>
            </a:r>
          </a:p>
          <a:p>
            <a:r>
              <a:rPr lang="en-US" sz="1200" i="1" dirty="0">
                <a:solidFill>
                  <a:srgbClr val="0000FF"/>
                </a:solidFill>
              </a:rPr>
              <a:t>Wie stark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Miotika</a:t>
            </a:r>
            <a:r>
              <a:rPr lang="en-US" sz="1200" i="1" dirty="0">
                <a:solidFill>
                  <a:srgbClr val="0000FF"/>
                </a:solidFill>
              </a:rPr>
              <a:t> </a:t>
            </a:r>
            <a:r>
              <a:rPr lang="en-US" sz="1200" i="1"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0"/>
                  </a:ext>
                </a:extLst>
              </a:rPr>
              <a:t>den</a:t>
            </a:r>
            <a:r>
              <a:rPr lang="en-US" sz="1200" i="1" dirty="0">
                <a:solidFill>
                  <a:srgbClr val="0000FF"/>
                </a:solidFill>
              </a:rPr>
              <a:t> </a:t>
            </a:r>
            <a:r>
              <a:rPr lang="en-US" sz="1200" i="1" dirty="0" err="1">
                <a:solidFill>
                  <a:srgbClr val="0000FF"/>
                </a:solidFill>
              </a:rPr>
              <a:t>Augeninnendruck</a:t>
            </a:r>
            <a:r>
              <a:rPr lang="en-US" sz="1200" i="1" dirty="0">
                <a:solidFill>
                  <a:srgbClr val="0000FF"/>
                </a:solidFill>
              </a:rPr>
              <a:t>?</a:t>
            </a:r>
            <a:endParaRPr lang="en-US" sz="1600" dirty="0">
              <a:solidFill>
                <a:srgbClr val="0000FF"/>
              </a:solidFill>
            </a:endParaRPr>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18470941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C0459D30-6B14-4AC0-EBE0-F95C69305DCA}"/>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4A71B73A-7259-F455-6AF3-152028008328}"/>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B5E83B9-6334-9D49-76FB-F8D132BE95CF}"/>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953342B7-4D7D-E1FE-5513-E73CD279CCC6}"/>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8A4CE5A8-C6FF-DE82-CC0B-7793193820EF}"/>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065FAC6D-C74E-C1EF-E8FC-FA3CA837630D}"/>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C0980F43-9522-B5EE-ACB8-4E5CB76ADAEB}"/>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b="1" i="1" dirty="0" err="1"/>
              <a:t>Miotika</a:t>
            </a:r>
            <a:endParaRPr lang="en-US" sz="1800" b="1" i="1" dirty="0"/>
          </a:p>
          <a:p>
            <a:pPr marL="692150" lvl="1" indent="-347663">
              <a:lnSpc>
                <a:spcPct val="80000"/>
              </a:lnSpc>
              <a:spcBef>
                <a:spcPts val="240"/>
              </a:spcBef>
              <a:buSzPts val="840"/>
            </a:pPr>
            <a:r>
              <a:rPr lang="en-US" sz="1200" b="1" dirty="0">
                <a:solidFill>
                  <a:srgbClr val="0000FF"/>
                </a:solidFill>
              </a:rPr>
              <a:t>Pilo</a:t>
            </a:r>
            <a:endParaRPr lang="en-US" sz="1800" b="1" dirty="0">
              <a:solidFill>
                <a:srgbClr val="0000F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9F7FF125-204D-6ACE-BDE1-62C4666C56A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81B29BC0-9743-51E4-7F88-3BAB166E8BAD}"/>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75</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55D66C16-6F44-9B97-B83E-26831A2D0A7F}"/>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5432EABB-129A-3B30-CC69-A7BF0F842C9A}"/>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BA32CD03-5087-47EC-8F7D-1D0D9E1F94AA}"/>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96F672D0-9543-0485-0C81-1736D502B176}"/>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892196BE-2FD9-287B-9C53-2BE534BD1235}"/>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44A43962-6C37-8887-521B-5AC0556147E0}"/>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332;p73">
            <a:extLst>
              <a:ext uri="{FF2B5EF4-FFF2-40B4-BE49-F238E27FC236}">
                <a16:creationId xmlns:a16="http://schemas.microsoft.com/office/drawing/2014/main" id="{5B6C28EE-5908-171E-AC24-64634B7C12DD}"/>
              </a:ext>
            </a:extLst>
          </p:cNvPr>
          <p:cNvSpPr txBox="1"/>
          <p:nvPr/>
        </p:nvSpPr>
        <p:spPr>
          <a:xfrm>
            <a:off x="3688105" y="3706979"/>
            <a:ext cx="5219700" cy="279563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err="1">
                <a:solidFill>
                  <a:schemeClr val="dk1"/>
                </a:solidFill>
              </a:rPr>
              <a:t>Miotika</a:t>
            </a:r>
            <a:r>
              <a:rPr lang="en-US" sz="1200" i="1" dirty="0">
                <a:solidFill>
                  <a:srgbClr val="0000FF"/>
                </a:solidFill>
              </a:rPr>
              <a:t> den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3"/>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rPr>
              <a:t>Kammerwasserabflusses</a:t>
            </a:r>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endParaRPr lang="en-US" sz="1200" dirty="0">
              <a:solidFill>
                <a:srgbClr val="0000FF"/>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6"/>
                </a:ext>
              </a:extLst>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Abfluss</a:t>
            </a:r>
            <a:r>
              <a:rPr lang="en-US" sz="1200" i="1" dirty="0">
                <a:solidFill>
                  <a:srgbClr val="0000FF"/>
                </a:solidFill>
              </a:rPr>
              <a:t>?</a:t>
            </a:r>
          </a:p>
          <a:p>
            <a:r>
              <a:rPr lang="en-US" sz="1200" dirty="0">
                <a:solidFill>
                  <a:srgbClr val="0000FF"/>
                </a:solidFill>
              </a:rPr>
              <a:t>Sie </a:t>
            </a:r>
            <a:r>
              <a:rPr lang="en-US" sz="1200" dirty="0" err="1">
                <a:solidFill>
                  <a:srgbClr val="0000FF"/>
                </a:solidFill>
              </a:rPr>
              <a:t>bewirken</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Kontraktion</a:t>
            </a:r>
            <a:r>
              <a:rPr lang="en-US" sz="1200" dirty="0">
                <a:solidFill>
                  <a:srgbClr val="0000FF"/>
                </a:solidFill>
              </a:rPr>
              <a:t> des </a:t>
            </a:r>
            <a:r>
              <a:rPr lang="en-US" sz="1200" dirty="0" err="1">
                <a:solidFill>
                  <a:srgbClr val="0000FF"/>
                </a:solidFill>
              </a:rPr>
              <a:t>longitudinalen</a:t>
            </a:r>
            <a:r>
              <a:rPr lang="en-US" sz="1200" dirty="0">
                <a:solidFill>
                  <a:srgbClr val="0000FF"/>
                </a:solidFill>
              </a:rPr>
              <a:t> </a:t>
            </a:r>
            <a:r>
              <a:rPr lang="en-US" sz="1200" dirty="0" err="1">
                <a:solidFill>
                  <a:srgbClr val="0000FF"/>
                </a:solidFill>
              </a:rPr>
              <a:t>Anteils</a:t>
            </a:r>
            <a:r>
              <a:rPr lang="en-US" sz="1200" dirty="0">
                <a:solidFill>
                  <a:srgbClr val="0000FF"/>
                </a:solidFill>
              </a:rPr>
              <a:t> des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92"/>
                  </a:ext>
                </a:extLst>
              </a:rPr>
              <a:t>Ziliarmuskels</a:t>
            </a:r>
            <a:r>
              <a:rPr lang="en-US" sz="1600" dirty="0">
                <a:solidFill>
                  <a:srgbClr val="0000FF"/>
                </a:solidFill>
              </a:rPr>
              <a:t>.</a:t>
            </a:r>
          </a:p>
          <a:p>
            <a:r>
              <a:rPr lang="en-US" sz="1200" dirty="0" err="1">
                <a:solidFill>
                  <a:schemeClr val="dk1"/>
                </a:solidFill>
              </a:rPr>
              <a:t>Diese</a:t>
            </a:r>
            <a:r>
              <a:rPr lang="en-US" sz="1200" dirty="0">
                <a:solidFill>
                  <a:schemeClr val="dk1"/>
                </a:solidFill>
              </a:rPr>
              <a:t> </a:t>
            </a:r>
            <a:r>
              <a:rPr lang="en-US" sz="1200" dirty="0" err="1">
                <a:solidFill>
                  <a:schemeClr val="dk1"/>
                </a:solidFill>
              </a:rPr>
              <a:t>Muskelfasern</a:t>
            </a:r>
            <a:r>
              <a:rPr lang="en-US" sz="1200" dirty="0">
                <a:solidFill>
                  <a:schemeClr val="dk1"/>
                </a:solidFill>
              </a:rPr>
              <a:t> </a:t>
            </a:r>
            <a:r>
              <a:rPr lang="en-US" sz="1200" dirty="0" err="1">
                <a:solidFill>
                  <a:schemeClr val="dk1"/>
                </a:solidFill>
              </a:rPr>
              <a:t>setzen</a:t>
            </a:r>
            <a:r>
              <a:rPr lang="en-US" sz="1200" dirty="0">
                <a:solidFill>
                  <a:schemeClr val="dk1"/>
                </a:solidFill>
              </a:rPr>
              <a:t> am </a:t>
            </a:r>
            <a:r>
              <a:rPr lang="en-US" sz="1200" dirty="0" err="1">
                <a:solidFill>
                  <a:schemeClr val="dk1"/>
                </a:solidFill>
              </a:rPr>
              <a:t>Sklerasporn</a:t>
            </a:r>
            <a:r>
              <a:rPr lang="en-US" sz="1200" dirty="0">
                <a:solidFill>
                  <a:schemeClr val="dk1"/>
                </a:solidFill>
              </a:rPr>
              <a:t> an. </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06"/>
                  </a:ext>
                </a:extLst>
              </a:rPr>
              <a:t>Die</a:t>
            </a:r>
            <a:r>
              <a:rPr lang="en-US" sz="1200" dirty="0">
                <a:solidFill>
                  <a:srgbClr val="0000FF"/>
                </a:solidFill>
              </a:rPr>
              <a:t> </a:t>
            </a:r>
            <a:r>
              <a:rPr lang="en-US" sz="1200" dirty="0" err="1">
                <a:solidFill>
                  <a:srgbClr val="0000FF"/>
                </a:solidFill>
              </a:rPr>
              <a:t>Zugspannung</a:t>
            </a:r>
            <a:r>
              <a:rPr lang="en-US" sz="1200" dirty="0">
                <a:solidFill>
                  <a:srgbClr val="0000FF"/>
                </a:solidFill>
              </a:rPr>
              <a:t> am </a:t>
            </a:r>
            <a:r>
              <a:rPr lang="en-US" sz="1200" dirty="0" err="1">
                <a:solidFill>
                  <a:srgbClr val="0000FF"/>
                </a:solidFill>
              </a:rPr>
              <a:t>Skleralsporn</a:t>
            </a:r>
            <a:r>
              <a:rPr lang="en-US" sz="1200" dirty="0">
                <a:solidFill>
                  <a:srgbClr val="0000FF"/>
                </a:solidFill>
              </a:rPr>
              <a:t> </a:t>
            </a:r>
            <a:r>
              <a:rPr lang="en-US" sz="1200" dirty="0" err="1">
                <a:solidFill>
                  <a:srgbClr val="0000FF"/>
                </a:solidFill>
              </a:rPr>
              <a:t>führt</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einer</a:t>
            </a:r>
            <a:r>
              <a:rPr lang="en-US" sz="1200" dirty="0">
                <a:solidFill>
                  <a:srgbClr val="0000FF"/>
                </a:solidFill>
              </a:rPr>
              <a:t> </a:t>
            </a:r>
            <a:r>
              <a:rPr lang="en-US" sz="1200" dirty="0" err="1">
                <a:solidFill>
                  <a:srgbClr val="0000FF"/>
                </a:solidFill>
              </a:rPr>
              <a:t>Aufweitung</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Straffung</a:t>
            </a:r>
            <a:r>
              <a:rPr lang="en-US" sz="1200" dirty="0">
                <a:solidFill>
                  <a:srgbClr val="0000FF"/>
                </a:solidFill>
              </a:rPr>
              <a:t> des </a:t>
            </a:r>
            <a:r>
              <a:rPr lang="en-US" sz="1200" dirty="0" err="1">
                <a:solidFill>
                  <a:srgbClr val="0000FF"/>
                </a:solidFill>
              </a:rPr>
              <a:t>Trabekelmaschenwerks</a:t>
            </a:r>
            <a:r>
              <a:rPr lang="en-US" sz="1200" dirty="0">
                <a:solidFill>
                  <a:srgbClr val="0000FF"/>
                </a:solidFill>
              </a:rPr>
              <a:t> und </a:t>
            </a:r>
            <a:r>
              <a:rPr lang="en-US" sz="1200" dirty="0" err="1">
                <a:solidFill>
                  <a:srgbClr val="0000FF"/>
                </a:solidFill>
              </a:rPr>
              <a:t>ermöglicht</a:t>
            </a:r>
            <a:r>
              <a:rPr lang="en-US" sz="1200" dirty="0">
                <a:solidFill>
                  <a:srgbClr val="0000FF"/>
                </a:solidFill>
              </a:rPr>
              <a:t> </a:t>
            </a:r>
            <a:r>
              <a:rPr lang="en-US" sz="1200" dirty="0" err="1">
                <a:solidFill>
                  <a:srgbClr val="0000FF"/>
                </a:solidFill>
              </a:rPr>
              <a:t>dadurch</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erleichterten</a:t>
            </a:r>
            <a:r>
              <a:rPr lang="en-US" sz="1200" dirty="0">
                <a:solidFill>
                  <a:srgbClr val="0000FF"/>
                </a:solidFill>
              </a:rPr>
              <a:t> </a:t>
            </a:r>
            <a:r>
              <a:rPr lang="en-US" sz="1200" dirty="0" err="1">
                <a:solidFill>
                  <a:srgbClr val="0000FF"/>
                </a:solidFill>
              </a:rPr>
              <a:t>Abfluss</a:t>
            </a:r>
            <a:r>
              <a:rPr lang="en-US" sz="1200" dirty="0">
                <a:solidFill>
                  <a:srgbClr val="0000FF"/>
                </a:solidFill>
              </a:rPr>
              <a:t> des </a:t>
            </a:r>
            <a:r>
              <a:rPr lang="en-US" sz="1200" dirty="0" err="1">
                <a:solidFill>
                  <a:srgbClr val="0000FF"/>
                </a:solidFill>
              </a:rPr>
              <a:t>Kammerwassers</a:t>
            </a:r>
            <a:r>
              <a:rPr lang="en-US" sz="1200" dirty="0">
                <a:solidFill>
                  <a:srgbClr val="0000FF"/>
                </a:solidFill>
              </a:rPr>
              <a:t>.</a:t>
            </a:r>
          </a:p>
          <a:p>
            <a:r>
              <a:rPr lang="en-US" sz="1200" i="1" dirty="0">
                <a:solidFill>
                  <a:srgbClr val="0000FF"/>
                </a:solidFill>
              </a:rPr>
              <a:t>Wie stark </a:t>
            </a:r>
            <a:r>
              <a:rPr lang="en-US" sz="1200" i="1" dirty="0" err="1">
                <a:solidFill>
                  <a:srgbClr val="0000FF"/>
                </a:solidFill>
              </a:rPr>
              <a:t>senken</a:t>
            </a:r>
            <a:r>
              <a:rPr lang="en-US" sz="1200" i="1" dirty="0">
                <a:solidFill>
                  <a:srgbClr val="0000FF"/>
                </a:solidFill>
              </a:rPr>
              <a:t> </a:t>
            </a:r>
            <a:r>
              <a:rPr lang="en-US" sz="1200" i="1" dirty="0" err="1">
                <a:solidFill>
                  <a:srgbClr val="0000FF"/>
                </a:solidFill>
              </a:rPr>
              <a:t>Miotika</a:t>
            </a:r>
            <a:r>
              <a:rPr lang="en-US" sz="1200" i="1" dirty="0">
                <a:solidFill>
                  <a:srgbClr val="0000FF"/>
                </a:solidFill>
              </a:rPr>
              <a:t> </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20"/>
                  </a:ext>
                </a:extLst>
              </a:rPr>
              <a:t>den</a:t>
            </a:r>
            <a:r>
              <a:rPr lang="en-US" sz="1200" i="1" dirty="0">
                <a:solidFill>
                  <a:srgbClr val="0000FF"/>
                </a:solidFill>
              </a:rPr>
              <a:t> </a:t>
            </a:r>
            <a:r>
              <a:rPr lang="en-US" sz="1200" i="1" dirty="0" err="1">
                <a:solidFill>
                  <a:srgbClr val="0000FF"/>
                </a:solidFill>
              </a:rPr>
              <a:t>Augeninnendruck</a:t>
            </a:r>
            <a:r>
              <a:rPr lang="en-US" sz="1200" i="1" dirty="0">
                <a:solidFill>
                  <a:srgbClr val="0000FF"/>
                </a:solidFill>
              </a:rPr>
              <a:t>?</a:t>
            </a:r>
            <a:endParaRPr lang="en-US" sz="1600" dirty="0">
              <a:solidFill>
                <a:srgbClr val="0000FF"/>
              </a:solidFill>
            </a:endParaRPr>
          </a:p>
          <a:p>
            <a:r>
              <a:rPr lang="en-US" sz="1200" dirty="0">
                <a:solidFill>
                  <a:srgbClr val="0000FF"/>
                </a:solidFill>
              </a:rPr>
              <a:t>15–20 %</a:t>
            </a:r>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33581755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BBEE8A3C-101C-82A3-9AF1-419484DC2CF3}"/>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C5E31706-4856-BCF1-6BE4-FCA932104BC9}"/>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9368EDAC-55E9-96FA-C36B-B91C54275407}"/>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45F944CF-DADC-3BA5-706C-C5B41EC1481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60D065EF-2AEE-8BD4-FE94-79C0255E5796}"/>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0649A11A-6346-BF4A-BFF7-4EA646DFC3BB}"/>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259F989A-BAAA-17D4-91B8-AC44CE4F282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b="1" i="1" dirty="0"/>
              <a:t>Rho-Kinase-Hemmer</a:t>
            </a:r>
            <a:endParaRPr lang="en-US" dirty="0"/>
          </a:p>
          <a:p>
            <a:pPr marL="692150" lvl="1" indent="-347663">
              <a:lnSpc>
                <a:spcPct val="80000"/>
              </a:lnSpc>
              <a:spcBef>
                <a:spcPts val="240"/>
              </a:spcBef>
              <a:buSzPts val="840"/>
            </a:pPr>
            <a:r>
              <a:rPr lang="en-US" sz="1200" b="1" dirty="0" err="1">
                <a:solidFill>
                  <a:srgbClr val="0000FF"/>
                </a:solidFill>
              </a:rPr>
              <a:t>Netarsudil</a:t>
            </a:r>
            <a:endParaRPr lang="en-US" sz="1800" b="1" dirty="0">
              <a:solidFill>
                <a:srgbClr val="0000FF"/>
              </a:solidFill>
            </a:endParaRPr>
          </a:p>
        </p:txBody>
      </p:sp>
      <p:sp>
        <p:nvSpPr>
          <p:cNvPr id="446" name="Google Shape;446;p27">
            <a:extLst>
              <a:ext uri="{FF2B5EF4-FFF2-40B4-BE49-F238E27FC236}">
                <a16:creationId xmlns:a16="http://schemas.microsoft.com/office/drawing/2014/main" id="{94C5A39D-689F-020E-27DA-AA29C5F3BA73}"/>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BFE38E46-14B6-12E1-8B6A-E250B10CCCD7}"/>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76</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16B1AA4B-AFFD-993E-6B63-8E931EA9D32C}"/>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923D6A80-83E3-F55A-7E41-9EF8B70A38C1}"/>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1120A190-1968-3CB6-D9A3-F82A86C48FAB}"/>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9509391E-2991-D22D-DCD6-5E65B5626F57}"/>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40162DEF-2411-E2E1-06C7-BC5F9FA445E4}"/>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AFE0754F-8F43-5265-3537-A1C14836E3C3}"/>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565;p85">
            <a:extLst>
              <a:ext uri="{FF2B5EF4-FFF2-40B4-BE49-F238E27FC236}">
                <a16:creationId xmlns:a16="http://schemas.microsoft.com/office/drawing/2014/main" id="{4D57EB90-8203-5E41-EEAD-4281F701F563}"/>
              </a:ext>
            </a:extLst>
          </p:cNvPr>
          <p:cNvSpPr txBox="1"/>
          <p:nvPr/>
        </p:nvSpPr>
        <p:spPr>
          <a:xfrm>
            <a:off x="3657949" y="3599829"/>
            <a:ext cx="52197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Rho-Kinase-Hemmer </a:t>
            </a:r>
            <a:r>
              <a:rPr lang="en-US" sz="1200" i="1" dirty="0">
                <a:solidFill>
                  <a:srgbClr val="0000FF"/>
                </a:solidFill>
              </a:rPr>
              <a:t>den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6"/>
                  </a:ext>
                </a:extLst>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9875840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392F6145-4AAE-FADE-35CC-447D1D2FC7EA}"/>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E4B78EB1-C235-C83F-6582-D7E6C5488CED}"/>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B799264-2787-4E68-8237-4837DD05CD61}"/>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77F66A1F-4874-1D49-8AE9-13334ACCD31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7FED3CF8-F96F-3B80-740B-E64BAAC4FDEA}"/>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DC8DE5D3-B00C-D40B-3072-B497122E2799}"/>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AA012103-5549-41CB-9055-6E393896C1D6}"/>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b="1" i="1" dirty="0"/>
              <a:t>Rho-Kinase-Hemmer</a:t>
            </a:r>
            <a:endParaRPr lang="en-US" dirty="0"/>
          </a:p>
          <a:p>
            <a:pPr marL="692150" lvl="1" indent="-347663">
              <a:lnSpc>
                <a:spcPct val="80000"/>
              </a:lnSpc>
              <a:spcBef>
                <a:spcPts val="240"/>
              </a:spcBef>
              <a:buSzPts val="840"/>
            </a:pPr>
            <a:r>
              <a:rPr lang="en-US" sz="1200" b="1" dirty="0" err="1">
                <a:solidFill>
                  <a:srgbClr val="0000FF"/>
                </a:solidFill>
              </a:rPr>
              <a:t>Netarsudil</a:t>
            </a:r>
            <a:endParaRPr lang="en-US" sz="1800" b="1" dirty="0">
              <a:solidFill>
                <a:srgbClr val="0000FF"/>
              </a:solidFill>
            </a:endParaRPr>
          </a:p>
        </p:txBody>
      </p:sp>
      <p:sp>
        <p:nvSpPr>
          <p:cNvPr id="446" name="Google Shape;446;p27">
            <a:extLst>
              <a:ext uri="{FF2B5EF4-FFF2-40B4-BE49-F238E27FC236}">
                <a16:creationId xmlns:a16="http://schemas.microsoft.com/office/drawing/2014/main" id="{2CDBA3D2-27CC-E9B4-7789-685920EDB01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5F234C8F-8FCA-0E85-9694-E502034FDF01}"/>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77</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E0F987FF-C2C5-E25C-E8D9-A61EB7D5A60D}"/>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502719C-EA71-F99D-46B6-190EDF833587}"/>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8FACBB1F-9163-48C8-6F8D-10BB99597E40}"/>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A1112A35-08EF-CC2A-F2CB-E45A19CF6C04}"/>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C209F9C2-03B2-5195-8FA7-E909FC6A5D9F}"/>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C83C82E2-D511-7371-6473-776C88F8C94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565;p85">
            <a:extLst>
              <a:ext uri="{FF2B5EF4-FFF2-40B4-BE49-F238E27FC236}">
                <a16:creationId xmlns:a16="http://schemas.microsoft.com/office/drawing/2014/main" id="{AEE1432C-7CA2-184B-D61D-61F45F88EFD7}"/>
              </a:ext>
            </a:extLst>
          </p:cNvPr>
          <p:cNvSpPr txBox="1"/>
          <p:nvPr/>
        </p:nvSpPr>
        <p:spPr>
          <a:xfrm>
            <a:off x="3657949" y="3599829"/>
            <a:ext cx="5219700" cy="1502976"/>
          </a:xfrm>
          <a:prstGeom prst="rect">
            <a:avLst/>
          </a:prstGeom>
          <a:noFill/>
          <a:ln>
            <a:noFill/>
          </a:ln>
        </p:spPr>
        <p:txBody>
          <a:bodyPr spcFirstLastPara="1" wrap="square" lIns="25400" tIns="12700" rIns="25400" bIns="12700" anchor="t" anchorCtr="0">
            <a:spAutoFit/>
          </a:bodyPr>
          <a:lstStyle/>
          <a:p>
            <a:pPr lvl="0">
              <a:buClr>
                <a:schemeClr val="dk1"/>
              </a:buClr>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Rho-Kinase-Hemmer </a:t>
            </a:r>
            <a:r>
              <a:rPr lang="en-US" sz="1200" i="1" dirty="0">
                <a:solidFill>
                  <a:srgbClr val="0000FF"/>
                </a:solidFill>
              </a:rPr>
              <a:t>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endParaRPr lang="en-US" sz="1200" dirty="0"/>
          </a:p>
          <a:p>
            <a:pPr lvl="0"/>
            <a:r>
              <a:rPr lang="en-US" sz="1200" dirty="0">
                <a:solidFill>
                  <a:srgbClr val="0000FF"/>
                </a:solidFill>
              </a:rPr>
              <a:t>Sie </a:t>
            </a:r>
            <a:r>
              <a:rPr lang="en-US" sz="1200" dirty="0" err="1">
                <a:solidFill>
                  <a:srgbClr val="0000FF"/>
                </a:solidFill>
              </a:rPr>
              <a:t>senken</a:t>
            </a:r>
            <a:r>
              <a:rPr lang="en-US" sz="1200" dirty="0">
                <a:solidFill>
                  <a:srgbClr val="0000FF"/>
                </a:solidFill>
              </a:rPr>
              <a:t> den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primär</a:t>
            </a:r>
            <a:r>
              <a:rPr lang="en-US" sz="1200" dirty="0">
                <a:solidFill>
                  <a:srgbClr val="0000FF"/>
                </a:solidFill>
              </a:rPr>
              <a:t> </a:t>
            </a:r>
            <a:r>
              <a:rPr lang="en-US" sz="1200" dirty="0" err="1">
                <a:solidFill>
                  <a:srgbClr val="0000FF"/>
                </a:solidFill>
              </a:rPr>
              <a:t>durch</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Steigerung</a:t>
            </a:r>
            <a:r>
              <a:rPr lang="en-US" sz="1200" dirty="0">
                <a:solidFill>
                  <a:srgbClr val="0000FF"/>
                </a:solidFill>
              </a:rPr>
              <a:t> des </a:t>
            </a:r>
            <a:r>
              <a:rPr lang="en-US" sz="1200" dirty="0" err="1">
                <a:solidFill>
                  <a:srgbClr val="0000FF"/>
                </a:solidFill>
              </a:rPr>
              <a:t>Kammerwasserabflusses</a:t>
            </a:r>
            <a:r>
              <a:rPr lang="en-US" sz="1200" dirty="0">
                <a:solidFill>
                  <a:srgbClr val="0000FF"/>
                </a:solidFill>
              </a:rPr>
              <a:t>. </a:t>
            </a:r>
            <a:r>
              <a:rPr lang="en-US" sz="1200" dirty="0" err="1">
                <a:solidFill>
                  <a:srgbClr val="0000FF"/>
                </a:solidFill>
              </a:rPr>
              <a:t>Zusätzlich</a:t>
            </a:r>
            <a:r>
              <a:rPr lang="en-US" sz="1200" dirty="0">
                <a:solidFill>
                  <a:srgbClr val="0000FF"/>
                </a:solidFill>
              </a:rPr>
              <a:t> </a:t>
            </a:r>
            <a:r>
              <a:rPr lang="en-US" sz="1200" dirty="0" err="1">
                <a:solidFill>
                  <a:srgbClr val="0000FF"/>
                </a:solidFill>
              </a:rPr>
              <a:t>können</a:t>
            </a:r>
            <a:r>
              <a:rPr lang="en-US" sz="1200" dirty="0">
                <a:solidFill>
                  <a:srgbClr val="0000FF"/>
                </a:solidFill>
              </a:rPr>
              <a:t> </a:t>
            </a:r>
            <a:r>
              <a:rPr lang="en-US" sz="1200" dirty="0" err="1">
                <a:solidFill>
                  <a:srgbClr val="0000FF"/>
                </a:solidFill>
              </a:rPr>
              <a:t>sie</a:t>
            </a:r>
            <a:r>
              <a:rPr lang="en-US" sz="1200" dirty="0">
                <a:solidFill>
                  <a:srgbClr val="0000FF"/>
                </a:solidFill>
              </a:rPr>
              <a:t> die </a:t>
            </a:r>
            <a:r>
              <a:rPr lang="en-US" sz="1200" dirty="0" err="1">
                <a:solidFill>
                  <a:srgbClr val="0000FF"/>
                </a:solidFill>
              </a:rPr>
              <a:t>Kammerwasserproduktion</a:t>
            </a:r>
            <a:r>
              <a:rPr lang="en-US" sz="1200" dirty="0">
                <a:solidFill>
                  <a:srgbClr val="0000FF"/>
                </a:solidFill>
              </a:rPr>
              <a:t> </a:t>
            </a:r>
            <a:r>
              <a:rPr lang="en-US" sz="1200" dirty="0" err="1">
                <a:solidFill>
                  <a:srgbClr val="0000FF"/>
                </a:solidFill>
              </a:rPr>
              <a:t>reduzieren</a:t>
            </a:r>
            <a:r>
              <a:rPr lang="en-US" sz="1200" dirty="0">
                <a:solidFill>
                  <a:srgbClr val="0000FF"/>
                </a:solidFill>
              </a:rPr>
              <a:t> und den </a:t>
            </a:r>
            <a:r>
              <a:rPr lang="en-US" sz="1200" dirty="0" err="1">
                <a:solidFill>
                  <a:srgbClr val="0000FF"/>
                </a:solidFill>
              </a:rPr>
              <a:t>episkleralen</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27"/>
                  </a:ext>
                </a:extLst>
              </a:rPr>
              <a:t>Venendruck</a:t>
            </a:r>
            <a:r>
              <a:rPr lang="en-US" sz="1200" dirty="0">
                <a:solidFill>
                  <a:srgbClr val="0000FF"/>
                </a:solidFill>
              </a:rPr>
              <a:t> </a:t>
            </a:r>
            <a:r>
              <a:rPr lang="en-US" sz="1200" dirty="0" err="1">
                <a:solidFill>
                  <a:srgbClr val="0000FF"/>
                </a:solidFill>
              </a:rPr>
              <a:t>senken</a:t>
            </a:r>
            <a:r>
              <a:rPr lang="en-US" sz="1200" dirty="0">
                <a:solidFill>
                  <a:srgbClr val="0000FF"/>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Mechanismen</a:t>
            </a:r>
            <a:r>
              <a:rPr lang="en-US" sz="1200" dirty="0">
                <a:solidFill>
                  <a:srgbClr val="0000FF"/>
                </a:solidFill>
              </a:rPr>
              <a:t> </a:t>
            </a:r>
            <a:r>
              <a:rPr lang="en-US" sz="1200" dirty="0" err="1">
                <a:solidFill>
                  <a:srgbClr val="0000FF"/>
                </a:solidFill>
              </a:rPr>
              <a:t>tragen</a:t>
            </a:r>
            <a:r>
              <a:rPr lang="en-US" sz="1200" dirty="0">
                <a:solidFill>
                  <a:srgbClr val="0000FF"/>
                </a:solidFill>
              </a:rPr>
              <a:t> </a:t>
            </a:r>
            <a:r>
              <a:rPr lang="en-US" sz="1200" dirty="0" err="1">
                <a:solidFill>
                  <a:srgbClr val="0000FF"/>
                </a:solidFill>
              </a:rPr>
              <a:t>jedoch</a:t>
            </a:r>
            <a:r>
              <a:rPr lang="en-US" sz="1200" dirty="0">
                <a:solidFill>
                  <a:srgbClr val="0000FF"/>
                </a:solidFill>
              </a:rPr>
              <a:t> </a:t>
            </a:r>
            <a:r>
              <a:rPr lang="en-US" sz="1200" dirty="0" err="1">
                <a:solidFill>
                  <a:srgbClr val="0000FF"/>
                </a:solidFill>
              </a:rPr>
              <a:t>wahrscheinlich</a:t>
            </a:r>
            <a:r>
              <a:rPr lang="en-US" sz="1200" dirty="0">
                <a:solidFill>
                  <a:srgbClr val="0000FF"/>
                </a:solidFill>
              </a:rPr>
              <a:t> </a:t>
            </a:r>
            <a:r>
              <a:rPr lang="en-US" sz="1200" dirty="0" err="1">
                <a:solidFill>
                  <a:srgbClr val="0000FF"/>
                </a:solidFill>
              </a:rPr>
              <a:t>nur</a:t>
            </a:r>
            <a:r>
              <a:rPr lang="en-US" sz="1200" dirty="0">
                <a:solidFill>
                  <a:srgbClr val="0000FF"/>
                </a:solidFill>
              </a:rPr>
              <a:t> </a:t>
            </a:r>
            <a:r>
              <a:rPr lang="en-US" sz="1200" dirty="0" err="1">
                <a:solidFill>
                  <a:srgbClr val="0000FF"/>
                </a:solidFill>
              </a:rPr>
              <a:t>geringfügig</a:t>
            </a:r>
            <a:r>
              <a:rPr lang="en-US" sz="1200" dirty="0">
                <a:solidFill>
                  <a:srgbClr val="0000FF"/>
                </a:solidFill>
              </a:rPr>
              <a:t> </a:t>
            </a:r>
            <a:r>
              <a:rPr lang="en-US" sz="1200" dirty="0" err="1">
                <a:solidFill>
                  <a:srgbClr val="0000FF"/>
                </a:solidFill>
              </a:rPr>
              <a:t>zur</a:t>
            </a:r>
            <a:r>
              <a:rPr lang="en-US" sz="1200" dirty="0">
                <a:solidFill>
                  <a:srgbClr val="0000FF"/>
                </a:solidFill>
              </a:rPr>
              <a:t> IOD-</a:t>
            </a:r>
            <a:r>
              <a:rPr lang="en-US" sz="1200" dirty="0" err="1">
                <a:solidFill>
                  <a:srgbClr val="0000FF"/>
                </a:solidFill>
              </a:rPr>
              <a:t>Senkung</a:t>
            </a:r>
            <a:r>
              <a:rPr lang="en-US" sz="1200" dirty="0">
                <a:solidFill>
                  <a:srgbClr val="0000FF"/>
                </a:solidFill>
              </a:rPr>
              <a:t> </a:t>
            </a:r>
            <a:r>
              <a:rPr lang="en-US" sz="1200" dirty="0" err="1">
                <a:solidFill>
                  <a:srgbClr val="0000FF"/>
                </a:solidFill>
              </a:rPr>
              <a:t>bei</a:t>
            </a:r>
            <a:r>
              <a:rPr lang="en-US" sz="1200" dirty="0">
                <a:solidFill>
                  <a:srgbClr val="0000FF"/>
                </a:solidFill>
              </a:rPr>
              <a:t>.</a:t>
            </a:r>
            <a:endParaRPr lang="en-US" sz="1200" dirty="0"/>
          </a:p>
        </p:txBody>
      </p:sp>
    </p:spTree>
    <p:extLst>
      <p:ext uri="{BB962C8B-B14F-4D97-AF65-F5344CB8AC3E}">
        <p14:creationId xmlns:p14="http://schemas.microsoft.com/office/powerpoint/2010/main" val="18602467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0B048BF0-CB0C-9517-99FC-435C334BE7A9}"/>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390F82DF-790C-6A44-2262-3C1C64922F66}"/>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E7398889-9E8A-4D12-4FDB-51FCAB9F3C4C}"/>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003831C5-6384-3FE4-00A5-1EB65F3039E2}"/>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DD3A6553-B09B-15B3-B7F9-8334DD58A50A}"/>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875E722D-E1E5-0856-7BD8-7E492499B0D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DC25E39-2759-FDBB-3DC9-16BBC1B91849}"/>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b="1" i="1" dirty="0"/>
              <a:t>Rho-Kinase-Hemmer</a:t>
            </a:r>
            <a:endParaRPr lang="en-US" dirty="0"/>
          </a:p>
          <a:p>
            <a:pPr marL="692150" lvl="1" indent="-347663">
              <a:lnSpc>
                <a:spcPct val="80000"/>
              </a:lnSpc>
              <a:spcBef>
                <a:spcPts val="240"/>
              </a:spcBef>
              <a:buSzPts val="840"/>
            </a:pPr>
            <a:r>
              <a:rPr lang="en-US" sz="1200" b="1" dirty="0" err="1">
                <a:solidFill>
                  <a:srgbClr val="0000FF"/>
                </a:solidFill>
              </a:rPr>
              <a:t>Netarsudil</a:t>
            </a:r>
            <a:endParaRPr lang="en-US" sz="1800" b="1" dirty="0">
              <a:solidFill>
                <a:srgbClr val="0000FF"/>
              </a:solidFill>
            </a:endParaRPr>
          </a:p>
        </p:txBody>
      </p:sp>
      <p:sp>
        <p:nvSpPr>
          <p:cNvPr id="446" name="Google Shape;446;p27">
            <a:extLst>
              <a:ext uri="{FF2B5EF4-FFF2-40B4-BE49-F238E27FC236}">
                <a16:creationId xmlns:a16="http://schemas.microsoft.com/office/drawing/2014/main" id="{A3985912-3443-8122-1345-E92E3D5E7246}"/>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307D304-C98E-5E03-D32B-9FBC77DF3089}"/>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78</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F164EF90-BB95-54E8-C34A-F04242BB158F}"/>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ECAF778-CFD6-1609-F6D3-A8F474F67E11}"/>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20D186CF-A6AA-4996-BB86-73CB2FF86D55}"/>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8F16E75D-0E96-9E7F-3CA7-6E77D6DAA56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51E22637-E26E-9813-CF0A-F168B82E3D12}"/>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9AB1C0DF-EDFD-7F00-023D-527C1D67CBC7}"/>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565;p85">
            <a:extLst>
              <a:ext uri="{FF2B5EF4-FFF2-40B4-BE49-F238E27FC236}">
                <a16:creationId xmlns:a16="http://schemas.microsoft.com/office/drawing/2014/main" id="{FF8E49DB-FFD3-D52C-2CFE-A3DE080C1CCD}"/>
              </a:ext>
            </a:extLst>
          </p:cNvPr>
          <p:cNvSpPr txBox="1"/>
          <p:nvPr/>
        </p:nvSpPr>
        <p:spPr>
          <a:xfrm>
            <a:off x="3657949" y="3599829"/>
            <a:ext cx="5219700" cy="1502976"/>
          </a:xfrm>
          <a:prstGeom prst="rect">
            <a:avLst/>
          </a:prstGeom>
          <a:noFill/>
          <a:ln>
            <a:noFill/>
          </a:ln>
        </p:spPr>
        <p:txBody>
          <a:bodyPr spcFirstLastPara="1" wrap="square" lIns="25400" tIns="12700" rIns="25400" bIns="12700" anchor="t" anchorCtr="0">
            <a:spAutoFit/>
          </a:bodyPr>
          <a:lstStyle/>
          <a:p>
            <a:pPr lvl="0">
              <a:buClr>
                <a:schemeClr val="dk1"/>
              </a:buClr>
            </a:pPr>
            <a:r>
              <a:rPr lang="en-US" sz="1200" i="1" dirty="0" err="1">
                <a:solidFill>
                  <a:schemeClr val="bg1">
                    <a:lumMod val="50000"/>
                  </a:schemeClr>
                </a:solidFill>
              </a:rPr>
              <a:t>Über</a:t>
            </a:r>
            <a:r>
              <a:rPr lang="en-US" sz="1200" i="1" dirty="0">
                <a:solidFill>
                  <a:schemeClr val="bg1">
                    <a:lumMod val="50000"/>
                  </a:schemeClr>
                </a:solidFill>
              </a:rPr>
              <a:t> </a:t>
            </a:r>
            <a:r>
              <a:rPr lang="en-US" sz="1200" i="1" dirty="0" err="1">
                <a:solidFill>
                  <a:schemeClr val="bg1">
                    <a:lumMod val="50000"/>
                  </a:schemeClr>
                </a:solidFill>
              </a:rPr>
              <a:t>welche</a:t>
            </a:r>
            <a:r>
              <a:rPr lang="en-US" sz="1200" i="1" dirty="0">
                <a:solidFill>
                  <a:schemeClr val="bg1">
                    <a:lumMod val="50000"/>
                  </a:schemeClr>
                </a:solidFill>
              </a:rPr>
              <a:t> der </a:t>
            </a:r>
            <a:r>
              <a:rPr lang="en-US" sz="1200" i="1" dirty="0" err="1">
                <a:solidFill>
                  <a:schemeClr val="bg1">
                    <a:lumMod val="50000"/>
                  </a:schemeClr>
                </a:solidFill>
              </a:rPr>
              <a:t>drei</a:t>
            </a:r>
            <a:r>
              <a:rPr lang="en-US" sz="1200" i="1" dirty="0">
                <a:solidFill>
                  <a:schemeClr val="bg1">
                    <a:lumMod val="50000"/>
                  </a:schemeClr>
                </a:solidFill>
              </a:rPr>
              <a:t> in der Goldmann-</a:t>
            </a:r>
            <a:r>
              <a:rPr lang="en-US" sz="1200" i="1" dirty="0" err="1">
                <a:solidFill>
                  <a:schemeClr val="bg1">
                    <a:lumMod val="50000"/>
                  </a:schemeClr>
                </a:solidFill>
              </a:rPr>
              <a:t>Gleichung</a:t>
            </a:r>
            <a:r>
              <a:rPr lang="en-US" sz="1200" i="1" dirty="0">
                <a:solidFill>
                  <a:schemeClr val="bg1">
                    <a:lumMod val="50000"/>
                  </a:schemeClr>
                </a:solidFill>
              </a:rPr>
              <a:t> </a:t>
            </a:r>
            <a:r>
              <a:rPr lang="en-US" sz="1200" i="1" dirty="0" err="1">
                <a:solidFill>
                  <a:schemeClr val="bg1">
                    <a:lumMod val="50000"/>
                  </a:schemeClr>
                </a:solidFill>
              </a:rPr>
              <a:t>beschriebenen</a:t>
            </a:r>
            <a:r>
              <a:rPr lang="en-US" sz="1200" i="1" dirty="0">
                <a:solidFill>
                  <a:schemeClr val="bg1">
                    <a:lumMod val="50000"/>
                  </a:schemeClr>
                </a:solidFill>
              </a:rPr>
              <a:t> </a:t>
            </a:r>
            <a:r>
              <a:rPr lang="en-US" sz="1200" i="1" dirty="0" err="1">
                <a:solidFill>
                  <a:schemeClr val="bg1">
                    <a:lumMod val="50000"/>
                  </a:schemeClr>
                </a:solidFill>
              </a:rPr>
              <a:t>Mechanismen</a:t>
            </a:r>
            <a:r>
              <a:rPr lang="en-US" sz="1200" i="1" dirty="0">
                <a:solidFill>
                  <a:schemeClr val="bg1">
                    <a:lumMod val="50000"/>
                  </a:schemeClr>
                </a:solidFill>
              </a:rPr>
              <a:t> </a:t>
            </a:r>
            <a:r>
              <a:rPr lang="en-US" sz="1200" i="1" dirty="0" err="1">
                <a:solidFill>
                  <a:schemeClr val="bg1">
                    <a:lumMod val="50000"/>
                  </a:schemeClr>
                </a:solidFill>
              </a:rPr>
              <a:t>senken</a:t>
            </a:r>
            <a:r>
              <a:rPr lang="en-US" sz="1200" i="1" dirty="0">
                <a:solidFill>
                  <a:schemeClr val="bg1">
                    <a:lumMod val="50000"/>
                  </a:schemeClr>
                </a:solidFill>
              </a:rPr>
              <a:t> </a:t>
            </a:r>
            <a:r>
              <a:rPr lang="en-US" sz="1200" b="1" i="1" dirty="0">
                <a:solidFill>
                  <a:schemeClr val="bg1">
                    <a:lumMod val="50000"/>
                  </a:schemeClr>
                </a:solidFill>
              </a:rPr>
              <a:t>Rho-Kinase-Hemmer </a:t>
            </a:r>
            <a:r>
              <a:rPr lang="en-US" sz="1200" i="1" dirty="0">
                <a:solidFill>
                  <a:schemeClr val="bg1">
                    <a:lumMod val="50000"/>
                  </a:schemeClr>
                </a:solidFill>
              </a:rPr>
              <a:t>den </a:t>
            </a:r>
            <a:r>
              <a:rPr lang="en-US" sz="1200" i="1" dirty="0" err="1">
                <a:solidFill>
                  <a:schemeClr val="bg1">
                    <a:lumMod val="50000"/>
                  </a:schemeClr>
                </a:solidFill>
              </a:rPr>
              <a:t>Augeninnendruck</a:t>
            </a:r>
            <a:r>
              <a:rPr lang="en-US" sz="1200" i="1" dirty="0">
                <a:solidFill>
                  <a:schemeClr val="bg1">
                    <a:lumMod val="50000"/>
                  </a:schemeClr>
                </a:solidFill>
              </a:rPr>
              <a:t>? (</a:t>
            </a:r>
            <a:r>
              <a:rPr lang="en-US" sz="1200" i="1" dirty="0" err="1">
                <a:solidFill>
                  <a:schemeClr val="bg1">
                    <a:lumMod val="50000"/>
                  </a:schemeClr>
                </a:solidFill>
              </a:rPr>
              <a:t>Hinweis</a:t>
            </a:r>
            <a:r>
              <a:rPr lang="en-US" sz="1200" i="1" dirty="0">
                <a:solidFill>
                  <a:schemeClr val="bg1">
                    <a:lumMod val="50000"/>
                  </a:schemeClr>
                </a:solidFill>
              </a:rPr>
              <a:t>: Es </a:t>
            </a:r>
            <a:r>
              <a:rPr lang="en-US" sz="1200" i="1" dirty="0" err="1">
                <a:solidFill>
                  <a:schemeClr val="bg1">
                    <a:lumMod val="50000"/>
                  </a:schemeClr>
                </a:solidFill>
              </a:rPr>
              <a:t>kann</a:t>
            </a:r>
            <a:r>
              <a:rPr lang="en-US" sz="1200" i="1" dirty="0">
                <a:solidFill>
                  <a:schemeClr val="bg1">
                    <a:lumMod val="50000"/>
                  </a:schemeClr>
                </a:solidFill>
              </a:rPr>
              <a:t> </a:t>
            </a:r>
            <a:r>
              <a:rPr lang="en-US" sz="1200" i="1" dirty="0" err="1">
                <a:solidFill>
                  <a:schemeClr val="bg1">
                    <a:lumMod val="50000"/>
                  </a:schemeClr>
                </a:solidFill>
              </a:rPr>
              <a:t>mehr</a:t>
            </a:r>
            <a:r>
              <a:rPr lang="en-US" sz="1200" i="1" dirty="0">
                <a:solidFill>
                  <a:schemeClr val="bg1">
                    <a:lumMod val="50000"/>
                  </a:schemeClr>
                </a:solidFill>
              </a:rPr>
              <a:t> </a:t>
            </a:r>
            <a:r>
              <a:rPr lang="en-US" sz="1200" i="1" dirty="0" err="1">
                <a:solidFill>
                  <a:schemeClr val="bg1">
                    <a:lumMod val="50000"/>
                  </a:schemeClr>
                </a:solidFill>
              </a:rPr>
              <a:t>als</a:t>
            </a:r>
            <a:r>
              <a:rPr lang="en-US" sz="1200" i="1" dirty="0">
                <a:solidFill>
                  <a:schemeClr val="bg1">
                    <a:lumMod val="50000"/>
                  </a:schemeClr>
                </a:solidFill>
              </a:rPr>
              <a:t> </a:t>
            </a:r>
            <a:r>
              <a:rPr lang="en-US" sz="1200" i="1" dirty="0" err="1">
                <a:solidFill>
                  <a:schemeClr val="bg1">
                    <a:lumMod val="50000"/>
                  </a:schemeClr>
                </a:solidFill>
              </a:rPr>
              <a:t>einer</a:t>
            </a:r>
            <a:r>
              <a:rPr lang="en-US" sz="1200" i="1" dirty="0">
                <a:solidFill>
                  <a:schemeClr val="bg1">
                    <a:lumMod val="50000"/>
                  </a:schemeClr>
                </a:solidFill>
              </a:rPr>
              <a:t> sein.)</a:t>
            </a:r>
            <a:endParaRPr lang="en-US" sz="1200" dirty="0">
              <a:solidFill>
                <a:schemeClr val="bg1">
                  <a:lumMod val="50000"/>
                </a:schemeClr>
              </a:solidFill>
            </a:endParaRPr>
          </a:p>
          <a:p>
            <a:pPr lvl="0"/>
            <a:r>
              <a:rPr lang="en-US" sz="1200" dirty="0">
                <a:solidFill>
                  <a:schemeClr val="bg1">
                    <a:lumMod val="50000"/>
                  </a:schemeClr>
                </a:solidFill>
              </a:rPr>
              <a:t>Sie </a:t>
            </a:r>
            <a:r>
              <a:rPr lang="en-US" sz="1200" dirty="0" err="1">
                <a:solidFill>
                  <a:schemeClr val="bg1">
                    <a:lumMod val="50000"/>
                  </a:schemeClr>
                </a:solidFill>
              </a:rPr>
              <a:t>senken</a:t>
            </a:r>
            <a:r>
              <a:rPr lang="en-US" sz="1200" dirty="0">
                <a:solidFill>
                  <a:schemeClr val="bg1">
                    <a:lumMod val="50000"/>
                  </a:schemeClr>
                </a:solidFill>
              </a:rPr>
              <a:t> den </a:t>
            </a:r>
            <a:r>
              <a:rPr lang="en-US" sz="1200" dirty="0" err="1">
                <a:solidFill>
                  <a:schemeClr val="bg1">
                    <a:lumMod val="50000"/>
                  </a:schemeClr>
                </a:solidFill>
              </a:rPr>
              <a:t>Augeninnendruck</a:t>
            </a:r>
            <a:r>
              <a:rPr lang="en-US" sz="1200" dirty="0">
                <a:solidFill>
                  <a:schemeClr val="bg1">
                    <a:lumMod val="50000"/>
                  </a:schemeClr>
                </a:solidFill>
              </a:rPr>
              <a:t> </a:t>
            </a:r>
            <a:r>
              <a:rPr lang="en-US" sz="1200" dirty="0" err="1">
                <a:solidFill>
                  <a:schemeClr val="bg1">
                    <a:lumMod val="50000"/>
                  </a:schemeClr>
                </a:solidFill>
              </a:rPr>
              <a:t>primär</a:t>
            </a:r>
            <a:r>
              <a:rPr lang="en-US" sz="1200" dirty="0">
                <a:solidFill>
                  <a:schemeClr val="bg1">
                    <a:lumMod val="50000"/>
                  </a:schemeClr>
                </a:solidFill>
              </a:rPr>
              <a:t> </a:t>
            </a:r>
            <a:r>
              <a:rPr lang="en-US" sz="1200" dirty="0" err="1">
                <a:solidFill>
                  <a:schemeClr val="bg1">
                    <a:lumMod val="50000"/>
                  </a:schemeClr>
                </a:solidFill>
              </a:rPr>
              <a:t>durch</a:t>
            </a:r>
            <a:r>
              <a:rPr lang="en-US" sz="1200" dirty="0">
                <a:solidFill>
                  <a:schemeClr val="bg1">
                    <a:lumMod val="50000"/>
                  </a:schemeClr>
                </a:solidFill>
              </a:rPr>
              <a:t> </a:t>
            </a:r>
            <a:r>
              <a:rPr lang="en-US" sz="1200" dirty="0" err="1">
                <a:solidFill>
                  <a:schemeClr val="bg1">
                    <a:lumMod val="50000"/>
                  </a:schemeClr>
                </a:solidFill>
              </a:rPr>
              <a:t>eine</a:t>
            </a:r>
            <a:r>
              <a:rPr lang="en-US" sz="1200" dirty="0">
                <a:solidFill>
                  <a:schemeClr val="bg1">
                    <a:lumMod val="50000"/>
                  </a:schemeClr>
                </a:solidFill>
              </a:rPr>
              <a:t> </a:t>
            </a:r>
            <a:r>
              <a:rPr lang="en-US" sz="1200" dirty="0" err="1">
                <a:solidFill>
                  <a:schemeClr val="bg1">
                    <a:lumMod val="50000"/>
                  </a:schemeClr>
                </a:solidFill>
              </a:rPr>
              <a:t>Steigerung</a:t>
            </a:r>
            <a:r>
              <a:rPr lang="en-US" sz="1200" dirty="0">
                <a:solidFill>
                  <a:schemeClr val="bg1">
                    <a:lumMod val="50000"/>
                  </a:schemeClr>
                </a:solidFill>
              </a:rPr>
              <a:t> des </a:t>
            </a:r>
            <a:r>
              <a:rPr lang="en-US" sz="1200" dirty="0" err="1">
                <a:solidFill>
                  <a:schemeClr val="bg1">
                    <a:lumMod val="50000"/>
                  </a:schemeClr>
                </a:solidFill>
              </a:rPr>
              <a:t>Kammerwasserabflusses</a:t>
            </a:r>
            <a:r>
              <a:rPr lang="en-US" sz="1200" dirty="0">
                <a:solidFill>
                  <a:schemeClr val="bg1">
                    <a:lumMod val="50000"/>
                  </a:schemeClr>
                </a:solidFill>
              </a:rPr>
              <a:t>. </a:t>
            </a:r>
            <a:r>
              <a:rPr lang="en-US" sz="1200" dirty="0" err="1">
                <a:solidFill>
                  <a:schemeClr val="bg1">
                    <a:lumMod val="50000"/>
                  </a:schemeClr>
                </a:solidFill>
              </a:rPr>
              <a:t>Zusätzlich</a:t>
            </a:r>
            <a:r>
              <a:rPr lang="en-US" sz="1200" dirty="0">
                <a:solidFill>
                  <a:schemeClr val="bg1">
                    <a:lumMod val="50000"/>
                  </a:schemeClr>
                </a:solidFill>
              </a:rPr>
              <a:t> </a:t>
            </a:r>
            <a:r>
              <a:rPr lang="en-US" sz="1200" dirty="0" err="1">
                <a:solidFill>
                  <a:schemeClr val="bg1">
                    <a:lumMod val="50000"/>
                  </a:schemeClr>
                </a:solidFill>
              </a:rPr>
              <a:t>können</a:t>
            </a:r>
            <a:r>
              <a:rPr lang="en-US" sz="1200" dirty="0">
                <a:solidFill>
                  <a:schemeClr val="bg1">
                    <a:lumMod val="50000"/>
                  </a:schemeClr>
                </a:solidFill>
              </a:rPr>
              <a:t> </a:t>
            </a:r>
            <a:r>
              <a:rPr lang="en-US" sz="1200" dirty="0" err="1">
                <a:solidFill>
                  <a:schemeClr val="bg1">
                    <a:lumMod val="50000"/>
                  </a:schemeClr>
                </a:solidFill>
              </a:rPr>
              <a:t>sie</a:t>
            </a:r>
            <a:r>
              <a:rPr lang="en-US" sz="1200" dirty="0">
                <a:solidFill>
                  <a:schemeClr val="bg1">
                    <a:lumMod val="50000"/>
                  </a:schemeClr>
                </a:solidFill>
              </a:rPr>
              <a:t> die </a:t>
            </a:r>
            <a:r>
              <a:rPr lang="en-US" sz="1200" dirty="0" err="1">
                <a:solidFill>
                  <a:schemeClr val="bg1">
                    <a:lumMod val="50000"/>
                  </a:schemeClr>
                </a:solidFill>
              </a:rPr>
              <a:t>Kammerwasserproduktion</a:t>
            </a:r>
            <a:r>
              <a:rPr lang="en-US" sz="1200" dirty="0">
                <a:solidFill>
                  <a:schemeClr val="bg1">
                    <a:lumMod val="50000"/>
                  </a:schemeClr>
                </a:solidFill>
              </a:rPr>
              <a:t> </a:t>
            </a:r>
            <a:r>
              <a:rPr lang="en-US" sz="1200" dirty="0" err="1">
                <a:solidFill>
                  <a:schemeClr val="bg1">
                    <a:lumMod val="50000"/>
                  </a:schemeClr>
                </a:solidFill>
              </a:rPr>
              <a:t>reduzieren</a:t>
            </a:r>
            <a:r>
              <a:rPr lang="en-US" sz="1200" dirty="0">
                <a:solidFill>
                  <a:schemeClr val="bg1">
                    <a:lumMod val="50000"/>
                  </a:schemeClr>
                </a:solidFill>
              </a:rPr>
              <a:t> und den </a:t>
            </a:r>
            <a:r>
              <a:rPr lang="en-US" sz="1200" dirty="0" err="1">
                <a:solidFill>
                  <a:schemeClr val="bg1">
                    <a:lumMod val="50000"/>
                  </a:schemeClr>
                </a:solidFill>
              </a:rPr>
              <a:t>episkleralen</a:t>
            </a:r>
            <a:r>
              <a:rPr lang="en-US" sz="1200" dirty="0">
                <a:solidFill>
                  <a:schemeClr val="bg1">
                    <a:lumMod val="50000"/>
                  </a:schemeClr>
                </a:solidFill>
              </a:rPr>
              <a:t> </a:t>
            </a:r>
            <a:r>
              <a:rPr lang="en-US" sz="1200" dirty="0" err="1">
                <a:solidFill>
                  <a:schemeClr val="bg1">
                    <a:lumMod val="50000"/>
                  </a:schemeClr>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7"/>
                  </a:ext>
                </a:extLst>
              </a:rPr>
              <a:t>Venendruck</a:t>
            </a:r>
            <a:r>
              <a:rPr lang="en-US" sz="1200" dirty="0">
                <a:solidFill>
                  <a:schemeClr val="bg1">
                    <a:lumMod val="50000"/>
                  </a:schemeClr>
                </a:solidFill>
              </a:rPr>
              <a:t> </a:t>
            </a:r>
            <a:r>
              <a:rPr lang="en-US" sz="1200" dirty="0" err="1">
                <a:solidFill>
                  <a:schemeClr val="bg1">
                    <a:lumMod val="50000"/>
                  </a:schemeClr>
                </a:solidFill>
              </a:rPr>
              <a:t>senken</a:t>
            </a:r>
            <a:r>
              <a:rPr lang="en-US" sz="1200" dirty="0">
                <a:solidFill>
                  <a:schemeClr val="bg1">
                    <a:lumMod val="50000"/>
                  </a:schemeClr>
                </a:solidFill>
              </a:rPr>
              <a:t>; </a:t>
            </a:r>
            <a:r>
              <a:rPr lang="en-US" sz="1200" dirty="0" err="1">
                <a:solidFill>
                  <a:schemeClr val="bg1">
                    <a:lumMod val="50000"/>
                  </a:schemeClr>
                </a:solidFill>
              </a:rPr>
              <a:t>diese</a:t>
            </a:r>
            <a:r>
              <a:rPr lang="en-US" sz="1200" dirty="0">
                <a:solidFill>
                  <a:schemeClr val="bg1">
                    <a:lumMod val="50000"/>
                  </a:schemeClr>
                </a:solidFill>
              </a:rPr>
              <a:t> </a:t>
            </a:r>
            <a:r>
              <a:rPr lang="en-US" sz="1200" dirty="0" err="1">
                <a:solidFill>
                  <a:schemeClr val="bg1">
                    <a:lumMod val="50000"/>
                  </a:schemeClr>
                </a:solidFill>
              </a:rPr>
              <a:t>Mechanismen</a:t>
            </a:r>
            <a:r>
              <a:rPr lang="en-US" sz="1200" dirty="0">
                <a:solidFill>
                  <a:schemeClr val="bg1">
                    <a:lumMod val="50000"/>
                  </a:schemeClr>
                </a:solidFill>
              </a:rPr>
              <a:t> </a:t>
            </a:r>
            <a:r>
              <a:rPr lang="en-US" sz="1200" dirty="0" err="1">
                <a:solidFill>
                  <a:schemeClr val="bg1">
                    <a:lumMod val="50000"/>
                  </a:schemeClr>
                </a:solidFill>
              </a:rPr>
              <a:t>tragen</a:t>
            </a:r>
            <a:r>
              <a:rPr lang="en-US" sz="1200" dirty="0">
                <a:solidFill>
                  <a:schemeClr val="bg1">
                    <a:lumMod val="50000"/>
                  </a:schemeClr>
                </a:solidFill>
              </a:rPr>
              <a:t> </a:t>
            </a:r>
            <a:r>
              <a:rPr lang="en-US" sz="1200" dirty="0" err="1">
                <a:solidFill>
                  <a:schemeClr val="bg1">
                    <a:lumMod val="50000"/>
                  </a:schemeClr>
                </a:solidFill>
              </a:rPr>
              <a:t>jedoch</a:t>
            </a:r>
            <a:r>
              <a:rPr lang="en-US" sz="1200" dirty="0">
                <a:solidFill>
                  <a:schemeClr val="bg1">
                    <a:lumMod val="50000"/>
                  </a:schemeClr>
                </a:solidFill>
              </a:rPr>
              <a:t> </a:t>
            </a:r>
            <a:r>
              <a:rPr lang="en-US" sz="1200" dirty="0" err="1">
                <a:solidFill>
                  <a:schemeClr val="bg1">
                    <a:lumMod val="50000"/>
                  </a:schemeClr>
                </a:solidFill>
              </a:rPr>
              <a:t>wahrscheinlich</a:t>
            </a:r>
            <a:r>
              <a:rPr lang="en-US" sz="1200" dirty="0">
                <a:solidFill>
                  <a:schemeClr val="bg1">
                    <a:lumMod val="50000"/>
                  </a:schemeClr>
                </a:solidFill>
              </a:rPr>
              <a:t> </a:t>
            </a:r>
            <a:r>
              <a:rPr lang="en-US" sz="1200" dirty="0" err="1">
                <a:solidFill>
                  <a:schemeClr val="bg1">
                    <a:lumMod val="50000"/>
                  </a:schemeClr>
                </a:solidFill>
              </a:rPr>
              <a:t>nur</a:t>
            </a:r>
            <a:r>
              <a:rPr lang="en-US" sz="1200" dirty="0">
                <a:solidFill>
                  <a:schemeClr val="bg1">
                    <a:lumMod val="50000"/>
                  </a:schemeClr>
                </a:solidFill>
              </a:rPr>
              <a:t> </a:t>
            </a:r>
            <a:r>
              <a:rPr lang="en-US" sz="1200" dirty="0" err="1">
                <a:solidFill>
                  <a:schemeClr val="bg1">
                    <a:lumMod val="50000"/>
                  </a:schemeClr>
                </a:solidFill>
              </a:rPr>
              <a:t>geringfügig</a:t>
            </a:r>
            <a:r>
              <a:rPr lang="en-US" sz="1200" dirty="0">
                <a:solidFill>
                  <a:schemeClr val="bg1">
                    <a:lumMod val="50000"/>
                  </a:schemeClr>
                </a:solidFill>
              </a:rPr>
              <a:t> </a:t>
            </a:r>
            <a:r>
              <a:rPr lang="en-US" sz="1200" dirty="0" err="1">
                <a:solidFill>
                  <a:schemeClr val="bg1">
                    <a:lumMod val="50000"/>
                  </a:schemeClr>
                </a:solidFill>
              </a:rPr>
              <a:t>zur</a:t>
            </a:r>
            <a:r>
              <a:rPr lang="en-US" sz="1200" dirty="0">
                <a:solidFill>
                  <a:schemeClr val="bg1">
                    <a:lumMod val="50000"/>
                  </a:schemeClr>
                </a:solidFill>
              </a:rPr>
              <a:t> IOD-</a:t>
            </a:r>
            <a:r>
              <a:rPr lang="en-US" sz="1200" dirty="0" err="1">
                <a:solidFill>
                  <a:schemeClr val="bg1">
                    <a:lumMod val="50000"/>
                  </a:schemeClr>
                </a:solidFill>
              </a:rPr>
              <a:t>Senkung</a:t>
            </a:r>
            <a:r>
              <a:rPr lang="en-US" sz="1200" dirty="0">
                <a:solidFill>
                  <a:schemeClr val="bg1">
                    <a:lumMod val="50000"/>
                  </a:schemeClr>
                </a:solidFill>
              </a:rPr>
              <a:t> </a:t>
            </a:r>
            <a:r>
              <a:rPr lang="en-US" sz="1200" dirty="0" err="1">
                <a:solidFill>
                  <a:schemeClr val="bg1">
                    <a:lumMod val="50000"/>
                  </a:schemeClr>
                </a:solidFill>
              </a:rPr>
              <a:t>bei</a:t>
            </a:r>
            <a:r>
              <a:rPr lang="en-US" sz="1200" dirty="0">
                <a:solidFill>
                  <a:schemeClr val="bg1">
                    <a:lumMod val="50000"/>
                  </a:schemeClr>
                </a:solidFill>
              </a:rPr>
              <a:t>.</a:t>
            </a:r>
          </a:p>
        </p:txBody>
      </p:sp>
      <p:sp>
        <p:nvSpPr>
          <p:cNvPr id="2" name="Google Shape;1604;p87">
            <a:extLst>
              <a:ext uri="{FF2B5EF4-FFF2-40B4-BE49-F238E27FC236}">
                <a16:creationId xmlns:a16="http://schemas.microsoft.com/office/drawing/2014/main" id="{A5386EC2-996D-988F-5412-BAC5122CC561}"/>
              </a:ext>
            </a:extLst>
          </p:cNvPr>
          <p:cNvSpPr txBox="1"/>
          <p:nvPr/>
        </p:nvSpPr>
        <p:spPr>
          <a:xfrm>
            <a:off x="4708549" y="4242276"/>
            <a:ext cx="4169100" cy="5799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Erhöht dies den Abfluss über den konventionellen (TM) oder den unkonventionellen (U/S) </a:t>
            </a:r>
            <a:r>
              <a:rPr lang="en-US" sz="1200"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9"/>
                  </a:ext>
                </a:extLst>
              </a:rPr>
              <a:t>Weg</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Hauptsächlich über </a:t>
            </a:r>
            <a:r>
              <a:rPr lang="en-US" sz="1200" b="1">
                <a:solidFill>
                  <a:srgbClr val="FFFF00"/>
                </a:solidFill>
                <a:latin typeface="Arial"/>
                <a:ea typeface="Arial"/>
                <a:cs typeface="Arial"/>
                <a:sym typeface="Arial"/>
              </a:rPr>
              <a:t>den U/S-Weg</a:t>
            </a:r>
            <a:endParaRPr/>
          </a:p>
        </p:txBody>
      </p:sp>
    </p:spTree>
    <p:extLst>
      <p:ext uri="{BB962C8B-B14F-4D97-AF65-F5344CB8AC3E}">
        <p14:creationId xmlns:p14="http://schemas.microsoft.com/office/powerpoint/2010/main" val="835832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B76750C8-913E-820F-FA32-EB599263F1BF}"/>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55034EAD-8C7C-5F58-981E-AD2CDDFEA056}"/>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CEEC8797-8739-4373-44A4-591DC8355AE6}"/>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66D7E7B5-1168-A8E9-C30C-B7C115C3A814}"/>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C06D78BA-8FAA-4E46-0DA5-4238BAA70B91}"/>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CBFAFF01-62B1-11FB-3147-EE9DDB0EEB10}"/>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85AD9401-81B6-AE89-3BC0-EF0193D29EB2}"/>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b="1" i="1" dirty="0"/>
              <a:t>Rho-Kinase-Hemmer</a:t>
            </a:r>
            <a:endParaRPr lang="en-US" dirty="0"/>
          </a:p>
          <a:p>
            <a:pPr marL="692150" lvl="1" indent="-347663">
              <a:lnSpc>
                <a:spcPct val="80000"/>
              </a:lnSpc>
              <a:spcBef>
                <a:spcPts val="240"/>
              </a:spcBef>
              <a:buSzPts val="840"/>
            </a:pPr>
            <a:r>
              <a:rPr lang="en-US" sz="1200" b="1" dirty="0" err="1">
                <a:solidFill>
                  <a:srgbClr val="0000FF"/>
                </a:solidFill>
              </a:rPr>
              <a:t>Netarsudil</a:t>
            </a:r>
            <a:endParaRPr lang="en-US" sz="1800" b="1" dirty="0">
              <a:solidFill>
                <a:srgbClr val="0000FF"/>
              </a:solidFill>
            </a:endParaRPr>
          </a:p>
        </p:txBody>
      </p:sp>
      <p:sp>
        <p:nvSpPr>
          <p:cNvPr id="446" name="Google Shape;446;p27">
            <a:extLst>
              <a:ext uri="{FF2B5EF4-FFF2-40B4-BE49-F238E27FC236}">
                <a16:creationId xmlns:a16="http://schemas.microsoft.com/office/drawing/2014/main" id="{C838C168-467A-8367-071A-138F48F7B2C7}"/>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CFE46BBD-6868-2A06-3C5A-6941D6F64FE5}"/>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79</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3ECDC431-9D92-1C0B-8CC3-C6769D122C72}"/>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8B396AB-5DB6-0D6B-1C1B-7A4A97A49421}"/>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A13A21B6-11E4-81FA-DD1C-3B2F6C266DE4}"/>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6A2F9E96-A160-34EF-AD61-7602AF605C48}"/>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0BE2F6D-A4DE-571C-3B47-36CAE241A3F8}"/>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5A4C15DE-47B2-31CD-EA23-0C7E3CB45C3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565;p85">
            <a:extLst>
              <a:ext uri="{FF2B5EF4-FFF2-40B4-BE49-F238E27FC236}">
                <a16:creationId xmlns:a16="http://schemas.microsoft.com/office/drawing/2014/main" id="{A890C9CB-1B57-BCF0-0D1B-C3DE7F668C25}"/>
              </a:ext>
            </a:extLst>
          </p:cNvPr>
          <p:cNvSpPr txBox="1"/>
          <p:nvPr/>
        </p:nvSpPr>
        <p:spPr>
          <a:xfrm>
            <a:off x="3657949" y="3599829"/>
            <a:ext cx="5219700" cy="1502976"/>
          </a:xfrm>
          <a:prstGeom prst="rect">
            <a:avLst/>
          </a:prstGeom>
          <a:noFill/>
          <a:ln>
            <a:noFill/>
          </a:ln>
        </p:spPr>
        <p:txBody>
          <a:bodyPr spcFirstLastPara="1" wrap="square" lIns="25400" tIns="12700" rIns="25400" bIns="12700" anchor="t" anchorCtr="0">
            <a:spAutoFit/>
          </a:bodyPr>
          <a:lstStyle/>
          <a:p>
            <a:pPr lvl="0">
              <a:buClr>
                <a:schemeClr val="dk1"/>
              </a:buClr>
            </a:pPr>
            <a:r>
              <a:rPr lang="en-US" sz="1200" i="1" dirty="0" err="1">
                <a:solidFill>
                  <a:schemeClr val="bg1">
                    <a:lumMod val="50000"/>
                  </a:schemeClr>
                </a:solidFill>
              </a:rPr>
              <a:t>Über</a:t>
            </a:r>
            <a:r>
              <a:rPr lang="en-US" sz="1200" i="1" dirty="0">
                <a:solidFill>
                  <a:schemeClr val="bg1">
                    <a:lumMod val="50000"/>
                  </a:schemeClr>
                </a:solidFill>
              </a:rPr>
              <a:t> </a:t>
            </a:r>
            <a:r>
              <a:rPr lang="en-US" sz="1200" i="1" dirty="0" err="1">
                <a:solidFill>
                  <a:schemeClr val="bg1">
                    <a:lumMod val="50000"/>
                  </a:schemeClr>
                </a:solidFill>
              </a:rPr>
              <a:t>welche</a:t>
            </a:r>
            <a:r>
              <a:rPr lang="en-US" sz="1200" i="1" dirty="0">
                <a:solidFill>
                  <a:schemeClr val="bg1">
                    <a:lumMod val="50000"/>
                  </a:schemeClr>
                </a:solidFill>
              </a:rPr>
              <a:t> der </a:t>
            </a:r>
            <a:r>
              <a:rPr lang="en-US" sz="1200" i="1" dirty="0" err="1">
                <a:solidFill>
                  <a:schemeClr val="bg1">
                    <a:lumMod val="50000"/>
                  </a:schemeClr>
                </a:solidFill>
              </a:rPr>
              <a:t>drei</a:t>
            </a:r>
            <a:r>
              <a:rPr lang="en-US" sz="1200" i="1" dirty="0">
                <a:solidFill>
                  <a:schemeClr val="bg1">
                    <a:lumMod val="50000"/>
                  </a:schemeClr>
                </a:solidFill>
              </a:rPr>
              <a:t> in der Goldmann-</a:t>
            </a:r>
            <a:r>
              <a:rPr lang="en-US" sz="1200" i="1" dirty="0" err="1">
                <a:solidFill>
                  <a:schemeClr val="bg1">
                    <a:lumMod val="50000"/>
                  </a:schemeClr>
                </a:solidFill>
              </a:rPr>
              <a:t>Gleichung</a:t>
            </a:r>
            <a:r>
              <a:rPr lang="en-US" sz="1200" i="1" dirty="0">
                <a:solidFill>
                  <a:schemeClr val="bg1">
                    <a:lumMod val="50000"/>
                  </a:schemeClr>
                </a:solidFill>
              </a:rPr>
              <a:t> </a:t>
            </a:r>
            <a:r>
              <a:rPr lang="en-US" sz="1200" i="1" dirty="0" err="1">
                <a:solidFill>
                  <a:schemeClr val="bg1">
                    <a:lumMod val="50000"/>
                  </a:schemeClr>
                </a:solidFill>
              </a:rPr>
              <a:t>beschriebenen</a:t>
            </a:r>
            <a:r>
              <a:rPr lang="en-US" sz="1200" i="1" dirty="0">
                <a:solidFill>
                  <a:schemeClr val="bg1">
                    <a:lumMod val="50000"/>
                  </a:schemeClr>
                </a:solidFill>
              </a:rPr>
              <a:t> </a:t>
            </a:r>
            <a:r>
              <a:rPr lang="en-US" sz="1200" i="1" dirty="0" err="1">
                <a:solidFill>
                  <a:schemeClr val="bg1">
                    <a:lumMod val="50000"/>
                  </a:schemeClr>
                </a:solidFill>
              </a:rPr>
              <a:t>Mechanismen</a:t>
            </a:r>
            <a:r>
              <a:rPr lang="en-US" sz="1200" i="1" dirty="0">
                <a:solidFill>
                  <a:schemeClr val="bg1">
                    <a:lumMod val="50000"/>
                  </a:schemeClr>
                </a:solidFill>
              </a:rPr>
              <a:t> </a:t>
            </a:r>
            <a:r>
              <a:rPr lang="en-US" sz="1200" i="1" dirty="0" err="1">
                <a:solidFill>
                  <a:schemeClr val="bg1">
                    <a:lumMod val="50000"/>
                  </a:schemeClr>
                </a:solidFill>
              </a:rPr>
              <a:t>senken</a:t>
            </a:r>
            <a:r>
              <a:rPr lang="en-US" sz="1200" i="1" dirty="0">
                <a:solidFill>
                  <a:schemeClr val="bg1">
                    <a:lumMod val="50000"/>
                  </a:schemeClr>
                </a:solidFill>
              </a:rPr>
              <a:t> </a:t>
            </a:r>
            <a:r>
              <a:rPr lang="en-US" sz="1200" b="1" i="1" dirty="0">
                <a:solidFill>
                  <a:schemeClr val="bg1">
                    <a:lumMod val="50000"/>
                  </a:schemeClr>
                </a:solidFill>
              </a:rPr>
              <a:t>Rho-Kinase-Hemmer </a:t>
            </a:r>
            <a:r>
              <a:rPr lang="en-US" sz="1200" i="1" dirty="0">
                <a:solidFill>
                  <a:schemeClr val="bg1">
                    <a:lumMod val="50000"/>
                  </a:schemeClr>
                </a:solidFill>
              </a:rPr>
              <a:t>den </a:t>
            </a:r>
            <a:r>
              <a:rPr lang="en-US" sz="1200" i="1" dirty="0" err="1">
                <a:solidFill>
                  <a:schemeClr val="bg1">
                    <a:lumMod val="50000"/>
                  </a:schemeClr>
                </a:solidFill>
              </a:rPr>
              <a:t>Augeninnendruck</a:t>
            </a:r>
            <a:r>
              <a:rPr lang="en-US" sz="1200" i="1" dirty="0">
                <a:solidFill>
                  <a:schemeClr val="bg1">
                    <a:lumMod val="50000"/>
                  </a:schemeClr>
                </a:solidFill>
              </a:rPr>
              <a:t>? (</a:t>
            </a:r>
            <a:r>
              <a:rPr lang="en-US" sz="1200" i="1" dirty="0" err="1">
                <a:solidFill>
                  <a:schemeClr val="bg1">
                    <a:lumMod val="50000"/>
                  </a:schemeClr>
                </a:solidFill>
              </a:rPr>
              <a:t>Hinweis</a:t>
            </a:r>
            <a:r>
              <a:rPr lang="en-US" sz="1200" i="1" dirty="0">
                <a:solidFill>
                  <a:schemeClr val="bg1">
                    <a:lumMod val="50000"/>
                  </a:schemeClr>
                </a:solidFill>
              </a:rPr>
              <a:t>: Es </a:t>
            </a:r>
            <a:r>
              <a:rPr lang="en-US" sz="1200" i="1" dirty="0" err="1">
                <a:solidFill>
                  <a:schemeClr val="bg1">
                    <a:lumMod val="50000"/>
                  </a:schemeClr>
                </a:solidFill>
              </a:rPr>
              <a:t>kann</a:t>
            </a:r>
            <a:r>
              <a:rPr lang="en-US" sz="1200" i="1" dirty="0">
                <a:solidFill>
                  <a:schemeClr val="bg1">
                    <a:lumMod val="50000"/>
                  </a:schemeClr>
                </a:solidFill>
              </a:rPr>
              <a:t> </a:t>
            </a:r>
            <a:r>
              <a:rPr lang="en-US" sz="1200" i="1" dirty="0" err="1">
                <a:solidFill>
                  <a:schemeClr val="bg1">
                    <a:lumMod val="50000"/>
                  </a:schemeClr>
                </a:solidFill>
              </a:rPr>
              <a:t>mehr</a:t>
            </a:r>
            <a:r>
              <a:rPr lang="en-US" sz="1200" i="1" dirty="0">
                <a:solidFill>
                  <a:schemeClr val="bg1">
                    <a:lumMod val="50000"/>
                  </a:schemeClr>
                </a:solidFill>
              </a:rPr>
              <a:t> </a:t>
            </a:r>
            <a:r>
              <a:rPr lang="en-US" sz="1200" i="1" dirty="0" err="1">
                <a:solidFill>
                  <a:schemeClr val="bg1">
                    <a:lumMod val="50000"/>
                  </a:schemeClr>
                </a:solidFill>
              </a:rPr>
              <a:t>als</a:t>
            </a:r>
            <a:r>
              <a:rPr lang="en-US" sz="1200" i="1" dirty="0">
                <a:solidFill>
                  <a:schemeClr val="bg1">
                    <a:lumMod val="50000"/>
                  </a:schemeClr>
                </a:solidFill>
              </a:rPr>
              <a:t> </a:t>
            </a:r>
            <a:r>
              <a:rPr lang="en-US" sz="1200" i="1" dirty="0" err="1">
                <a:solidFill>
                  <a:schemeClr val="bg1">
                    <a:lumMod val="50000"/>
                  </a:schemeClr>
                </a:solidFill>
              </a:rPr>
              <a:t>einer</a:t>
            </a:r>
            <a:r>
              <a:rPr lang="en-US" sz="1200" i="1" dirty="0">
                <a:solidFill>
                  <a:schemeClr val="bg1">
                    <a:lumMod val="50000"/>
                  </a:schemeClr>
                </a:solidFill>
              </a:rPr>
              <a:t> sein.)</a:t>
            </a:r>
            <a:endParaRPr lang="en-US" sz="1200" dirty="0">
              <a:solidFill>
                <a:schemeClr val="bg1">
                  <a:lumMod val="50000"/>
                </a:schemeClr>
              </a:solidFill>
            </a:endParaRPr>
          </a:p>
          <a:p>
            <a:pPr lvl="0"/>
            <a:r>
              <a:rPr lang="en-US" sz="1200" dirty="0">
                <a:solidFill>
                  <a:schemeClr val="bg1">
                    <a:lumMod val="50000"/>
                  </a:schemeClr>
                </a:solidFill>
              </a:rPr>
              <a:t>Sie </a:t>
            </a:r>
            <a:r>
              <a:rPr lang="en-US" sz="1200" dirty="0" err="1">
                <a:solidFill>
                  <a:schemeClr val="bg1">
                    <a:lumMod val="50000"/>
                  </a:schemeClr>
                </a:solidFill>
              </a:rPr>
              <a:t>senken</a:t>
            </a:r>
            <a:r>
              <a:rPr lang="en-US" sz="1200" dirty="0">
                <a:solidFill>
                  <a:schemeClr val="bg1">
                    <a:lumMod val="50000"/>
                  </a:schemeClr>
                </a:solidFill>
              </a:rPr>
              <a:t> den </a:t>
            </a:r>
            <a:r>
              <a:rPr lang="en-US" sz="1200" dirty="0" err="1">
                <a:solidFill>
                  <a:schemeClr val="bg1">
                    <a:lumMod val="50000"/>
                  </a:schemeClr>
                </a:solidFill>
              </a:rPr>
              <a:t>Augeninnendruck</a:t>
            </a:r>
            <a:r>
              <a:rPr lang="en-US" sz="1200" dirty="0">
                <a:solidFill>
                  <a:schemeClr val="bg1">
                    <a:lumMod val="50000"/>
                  </a:schemeClr>
                </a:solidFill>
              </a:rPr>
              <a:t> </a:t>
            </a:r>
            <a:r>
              <a:rPr lang="en-US" sz="1200" dirty="0" err="1">
                <a:solidFill>
                  <a:schemeClr val="bg1">
                    <a:lumMod val="50000"/>
                  </a:schemeClr>
                </a:solidFill>
              </a:rPr>
              <a:t>primär</a:t>
            </a:r>
            <a:r>
              <a:rPr lang="en-US" sz="1200" dirty="0">
                <a:solidFill>
                  <a:schemeClr val="bg1">
                    <a:lumMod val="50000"/>
                  </a:schemeClr>
                </a:solidFill>
              </a:rPr>
              <a:t> </a:t>
            </a:r>
            <a:r>
              <a:rPr lang="en-US" sz="1200" dirty="0" err="1">
                <a:solidFill>
                  <a:schemeClr val="bg1">
                    <a:lumMod val="50000"/>
                  </a:schemeClr>
                </a:solidFill>
              </a:rPr>
              <a:t>durch</a:t>
            </a:r>
            <a:r>
              <a:rPr lang="en-US" sz="1200" dirty="0">
                <a:solidFill>
                  <a:schemeClr val="bg1">
                    <a:lumMod val="50000"/>
                  </a:schemeClr>
                </a:solidFill>
              </a:rPr>
              <a:t> </a:t>
            </a:r>
            <a:r>
              <a:rPr lang="en-US" sz="1200" dirty="0" err="1">
                <a:solidFill>
                  <a:schemeClr val="bg1">
                    <a:lumMod val="50000"/>
                  </a:schemeClr>
                </a:solidFill>
              </a:rPr>
              <a:t>eine</a:t>
            </a:r>
            <a:r>
              <a:rPr lang="en-US" sz="1200" dirty="0">
                <a:solidFill>
                  <a:schemeClr val="bg1">
                    <a:lumMod val="50000"/>
                  </a:schemeClr>
                </a:solidFill>
              </a:rPr>
              <a:t> </a:t>
            </a:r>
            <a:r>
              <a:rPr lang="en-US" sz="1200" dirty="0" err="1">
                <a:solidFill>
                  <a:schemeClr val="bg1">
                    <a:lumMod val="50000"/>
                  </a:schemeClr>
                </a:solidFill>
              </a:rPr>
              <a:t>Steigerung</a:t>
            </a:r>
            <a:r>
              <a:rPr lang="en-US" sz="1200" dirty="0">
                <a:solidFill>
                  <a:schemeClr val="bg1">
                    <a:lumMod val="50000"/>
                  </a:schemeClr>
                </a:solidFill>
              </a:rPr>
              <a:t> des </a:t>
            </a:r>
            <a:r>
              <a:rPr lang="en-US" sz="1200" dirty="0" err="1">
                <a:solidFill>
                  <a:schemeClr val="bg1">
                    <a:lumMod val="50000"/>
                  </a:schemeClr>
                </a:solidFill>
              </a:rPr>
              <a:t>Kammerwasserabflusses</a:t>
            </a:r>
            <a:r>
              <a:rPr lang="en-US" sz="1200" dirty="0">
                <a:solidFill>
                  <a:schemeClr val="bg1">
                    <a:lumMod val="50000"/>
                  </a:schemeClr>
                </a:solidFill>
              </a:rPr>
              <a:t>. </a:t>
            </a:r>
            <a:r>
              <a:rPr lang="en-US" sz="1200" dirty="0" err="1">
                <a:solidFill>
                  <a:schemeClr val="bg1">
                    <a:lumMod val="50000"/>
                  </a:schemeClr>
                </a:solidFill>
              </a:rPr>
              <a:t>Zusätzlich</a:t>
            </a:r>
            <a:r>
              <a:rPr lang="en-US" sz="1200" dirty="0">
                <a:solidFill>
                  <a:schemeClr val="bg1">
                    <a:lumMod val="50000"/>
                  </a:schemeClr>
                </a:solidFill>
              </a:rPr>
              <a:t> </a:t>
            </a:r>
            <a:r>
              <a:rPr lang="en-US" sz="1200" dirty="0" err="1">
                <a:solidFill>
                  <a:schemeClr val="bg1">
                    <a:lumMod val="50000"/>
                  </a:schemeClr>
                </a:solidFill>
              </a:rPr>
              <a:t>können</a:t>
            </a:r>
            <a:r>
              <a:rPr lang="en-US" sz="1200" dirty="0">
                <a:solidFill>
                  <a:schemeClr val="bg1">
                    <a:lumMod val="50000"/>
                  </a:schemeClr>
                </a:solidFill>
              </a:rPr>
              <a:t> </a:t>
            </a:r>
            <a:r>
              <a:rPr lang="en-US" sz="1200" dirty="0" err="1">
                <a:solidFill>
                  <a:schemeClr val="bg1">
                    <a:lumMod val="50000"/>
                  </a:schemeClr>
                </a:solidFill>
              </a:rPr>
              <a:t>sie</a:t>
            </a:r>
            <a:r>
              <a:rPr lang="en-US" sz="1200" dirty="0">
                <a:solidFill>
                  <a:schemeClr val="bg1">
                    <a:lumMod val="50000"/>
                  </a:schemeClr>
                </a:solidFill>
              </a:rPr>
              <a:t> die </a:t>
            </a:r>
            <a:r>
              <a:rPr lang="en-US" sz="1200" dirty="0" err="1">
                <a:solidFill>
                  <a:schemeClr val="bg1">
                    <a:lumMod val="50000"/>
                  </a:schemeClr>
                </a:solidFill>
              </a:rPr>
              <a:t>Kammerwasserproduktion</a:t>
            </a:r>
            <a:r>
              <a:rPr lang="en-US" sz="1200" dirty="0">
                <a:solidFill>
                  <a:schemeClr val="bg1">
                    <a:lumMod val="50000"/>
                  </a:schemeClr>
                </a:solidFill>
              </a:rPr>
              <a:t> </a:t>
            </a:r>
            <a:r>
              <a:rPr lang="en-US" sz="1200" dirty="0" err="1">
                <a:solidFill>
                  <a:schemeClr val="bg1">
                    <a:lumMod val="50000"/>
                  </a:schemeClr>
                </a:solidFill>
              </a:rPr>
              <a:t>reduzieren</a:t>
            </a:r>
            <a:r>
              <a:rPr lang="en-US" sz="1200" dirty="0">
                <a:solidFill>
                  <a:schemeClr val="bg1">
                    <a:lumMod val="50000"/>
                  </a:schemeClr>
                </a:solidFill>
              </a:rPr>
              <a:t> und den </a:t>
            </a:r>
            <a:r>
              <a:rPr lang="en-US" sz="1200" dirty="0" err="1">
                <a:solidFill>
                  <a:schemeClr val="bg1">
                    <a:lumMod val="50000"/>
                  </a:schemeClr>
                </a:solidFill>
              </a:rPr>
              <a:t>episkleralen</a:t>
            </a:r>
            <a:r>
              <a:rPr lang="en-US" sz="1200" dirty="0">
                <a:solidFill>
                  <a:schemeClr val="bg1">
                    <a:lumMod val="50000"/>
                  </a:schemeClr>
                </a:solidFill>
              </a:rPr>
              <a:t> </a:t>
            </a:r>
            <a:r>
              <a:rPr lang="en-US" sz="1200" dirty="0" err="1">
                <a:solidFill>
                  <a:schemeClr val="bg1">
                    <a:lumMod val="50000"/>
                  </a:schemeClr>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27"/>
                  </a:ext>
                </a:extLst>
              </a:rPr>
              <a:t>Venendruck</a:t>
            </a:r>
            <a:r>
              <a:rPr lang="en-US" sz="1200" dirty="0">
                <a:solidFill>
                  <a:schemeClr val="bg1">
                    <a:lumMod val="50000"/>
                  </a:schemeClr>
                </a:solidFill>
              </a:rPr>
              <a:t> </a:t>
            </a:r>
            <a:r>
              <a:rPr lang="en-US" sz="1200" dirty="0" err="1">
                <a:solidFill>
                  <a:schemeClr val="bg1">
                    <a:lumMod val="50000"/>
                  </a:schemeClr>
                </a:solidFill>
              </a:rPr>
              <a:t>senken</a:t>
            </a:r>
            <a:r>
              <a:rPr lang="en-US" sz="1200" dirty="0">
                <a:solidFill>
                  <a:schemeClr val="bg1">
                    <a:lumMod val="50000"/>
                  </a:schemeClr>
                </a:solidFill>
              </a:rPr>
              <a:t>; </a:t>
            </a:r>
            <a:r>
              <a:rPr lang="en-US" sz="1200" dirty="0" err="1">
                <a:solidFill>
                  <a:schemeClr val="bg1">
                    <a:lumMod val="50000"/>
                  </a:schemeClr>
                </a:solidFill>
              </a:rPr>
              <a:t>diese</a:t>
            </a:r>
            <a:r>
              <a:rPr lang="en-US" sz="1200" dirty="0">
                <a:solidFill>
                  <a:schemeClr val="bg1">
                    <a:lumMod val="50000"/>
                  </a:schemeClr>
                </a:solidFill>
              </a:rPr>
              <a:t> </a:t>
            </a:r>
            <a:r>
              <a:rPr lang="en-US" sz="1200" dirty="0" err="1">
                <a:solidFill>
                  <a:schemeClr val="bg1">
                    <a:lumMod val="50000"/>
                  </a:schemeClr>
                </a:solidFill>
              </a:rPr>
              <a:t>Mechanismen</a:t>
            </a:r>
            <a:r>
              <a:rPr lang="en-US" sz="1200" dirty="0">
                <a:solidFill>
                  <a:schemeClr val="bg1">
                    <a:lumMod val="50000"/>
                  </a:schemeClr>
                </a:solidFill>
              </a:rPr>
              <a:t> </a:t>
            </a:r>
            <a:r>
              <a:rPr lang="en-US" sz="1200" dirty="0" err="1">
                <a:solidFill>
                  <a:schemeClr val="bg1">
                    <a:lumMod val="50000"/>
                  </a:schemeClr>
                </a:solidFill>
              </a:rPr>
              <a:t>tragen</a:t>
            </a:r>
            <a:r>
              <a:rPr lang="en-US" sz="1200" dirty="0">
                <a:solidFill>
                  <a:schemeClr val="bg1">
                    <a:lumMod val="50000"/>
                  </a:schemeClr>
                </a:solidFill>
              </a:rPr>
              <a:t> </a:t>
            </a:r>
            <a:r>
              <a:rPr lang="en-US" sz="1200" dirty="0" err="1">
                <a:solidFill>
                  <a:schemeClr val="bg1">
                    <a:lumMod val="50000"/>
                  </a:schemeClr>
                </a:solidFill>
              </a:rPr>
              <a:t>jedoch</a:t>
            </a:r>
            <a:r>
              <a:rPr lang="en-US" sz="1200" dirty="0">
                <a:solidFill>
                  <a:schemeClr val="bg1">
                    <a:lumMod val="50000"/>
                  </a:schemeClr>
                </a:solidFill>
              </a:rPr>
              <a:t> </a:t>
            </a:r>
            <a:r>
              <a:rPr lang="en-US" sz="1200" dirty="0" err="1">
                <a:solidFill>
                  <a:schemeClr val="bg1">
                    <a:lumMod val="50000"/>
                  </a:schemeClr>
                </a:solidFill>
              </a:rPr>
              <a:t>wahrscheinlich</a:t>
            </a:r>
            <a:r>
              <a:rPr lang="en-US" sz="1200" dirty="0">
                <a:solidFill>
                  <a:schemeClr val="bg1">
                    <a:lumMod val="50000"/>
                  </a:schemeClr>
                </a:solidFill>
              </a:rPr>
              <a:t> </a:t>
            </a:r>
            <a:r>
              <a:rPr lang="en-US" sz="1200" dirty="0" err="1">
                <a:solidFill>
                  <a:schemeClr val="bg1">
                    <a:lumMod val="50000"/>
                  </a:schemeClr>
                </a:solidFill>
              </a:rPr>
              <a:t>nur</a:t>
            </a:r>
            <a:r>
              <a:rPr lang="en-US" sz="1200" dirty="0">
                <a:solidFill>
                  <a:schemeClr val="bg1">
                    <a:lumMod val="50000"/>
                  </a:schemeClr>
                </a:solidFill>
              </a:rPr>
              <a:t> </a:t>
            </a:r>
            <a:r>
              <a:rPr lang="en-US" sz="1200" dirty="0" err="1">
                <a:solidFill>
                  <a:schemeClr val="bg1">
                    <a:lumMod val="50000"/>
                  </a:schemeClr>
                </a:solidFill>
              </a:rPr>
              <a:t>geringfügig</a:t>
            </a:r>
            <a:r>
              <a:rPr lang="en-US" sz="1200" dirty="0">
                <a:solidFill>
                  <a:schemeClr val="bg1">
                    <a:lumMod val="50000"/>
                  </a:schemeClr>
                </a:solidFill>
              </a:rPr>
              <a:t> </a:t>
            </a:r>
            <a:r>
              <a:rPr lang="en-US" sz="1200" dirty="0" err="1">
                <a:solidFill>
                  <a:schemeClr val="bg1">
                    <a:lumMod val="50000"/>
                  </a:schemeClr>
                </a:solidFill>
              </a:rPr>
              <a:t>zur</a:t>
            </a:r>
            <a:r>
              <a:rPr lang="en-US" sz="1200" dirty="0">
                <a:solidFill>
                  <a:schemeClr val="bg1">
                    <a:lumMod val="50000"/>
                  </a:schemeClr>
                </a:solidFill>
              </a:rPr>
              <a:t> IOD-</a:t>
            </a:r>
            <a:r>
              <a:rPr lang="en-US" sz="1200" dirty="0" err="1">
                <a:solidFill>
                  <a:schemeClr val="bg1">
                    <a:lumMod val="50000"/>
                  </a:schemeClr>
                </a:solidFill>
              </a:rPr>
              <a:t>Senkung</a:t>
            </a:r>
            <a:r>
              <a:rPr lang="en-US" sz="1200" dirty="0">
                <a:solidFill>
                  <a:schemeClr val="bg1">
                    <a:lumMod val="50000"/>
                  </a:schemeClr>
                </a:solidFill>
              </a:rPr>
              <a:t> </a:t>
            </a:r>
            <a:r>
              <a:rPr lang="en-US" sz="1200" dirty="0" err="1">
                <a:solidFill>
                  <a:schemeClr val="bg1">
                    <a:lumMod val="50000"/>
                  </a:schemeClr>
                </a:solidFill>
              </a:rPr>
              <a:t>bei</a:t>
            </a:r>
            <a:r>
              <a:rPr lang="en-US" sz="1200" dirty="0">
                <a:solidFill>
                  <a:schemeClr val="bg1">
                    <a:lumMod val="50000"/>
                  </a:schemeClr>
                </a:solidFill>
              </a:rPr>
              <a:t>.</a:t>
            </a:r>
          </a:p>
        </p:txBody>
      </p:sp>
      <p:sp>
        <p:nvSpPr>
          <p:cNvPr id="2" name="Google Shape;1604;p87">
            <a:extLst>
              <a:ext uri="{FF2B5EF4-FFF2-40B4-BE49-F238E27FC236}">
                <a16:creationId xmlns:a16="http://schemas.microsoft.com/office/drawing/2014/main" id="{F4556634-9442-DB5A-4A09-6C0C84FA012E}"/>
              </a:ext>
            </a:extLst>
          </p:cNvPr>
          <p:cNvSpPr txBox="1"/>
          <p:nvPr/>
        </p:nvSpPr>
        <p:spPr>
          <a:xfrm>
            <a:off x="4708549" y="4242276"/>
            <a:ext cx="4169100" cy="579646"/>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dies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a:t>
            </a:r>
            <a:r>
              <a:rPr lang="en-US" sz="1200" i="1" dirty="0">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9"/>
                  </a:ext>
                </a:extLst>
              </a:rPr>
              <a:t>Weg</a:t>
            </a:r>
            <a:r>
              <a:rPr lang="en-US" sz="1200" i="1" dirty="0">
                <a:solidFill>
                  <a:srgbClr val="0000FF"/>
                </a:solidFill>
                <a:latin typeface="Arial"/>
                <a:ea typeface="Arial"/>
                <a:cs typeface="Arial"/>
                <a:sym typeface="Arial"/>
              </a:rPr>
              <a:t>?</a:t>
            </a:r>
            <a:endParaRPr dirty="0"/>
          </a:p>
          <a:p>
            <a:r>
              <a:rPr lang="en-US" sz="1200" dirty="0" err="1">
                <a:solidFill>
                  <a:srgbClr val="0000FF"/>
                </a:solidFill>
              </a:rPr>
              <a:t>Hauptsächlich</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b="1" dirty="0">
                <a:solidFill>
                  <a:srgbClr val="0000FF"/>
                </a:solidFill>
              </a:rPr>
              <a:t>den TM </a:t>
            </a:r>
            <a:r>
              <a:rPr lang="en-US" sz="1200" b="1"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31"/>
                  </a:ext>
                </a:extLst>
              </a:rPr>
              <a:t>Weg</a:t>
            </a:r>
            <a:endParaRPr lang="en-US" sz="1200" dirty="0"/>
          </a:p>
        </p:txBody>
      </p:sp>
    </p:spTree>
    <p:extLst>
      <p:ext uri="{BB962C8B-B14F-4D97-AF65-F5344CB8AC3E}">
        <p14:creationId xmlns:p14="http://schemas.microsoft.com/office/powerpoint/2010/main" val="3165917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8"/>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solidFill>
                  <a:srgbClr val="BFBFBF"/>
                </a:solidFill>
                <a:latin typeface="Noto Sans Symbols"/>
                <a:ea typeface="Noto Sans Symbols"/>
                <a:cs typeface="Noto Sans Symbols"/>
                <a:sym typeface="Noto Sans Symbols"/>
              </a:rPr>
              <a:t>β</a:t>
            </a:r>
            <a:r>
              <a:rPr lang="en-US" sz="1200" i="1" dirty="0">
                <a:solidFill>
                  <a:srgbClr val="BFBFBF"/>
                </a:solidFill>
              </a:rPr>
              <a:t>-Blocker</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Carteolol</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Prostaglandin-</a:t>
            </a:r>
            <a:r>
              <a:rPr lang="en-US" sz="1200" i="1" dirty="0" err="1">
                <a:solidFill>
                  <a:srgbClr val="BFBFBF"/>
                </a:solidFill>
              </a:rPr>
              <a:t>Analoga</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Latanoprost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Travoprost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err="1">
                <a:solidFill>
                  <a:srgbClr val="BFBFBF"/>
                </a:solidFill>
              </a:rPr>
              <a:t>Bimatoprost</a:t>
            </a:r>
            <a:endParaRPr sz="1800"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a:t>
            </a:r>
            <a:r>
              <a:rPr lang="en-US" sz="1200" dirty="0" err="1">
                <a:solidFill>
                  <a:srgbClr val="BFBFBF"/>
                </a:solidFill>
              </a:rPr>
              <a:t>Tafluprost</a:t>
            </a:r>
            <a:r>
              <a:rPr lang="en-US" sz="1200" dirty="0">
                <a:solidFill>
                  <a:srgbClr val="BFBFBF"/>
                </a:solidFill>
              </a:rPr>
              <a:t>)</a:t>
            </a:r>
            <a:r>
              <a:rPr lang="en-US" sz="1200" dirty="0">
                <a:solidFill>
                  <a:schemeClr val="lt1"/>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a:t>
            </a:r>
            <a:r>
              <a:rPr lang="en-US" sz="1200" b="1" dirty="0" err="1">
                <a:solidFill>
                  <a:srgbClr val="0000FF"/>
                </a:solidFill>
              </a:rPr>
              <a:t>Latanoprostene</a:t>
            </a:r>
            <a:r>
              <a:rPr lang="en-US" sz="1200" b="1" dirty="0">
                <a:solidFill>
                  <a:srgbClr val="0000FF"/>
                </a:solidFill>
              </a:rPr>
              <a:t> </a:t>
            </a:r>
            <a:r>
              <a:rPr lang="en-US" sz="1200" b="1" dirty="0" err="1">
                <a:solidFill>
                  <a:srgbClr val="0000FF"/>
                </a:solidFill>
              </a:rPr>
              <a:t>bunod</a:t>
            </a:r>
            <a:r>
              <a:rPr lang="en-US" sz="1200" dirty="0">
                <a:solidFill>
                  <a:srgbClr val="BFBFBF"/>
                </a:solidFill>
              </a:rPr>
              <a:t>)</a:t>
            </a:r>
            <a:endParaRPr dirty="0"/>
          </a:p>
          <a:p>
            <a:pPr marL="692150" lvl="1" indent="-267653" algn="l" rtl="0">
              <a:lnSpc>
                <a:spcPct val="80000"/>
              </a:lnSpc>
              <a:spcBef>
                <a:spcPts val="360"/>
              </a:spcBef>
              <a:spcAft>
                <a:spcPts val="0"/>
              </a:spcAft>
              <a:buSzPts val="1260"/>
              <a:buNone/>
            </a:pPr>
            <a:endParaRPr sz="1800" dirty="0">
              <a:solidFill>
                <a:schemeClr val="lt1"/>
              </a:solidFill>
            </a:endParaRPr>
          </a:p>
        </p:txBody>
      </p:sp>
      <p:sp>
        <p:nvSpPr>
          <p:cNvPr id="255" name="Google Shape;255;p8"/>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256" name="Google Shape;256;p8"/>
          <p:cNvSpPr/>
          <p:nvPr/>
        </p:nvSpPr>
        <p:spPr>
          <a:xfrm>
            <a:off x="533400" y="3581400"/>
            <a:ext cx="533400" cy="28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257" name="Google Shape;257;p8"/>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a:t>
            </a:fld>
            <a:endParaRPr sz="1000">
              <a:solidFill>
                <a:schemeClr val="dk1"/>
              </a:solidFill>
              <a:latin typeface="Arial"/>
              <a:ea typeface="Arial"/>
              <a:cs typeface="Arial"/>
              <a:sym typeface="Arial"/>
            </a:endParaRPr>
          </a:p>
        </p:txBody>
      </p:sp>
      <p:sp>
        <p:nvSpPr>
          <p:cNvPr id="264" name="Google Shape;264;p8"/>
          <p:cNvSpPr/>
          <p:nvPr/>
        </p:nvSpPr>
        <p:spPr>
          <a:xfrm>
            <a:off x="533400" y="2055132"/>
            <a:ext cx="2966830" cy="66196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5" name="Google Shape;265;p8"/>
          <p:cNvSpPr txBox="1"/>
          <p:nvPr/>
        </p:nvSpPr>
        <p:spPr>
          <a:xfrm>
            <a:off x="2946489" y="2793300"/>
            <a:ext cx="4707000" cy="8262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lautet</a:t>
            </a:r>
            <a:r>
              <a:rPr lang="en-US" sz="1200" i="1" dirty="0">
                <a:solidFill>
                  <a:srgbClr val="0000FF"/>
                </a:solidFill>
                <a:latin typeface="Arial"/>
                <a:ea typeface="Arial"/>
                <a:cs typeface="Arial"/>
                <a:sym typeface="Arial"/>
              </a:rPr>
              <a:t> der </a:t>
            </a:r>
            <a:r>
              <a:rPr lang="en-US" sz="1200" i="1" dirty="0" err="1">
                <a:solidFill>
                  <a:srgbClr val="0000FF"/>
                </a:solidFill>
                <a:latin typeface="Arial"/>
                <a:ea typeface="Arial"/>
                <a:cs typeface="Arial"/>
                <a:sym typeface="Arial"/>
              </a:rPr>
              <a:t>Markenname</a:t>
            </a:r>
            <a:r>
              <a:rPr lang="en-US" sz="1200" i="1" dirty="0">
                <a:solidFill>
                  <a:srgbClr val="0000FF"/>
                </a:solidFill>
                <a:latin typeface="Arial"/>
                <a:ea typeface="Arial"/>
                <a:cs typeface="Arial"/>
                <a:sym typeface="Arial"/>
              </a:rPr>
              <a:t> von </a:t>
            </a:r>
            <a:r>
              <a:rPr lang="en-US" sz="1200" i="1" dirty="0" err="1">
                <a:solidFill>
                  <a:srgbClr val="0000FF"/>
                </a:solidFill>
                <a:latin typeface="Arial"/>
                <a:ea typeface="Arial"/>
                <a:cs typeface="Arial"/>
                <a:sym typeface="Arial"/>
              </a:rPr>
              <a:t>Latanoprostene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Bunod</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Vyzulta</a:t>
            </a:r>
            <a:endParaRPr sz="1600" dirty="0">
              <a:solidFill>
                <a:srgbClr val="0000FF"/>
              </a:solidFill>
              <a:latin typeface="Arial"/>
              <a:ea typeface="Arial"/>
              <a:cs typeface="Arial"/>
              <a:sym typeface="Arial"/>
            </a:endParaRPr>
          </a:p>
          <a:p>
            <a:pPr marL="0" marR="0" lvl="0" indent="0" algn="l" rtl="0">
              <a:spcBef>
                <a:spcPts val="0"/>
              </a:spcBef>
              <a:spcAft>
                <a:spcPts val="0"/>
              </a:spcAft>
              <a:buNone/>
            </a:pPr>
            <a:endParaRPr sz="1600" i="1"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a:solidFill>
                  <a:srgbClr val="0000FF"/>
                </a:solidFill>
                <a:latin typeface="Arial"/>
                <a:ea typeface="Arial"/>
                <a:cs typeface="Arial"/>
                <a:sym typeface="Arial"/>
              </a:rPr>
              <a:t>(Wir </a:t>
            </a:r>
            <a:r>
              <a:rPr lang="en-US" sz="1200" i="1" dirty="0" err="1">
                <a:solidFill>
                  <a:srgbClr val="0000FF"/>
                </a:solidFill>
                <a:latin typeface="Arial"/>
                <a:ea typeface="Arial"/>
                <a:cs typeface="Arial"/>
                <a:sym typeface="Arial"/>
              </a:rPr>
              <a:t>werden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später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noch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mehr</a:t>
            </a:r>
            <a:r>
              <a:rPr lang="en-US" sz="1200" i="1" dirty="0">
                <a:solidFill>
                  <a:srgbClr val="0000FF"/>
                </a:solidFill>
                <a:latin typeface="Arial"/>
                <a:ea typeface="Arial"/>
                <a:cs typeface="Arial"/>
                <a:sym typeface="Arial"/>
              </a:rPr>
              <a:t> </a:t>
            </a:r>
            <a:r>
              <a:rPr lang="en-US" sz="1200" i="1" dirty="0" err="1">
                <a:solidFill>
                  <a:srgbClr val="0000FF"/>
                </a:solidFill>
              </a:rPr>
              <a:t>über</a:t>
            </a:r>
            <a:r>
              <a:rPr lang="en-US" sz="1200" i="1" dirty="0">
                <a:solidFill>
                  <a:srgbClr val="0000FF"/>
                </a:solidFill>
              </a:rPr>
              <a:t> dieses </a:t>
            </a:r>
            <a:r>
              <a:rPr lang="en-US" sz="1200" i="1" dirty="0" err="1">
                <a:solidFill>
                  <a:srgbClr val="0000FF"/>
                </a:solidFill>
              </a:rPr>
              <a:t>Medikament</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sprechen</a:t>
            </a:r>
            <a:r>
              <a:rPr lang="en-US" sz="1200" i="1" dirty="0">
                <a:solidFill>
                  <a:srgbClr val="0000FF"/>
                </a:solidFill>
              </a:rPr>
              <a:t>.</a:t>
            </a:r>
            <a:r>
              <a:rPr lang="en-US" sz="1200" i="1" dirty="0">
                <a:solidFill>
                  <a:srgbClr val="0000FF"/>
                </a:solidFill>
                <a:latin typeface="Arial"/>
                <a:ea typeface="Arial"/>
                <a:cs typeface="Arial"/>
                <a:sym typeface="Arial"/>
              </a:rPr>
              <a:t>)</a:t>
            </a:r>
            <a:endParaRPr dirty="0"/>
          </a:p>
        </p:txBody>
      </p:sp>
      <p:sp>
        <p:nvSpPr>
          <p:cNvPr id="266" name="Google Shape;266;p8"/>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1E3FF543-E49F-9EF8-3660-8C9DDA767BDE}"/>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BCA49340-C02A-53E3-DE54-C0A1A92A09E4}"/>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39EAEA7B-8BCF-920A-B2CE-FD0440BF86CD}"/>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BD0E9F40-793B-0345-0E9E-7A640ABEEE3E}"/>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Verbesserung</a:t>
              </a:r>
              <a:r>
                <a:rPr lang="en-US" sz="1200" dirty="0">
                  <a:solidFill>
                    <a:srgbClr val="0000FF"/>
                  </a:solidFill>
                  <a:latin typeface="Arial"/>
                  <a:ea typeface="Arial"/>
                  <a:cs typeface="Arial"/>
                  <a:sym typeface="Arial"/>
                </a:rPr>
                <a:t> de</a:t>
              </a:r>
              <a:r>
                <a:rPr lang="en-US" sz="1200" dirty="0">
                  <a:solidFill>
                    <a:srgbClr val="0000FF"/>
                  </a:solidFill>
                </a:rPr>
                <a: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8ECE796E-508E-5AF3-23D1-2228A5A688CC}"/>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472CD82A-C57E-BADA-10D0-54EB91A0C87A}"/>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C8E3378E-2B2A-F121-F78F-B8F937E93AA6}"/>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Prostaglandin-</a:t>
            </a:r>
            <a:r>
              <a:rPr lang="en-US" sz="1200" i="1" dirty="0" err="1">
                <a:solidFill>
                  <a:srgbClr val="BFBFBF"/>
                </a:solidFill>
              </a:rPr>
              <a:t>Analoga</a:t>
            </a:r>
            <a:endParaRPr lang="en-US" dirty="0"/>
          </a:p>
          <a:p>
            <a:pPr marL="692150" lvl="1" indent="-347663">
              <a:lnSpc>
                <a:spcPct val="80000"/>
              </a:lnSpc>
              <a:spcBef>
                <a:spcPts val="240"/>
              </a:spcBef>
              <a:buSzPts val="840"/>
            </a:pPr>
            <a:r>
              <a:rPr lang="en-US" sz="1200" dirty="0">
                <a:solidFill>
                  <a:srgbClr val="BFBFBF"/>
                </a:solidFill>
              </a:rPr>
              <a:t>Latanoprost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b="1" i="1" dirty="0"/>
              <a:t>Rho-Kinase-Hemmer</a:t>
            </a:r>
            <a:endParaRPr lang="en-US" dirty="0"/>
          </a:p>
          <a:p>
            <a:pPr marL="692150" lvl="1" indent="-347663">
              <a:lnSpc>
                <a:spcPct val="80000"/>
              </a:lnSpc>
              <a:spcBef>
                <a:spcPts val="240"/>
              </a:spcBef>
              <a:buSzPts val="840"/>
            </a:pPr>
            <a:r>
              <a:rPr lang="en-US" sz="1200" b="1" dirty="0" err="1">
                <a:solidFill>
                  <a:srgbClr val="0000FF"/>
                </a:solidFill>
              </a:rPr>
              <a:t>Netarsudil</a:t>
            </a:r>
            <a:endParaRPr lang="en-US" sz="1800" b="1" dirty="0">
              <a:solidFill>
                <a:srgbClr val="0000FF"/>
              </a:solidFill>
            </a:endParaRPr>
          </a:p>
        </p:txBody>
      </p:sp>
      <p:sp>
        <p:nvSpPr>
          <p:cNvPr id="446" name="Google Shape;446;p27">
            <a:extLst>
              <a:ext uri="{FF2B5EF4-FFF2-40B4-BE49-F238E27FC236}">
                <a16:creationId xmlns:a16="http://schemas.microsoft.com/office/drawing/2014/main" id="{65768E5E-7364-5C80-5F82-9B35D9915FCF}"/>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F112B94-A1BF-FCDB-166F-F325563CF4DF}"/>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80</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831DB19F-DD7E-0230-BF76-ED4101C0683B}"/>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5D16C9DB-D0D9-1C7D-97BA-ED2B2B790258}"/>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FC5963CE-7A63-A0B7-E02F-1054AE9DCD4A}"/>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D5346FF3-C413-4AD1-BB37-F9394B7D16BB}"/>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7E322C19-F391-FFCE-28B6-90CDD40C8212}"/>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0C7F201-9405-5163-314E-BAE50E73B534}"/>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3" name="Google Shape;1565;p85">
            <a:extLst>
              <a:ext uri="{FF2B5EF4-FFF2-40B4-BE49-F238E27FC236}">
                <a16:creationId xmlns:a16="http://schemas.microsoft.com/office/drawing/2014/main" id="{43655ECA-7CC7-6566-A66F-0F452A6083A9}"/>
              </a:ext>
            </a:extLst>
          </p:cNvPr>
          <p:cNvSpPr txBox="1"/>
          <p:nvPr/>
        </p:nvSpPr>
        <p:spPr>
          <a:xfrm>
            <a:off x="3657949" y="3599829"/>
            <a:ext cx="5219700" cy="3534301"/>
          </a:xfrm>
          <a:prstGeom prst="rect">
            <a:avLst/>
          </a:prstGeom>
          <a:noFill/>
          <a:ln>
            <a:noFill/>
          </a:ln>
        </p:spPr>
        <p:txBody>
          <a:bodyPr spcFirstLastPara="1" wrap="square" lIns="25400" tIns="12700" rIns="25400" bIns="12700" anchor="t" anchorCtr="0">
            <a:spAutoFit/>
          </a:bodyPr>
          <a:lstStyle/>
          <a:p>
            <a:pPr lvl="0">
              <a:buClr>
                <a:schemeClr val="dk1"/>
              </a:buClr>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senken</a:t>
            </a:r>
            <a:r>
              <a:rPr lang="en-US" sz="1200" i="1" dirty="0">
                <a:solidFill>
                  <a:srgbClr val="0000FF"/>
                </a:solidFill>
              </a:rPr>
              <a:t> </a:t>
            </a:r>
            <a:r>
              <a:rPr lang="en-US" sz="1200" b="1" i="1" dirty="0">
                <a:solidFill>
                  <a:schemeClr val="dk1"/>
                </a:solidFill>
              </a:rPr>
              <a:t>Rho-Kinase-Hemmer </a:t>
            </a:r>
            <a:r>
              <a:rPr lang="en-US" sz="1200" i="1" dirty="0">
                <a:solidFill>
                  <a:srgbClr val="0000FF"/>
                </a:solidFill>
              </a:rPr>
              <a:t>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endParaRPr lang="en-US" sz="1200" dirty="0"/>
          </a:p>
          <a:p>
            <a:pPr lvl="0"/>
            <a:r>
              <a:rPr lang="en-US" sz="1200" dirty="0">
                <a:solidFill>
                  <a:srgbClr val="0000FF"/>
                </a:solidFill>
              </a:rPr>
              <a:t>Sie </a:t>
            </a:r>
            <a:r>
              <a:rPr lang="en-US" sz="1200" dirty="0" err="1">
                <a:solidFill>
                  <a:srgbClr val="0000FF"/>
                </a:solidFill>
              </a:rPr>
              <a:t>senken</a:t>
            </a:r>
            <a:r>
              <a:rPr lang="en-US" sz="1200" dirty="0">
                <a:solidFill>
                  <a:srgbClr val="0000FF"/>
                </a:solidFill>
              </a:rPr>
              <a:t> den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primär</a:t>
            </a:r>
            <a:r>
              <a:rPr lang="en-US" sz="1200" dirty="0">
                <a:solidFill>
                  <a:srgbClr val="0000FF"/>
                </a:solidFill>
              </a:rPr>
              <a:t> </a:t>
            </a:r>
            <a:r>
              <a:rPr lang="en-US" sz="1200" dirty="0" err="1">
                <a:solidFill>
                  <a:srgbClr val="0000FF"/>
                </a:solidFill>
              </a:rPr>
              <a:t>durch</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Steigerung</a:t>
            </a:r>
            <a:r>
              <a:rPr lang="en-US" sz="1200" dirty="0">
                <a:solidFill>
                  <a:srgbClr val="0000FF"/>
                </a:solidFill>
              </a:rPr>
              <a:t> des </a:t>
            </a:r>
            <a:r>
              <a:rPr lang="en-US" sz="1200" dirty="0" err="1">
                <a:solidFill>
                  <a:srgbClr val="0000FF"/>
                </a:solidFill>
              </a:rPr>
              <a:t>Kammerwasserabflusses</a:t>
            </a:r>
            <a:r>
              <a:rPr lang="en-US" sz="1200" dirty="0">
                <a:solidFill>
                  <a:srgbClr val="0000FF"/>
                </a:solidFill>
              </a:rPr>
              <a:t>. </a:t>
            </a:r>
            <a:r>
              <a:rPr lang="en-US" sz="1200" dirty="0" err="1">
                <a:solidFill>
                  <a:srgbClr val="0000FF"/>
                </a:solidFill>
              </a:rPr>
              <a:t>Zusätzlich</a:t>
            </a:r>
            <a:r>
              <a:rPr lang="en-US" sz="1200" dirty="0">
                <a:solidFill>
                  <a:srgbClr val="0000FF"/>
                </a:solidFill>
              </a:rPr>
              <a:t> </a:t>
            </a:r>
            <a:r>
              <a:rPr lang="en-US" sz="1200" dirty="0" err="1">
                <a:solidFill>
                  <a:srgbClr val="0000FF"/>
                </a:solidFill>
              </a:rPr>
              <a:t>können</a:t>
            </a:r>
            <a:r>
              <a:rPr lang="en-US" sz="1200" dirty="0">
                <a:solidFill>
                  <a:srgbClr val="0000FF"/>
                </a:solidFill>
              </a:rPr>
              <a:t> </a:t>
            </a:r>
            <a:r>
              <a:rPr lang="en-US" sz="1200" dirty="0" err="1">
                <a:solidFill>
                  <a:srgbClr val="0000FF"/>
                </a:solidFill>
              </a:rPr>
              <a:t>sie</a:t>
            </a:r>
            <a:r>
              <a:rPr lang="en-US" sz="1200" dirty="0">
                <a:solidFill>
                  <a:srgbClr val="0000FF"/>
                </a:solidFill>
              </a:rPr>
              <a:t> die </a:t>
            </a:r>
            <a:r>
              <a:rPr lang="en-US" sz="1200" dirty="0" err="1">
                <a:solidFill>
                  <a:srgbClr val="0000FF"/>
                </a:solidFill>
              </a:rPr>
              <a:t>Kammerwasserproduktion</a:t>
            </a:r>
            <a:r>
              <a:rPr lang="en-US" sz="1200" dirty="0">
                <a:solidFill>
                  <a:srgbClr val="0000FF"/>
                </a:solidFill>
              </a:rPr>
              <a:t> </a:t>
            </a:r>
            <a:r>
              <a:rPr lang="en-US" sz="1200" dirty="0" err="1">
                <a:solidFill>
                  <a:srgbClr val="0000FF"/>
                </a:solidFill>
              </a:rPr>
              <a:t>reduzieren</a:t>
            </a:r>
            <a:r>
              <a:rPr lang="en-US" sz="1200" dirty="0">
                <a:solidFill>
                  <a:srgbClr val="0000FF"/>
                </a:solidFill>
              </a:rPr>
              <a:t> und den </a:t>
            </a:r>
            <a:r>
              <a:rPr lang="en-US" sz="1200" dirty="0" err="1">
                <a:solidFill>
                  <a:srgbClr val="0000FF"/>
                </a:solidFill>
              </a:rPr>
              <a:t>episkleralen</a:t>
            </a:r>
            <a:r>
              <a:rPr lang="en-US" sz="1200" dirty="0">
                <a:solidFill>
                  <a:srgbClr val="0000FF"/>
                </a:solidFill>
              </a:rPr>
              <a:t> </a:t>
            </a:r>
            <a:r>
              <a:rPr lang="en-US" sz="1200" dirty="0" err="1">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7"/>
                  </a:ext>
                </a:extLst>
              </a:rPr>
              <a:t>Venendruck</a:t>
            </a:r>
            <a:r>
              <a:rPr lang="en-US" sz="1200" dirty="0">
                <a:solidFill>
                  <a:srgbClr val="0000FF"/>
                </a:solidFill>
              </a:rPr>
              <a:t> </a:t>
            </a:r>
            <a:r>
              <a:rPr lang="en-US" sz="1200" dirty="0" err="1">
                <a:solidFill>
                  <a:srgbClr val="0000FF"/>
                </a:solidFill>
              </a:rPr>
              <a:t>senken</a:t>
            </a:r>
            <a:r>
              <a:rPr lang="en-US" sz="1200" dirty="0">
                <a:solidFill>
                  <a:srgbClr val="0000FF"/>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Mechanismen</a:t>
            </a:r>
            <a:r>
              <a:rPr lang="en-US" sz="1200" dirty="0">
                <a:solidFill>
                  <a:srgbClr val="0000FF"/>
                </a:solidFill>
              </a:rPr>
              <a:t> </a:t>
            </a:r>
            <a:r>
              <a:rPr lang="en-US" sz="1200" dirty="0" err="1">
                <a:solidFill>
                  <a:srgbClr val="0000FF"/>
                </a:solidFill>
              </a:rPr>
              <a:t>tragen</a:t>
            </a:r>
            <a:r>
              <a:rPr lang="en-US" sz="1200" dirty="0">
                <a:solidFill>
                  <a:srgbClr val="0000FF"/>
                </a:solidFill>
              </a:rPr>
              <a:t> </a:t>
            </a:r>
            <a:r>
              <a:rPr lang="en-US" sz="1200" dirty="0" err="1">
                <a:solidFill>
                  <a:srgbClr val="0000FF"/>
                </a:solidFill>
              </a:rPr>
              <a:t>jedoch</a:t>
            </a:r>
            <a:r>
              <a:rPr lang="en-US" sz="1200" dirty="0">
                <a:solidFill>
                  <a:srgbClr val="0000FF"/>
                </a:solidFill>
              </a:rPr>
              <a:t> </a:t>
            </a:r>
            <a:r>
              <a:rPr lang="en-US" sz="1200" dirty="0" err="1">
                <a:solidFill>
                  <a:srgbClr val="0000FF"/>
                </a:solidFill>
              </a:rPr>
              <a:t>wahrscheinlich</a:t>
            </a:r>
            <a:r>
              <a:rPr lang="en-US" sz="1200" dirty="0">
                <a:solidFill>
                  <a:srgbClr val="0000FF"/>
                </a:solidFill>
              </a:rPr>
              <a:t> </a:t>
            </a:r>
            <a:r>
              <a:rPr lang="en-US" sz="1200" dirty="0" err="1">
                <a:solidFill>
                  <a:srgbClr val="0000FF"/>
                </a:solidFill>
              </a:rPr>
              <a:t>nur</a:t>
            </a:r>
            <a:r>
              <a:rPr lang="en-US" sz="1200" dirty="0">
                <a:solidFill>
                  <a:srgbClr val="0000FF"/>
                </a:solidFill>
              </a:rPr>
              <a:t> </a:t>
            </a:r>
            <a:r>
              <a:rPr lang="en-US" sz="1200" dirty="0" err="1">
                <a:solidFill>
                  <a:srgbClr val="0000FF"/>
                </a:solidFill>
              </a:rPr>
              <a:t>geringfügig</a:t>
            </a:r>
            <a:r>
              <a:rPr lang="en-US" sz="1200" dirty="0">
                <a:solidFill>
                  <a:srgbClr val="0000FF"/>
                </a:solidFill>
              </a:rPr>
              <a:t> </a:t>
            </a:r>
            <a:r>
              <a:rPr lang="en-US" sz="1200" dirty="0" err="1">
                <a:solidFill>
                  <a:srgbClr val="0000FF"/>
                </a:solidFill>
              </a:rPr>
              <a:t>zur</a:t>
            </a:r>
            <a:r>
              <a:rPr lang="en-US" sz="1200" dirty="0">
                <a:solidFill>
                  <a:srgbClr val="0000FF"/>
                </a:solidFill>
              </a:rPr>
              <a:t> IOD-</a:t>
            </a:r>
            <a:r>
              <a:rPr lang="en-US" sz="1200" dirty="0" err="1">
                <a:solidFill>
                  <a:srgbClr val="0000FF"/>
                </a:solidFill>
              </a:rPr>
              <a:t>Senkung</a:t>
            </a:r>
            <a:r>
              <a:rPr lang="en-US" sz="1200" dirty="0">
                <a:solidFill>
                  <a:srgbClr val="0000FF"/>
                </a:solidFill>
              </a:rPr>
              <a:t> </a:t>
            </a:r>
            <a:r>
              <a:rPr lang="en-US" sz="1200" dirty="0" err="1">
                <a:solidFill>
                  <a:srgbClr val="0000FF"/>
                </a:solidFill>
              </a:rPr>
              <a:t>bei</a:t>
            </a:r>
            <a:r>
              <a:rPr lang="en-US" sz="1200" dirty="0">
                <a:solidFill>
                  <a:srgbClr val="0000FF"/>
                </a:solidFill>
              </a:rPr>
              <a:t>.</a:t>
            </a:r>
          </a:p>
          <a:p>
            <a:pPr lvl="0"/>
            <a:endParaRPr lang="en-US" sz="1200" dirty="0">
              <a:solidFill>
                <a:srgbClr val="0000FF"/>
              </a:solidFill>
            </a:endParaRPr>
          </a:p>
          <a:p>
            <a:r>
              <a:rPr lang="en-US" sz="1200" i="1" dirty="0">
                <a:solidFill>
                  <a:srgbClr val="0000FF"/>
                </a:solidFill>
              </a:rPr>
              <a:t>Durch </a:t>
            </a:r>
            <a:r>
              <a:rPr lang="en-US" sz="1200" i="1" dirty="0" err="1">
                <a:solidFill>
                  <a:srgbClr val="0000FF"/>
                </a:solidFill>
              </a:rPr>
              <a:t>welchen</a:t>
            </a:r>
            <a:r>
              <a:rPr lang="en-US" sz="1200" i="1" dirty="0">
                <a:solidFill>
                  <a:srgbClr val="0000FF"/>
                </a:solidFill>
              </a:rPr>
              <a:t> </a:t>
            </a:r>
            <a:r>
              <a:rPr lang="en-US" sz="1200" i="1" dirty="0" err="1">
                <a:solidFill>
                  <a:srgbClr val="0000FF"/>
                </a:solidFill>
              </a:rPr>
              <a:t>Mechanismus</a:t>
            </a:r>
            <a:r>
              <a:rPr lang="en-US" sz="1200" i="1" dirty="0">
                <a:solidFill>
                  <a:srgbClr val="0000FF"/>
                </a:solidFill>
              </a:rPr>
              <a:t> </a:t>
            </a:r>
            <a:r>
              <a:rPr lang="en-US" sz="1200" i="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33"/>
                  </a:ext>
                </a:extLst>
              </a:rPr>
              <a:t>erhöhen</a:t>
            </a:r>
            <a:r>
              <a:rPr lang="en-US" sz="1200" i="1" dirty="0">
                <a:solidFill>
                  <a:srgbClr val="0000FF"/>
                </a:solidFill>
              </a:rPr>
              <a:t> </a:t>
            </a:r>
            <a:r>
              <a:rPr lang="en-US" sz="1200" i="1" dirty="0" err="1">
                <a:solidFill>
                  <a:srgbClr val="0000FF"/>
                </a:solidFill>
              </a:rPr>
              <a:t>sie</a:t>
            </a:r>
            <a:r>
              <a:rPr lang="en-US" sz="1200" i="1" dirty="0">
                <a:solidFill>
                  <a:srgbClr val="0000FF"/>
                </a:solidFill>
              </a:rPr>
              <a:t> den </a:t>
            </a:r>
            <a:r>
              <a:rPr lang="en-US" sz="1200" i="1" dirty="0" err="1">
                <a:solidFill>
                  <a:srgbClr val="0000FF"/>
                </a:solidFill>
              </a:rPr>
              <a:t>trabekulären</a:t>
            </a:r>
            <a:r>
              <a:rPr lang="en-US" sz="1200" i="1" dirty="0">
                <a:solidFill>
                  <a:srgbClr val="0000FF"/>
                </a:solidFill>
              </a:rPr>
              <a:t> </a:t>
            </a:r>
            <a:r>
              <a:rPr lang="en-US" sz="1200" i="1" dirty="0" err="1">
                <a:solidFill>
                  <a:srgbClr val="0000FF"/>
                </a:solidFill>
              </a:rPr>
              <a:t>Abfluss</a:t>
            </a:r>
            <a:r>
              <a:rPr lang="en-US" sz="1200" i="1" dirty="0">
                <a:solidFill>
                  <a:srgbClr val="0000FF"/>
                </a:solidFill>
              </a:rPr>
              <a:t>?</a:t>
            </a:r>
            <a:endParaRPr lang="en-US" sz="1600" dirty="0">
              <a:solidFill>
                <a:srgbClr val="0000FF"/>
              </a:solidFill>
            </a:endParaRPr>
          </a:p>
          <a:p>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36"/>
                  </a:ext>
                </a:extLst>
              </a:rPr>
              <a:t>bewirken</a:t>
            </a:r>
            <a:r>
              <a:rPr lang="en-US" sz="1200" dirty="0">
                <a:solidFill>
                  <a:srgbClr val="0000FF"/>
                </a:solidFill>
              </a:rPr>
              <a:t>.</a:t>
            </a:r>
          </a:p>
          <a:p>
            <a:r>
              <a:rPr lang="en-US" sz="1200" i="1" dirty="0">
                <a:solidFill>
                  <a:srgbClr val="0000FF"/>
                </a:solidFill>
              </a:rPr>
              <a:t>Wie stark </a:t>
            </a:r>
            <a:r>
              <a:rPr lang="en-US" sz="1200" i="1" dirty="0" err="1">
                <a:solidFill>
                  <a:srgbClr val="0000FF"/>
                </a:solidFill>
              </a:rPr>
              <a:t>senken</a:t>
            </a:r>
            <a:r>
              <a:rPr lang="en-US" sz="1200" i="1" dirty="0">
                <a:solidFill>
                  <a:srgbClr val="0000FF"/>
                </a:solidFill>
              </a:rPr>
              <a:t> Rho-Kinase-Hemmer den </a:t>
            </a:r>
            <a:r>
              <a:rPr lang="en-US" sz="1200" i="1" dirty="0" err="1">
                <a:solidFill>
                  <a:srgbClr val="0000FF"/>
                </a:solidFill>
              </a:rPr>
              <a:t>Augeninnendruck</a:t>
            </a:r>
            <a:r>
              <a:rPr lang="en-US" sz="1200" i="1" dirty="0">
                <a:solidFill>
                  <a:srgbClr val="0000FF"/>
                </a:solidFill>
              </a:rPr>
              <a:t>?</a:t>
            </a:r>
          </a:p>
          <a:p>
            <a:r>
              <a:rPr lang="en-US" sz="1200" dirty="0">
                <a:solidFill>
                  <a:srgbClr val="0000FF"/>
                </a:solidFill>
              </a:rPr>
              <a:t>Nach </a:t>
            </a:r>
            <a:r>
              <a:rPr lang="en-US" sz="1200" dirty="0" err="1">
                <a:solidFill>
                  <a:srgbClr val="0000FF"/>
                </a:solidFill>
              </a:rPr>
              <a:t>meinem</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43"/>
                  </a:ext>
                </a:extLst>
              </a:rPr>
              <a:t>Verständnis</a:t>
            </a:r>
            <a:r>
              <a:rPr lang="en-US" sz="1200" dirty="0">
                <a:solidFill>
                  <a:srgbClr val="0000FF"/>
                </a:solidFill>
              </a:rPr>
              <a:t> der </a:t>
            </a:r>
            <a:r>
              <a:rPr lang="en-US" sz="1200" dirty="0" err="1">
                <a:solidFill>
                  <a:srgbClr val="0000FF"/>
                </a:solidFill>
              </a:rPr>
              <a:t>Studienlage</a:t>
            </a:r>
            <a:r>
              <a:rPr lang="en-US" sz="1200" dirty="0">
                <a:solidFill>
                  <a:srgbClr val="0000FF"/>
                </a:solidFill>
              </a:rPr>
              <a:t> </a:t>
            </a:r>
            <a:r>
              <a:rPr lang="en-US" sz="1200" dirty="0" err="1">
                <a:solidFill>
                  <a:srgbClr val="0000FF"/>
                </a:solidFill>
              </a:rPr>
              <a:t>liegt</a:t>
            </a:r>
            <a:r>
              <a:rPr lang="en-US" sz="1200" dirty="0">
                <a:solidFill>
                  <a:srgbClr val="0000FF"/>
                </a:solidFill>
              </a:rPr>
              <a:t> die IOD-</a:t>
            </a:r>
            <a:r>
              <a:rPr lang="en-US" sz="1200" dirty="0" err="1">
                <a:solidFill>
                  <a:srgbClr val="0000FF"/>
                </a:solidFill>
              </a:rPr>
              <a:t>Senkung</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dirty="0" err="1">
                <a:solidFill>
                  <a:srgbClr val="0000FF"/>
                </a:solidFill>
              </a:rPr>
              <a:t>Bereich</a:t>
            </a:r>
            <a:r>
              <a:rPr lang="en-US" sz="1200" dirty="0">
                <a:solidFill>
                  <a:srgbClr val="0000FF"/>
                </a:solidFill>
              </a:rPr>
              <a:t> von </a:t>
            </a:r>
            <a:r>
              <a:rPr lang="en-US" sz="1200" dirty="0" err="1">
                <a:solidFill>
                  <a:srgbClr val="0000FF"/>
                </a:solidFill>
              </a:rPr>
              <a:t>etwa</a:t>
            </a:r>
            <a:r>
              <a:rPr lang="en-US" sz="1200" dirty="0">
                <a:solidFill>
                  <a:srgbClr val="0000FF"/>
                </a:solidFill>
              </a:rPr>
              <a:t> 20–25 %.</a:t>
            </a:r>
            <a:endParaRPr lang="en-US" sz="1200" dirty="0"/>
          </a:p>
          <a:p>
            <a:endParaRPr lang="en-US" sz="1600" dirty="0">
              <a:solidFill>
                <a:srgbClr val="0000FF"/>
              </a:solidFill>
            </a:endParaRPr>
          </a:p>
          <a:p>
            <a:endParaRPr lang="en-US" sz="1200" dirty="0"/>
          </a:p>
          <a:p>
            <a:pPr lvl="0"/>
            <a:endParaRPr lang="en-US" sz="1200" dirty="0"/>
          </a:p>
        </p:txBody>
      </p:sp>
    </p:spTree>
    <p:extLst>
      <p:ext uri="{BB962C8B-B14F-4D97-AF65-F5344CB8AC3E}">
        <p14:creationId xmlns:p14="http://schemas.microsoft.com/office/powerpoint/2010/main" val="22027081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84D52C3-6260-5C5F-EB8F-7839EBD5AD59}"/>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83C2121E-3300-E3EA-9F1D-D4195C0BD6E9}"/>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D537687D-1FC7-1F25-5533-8F84116BB919}"/>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090F6329-ED16-1F86-E5EB-3160EA399F41}"/>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452C239E-EF7B-5832-0763-17FB1D3A2CF4}"/>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EF9452FD-74F9-9BC5-E269-8D7368765834}"/>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C5B6CDC3-0224-F4D6-3F83-6AC43695D85F}"/>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E69D7229-C717-4E76-CB45-8D1117C9DA94}"/>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E584070A-8F38-C032-F20D-FE961A1222EB}"/>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81</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7E0E697B-D2A8-9C81-2C0A-A9EF71AF66F1}"/>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221C6296-4179-D4D4-23F7-DBD3085827B0}"/>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5CE9D277-9AD9-73F9-42E9-8FE99F7DB634}"/>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498BEE24-E7A9-1D37-DF63-978A7778B7EB}"/>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1E13BA2-0D65-FEAB-C7E6-3D5A012128C8}"/>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E995F1C-6E63-147D-BA72-3177EAA6CA9A}"/>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27B25359-1E8C-2BE4-B755-FCA7DF5EEFD6}"/>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81AAE9AA-AB6D-8046-5D86-4F59EB636F6C}"/>
              </a:ext>
            </a:extLst>
          </p:cNvPr>
          <p:cNvSpPr txBox="1"/>
          <p:nvPr/>
        </p:nvSpPr>
        <p:spPr>
          <a:xfrm>
            <a:off x="3722388" y="3635159"/>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dirty="0" err="1">
                <a:solidFill>
                  <a:srgbClr val="0000FF"/>
                </a:solidFill>
              </a:rPr>
              <a:t>Kammerwasserabflusses</a:t>
            </a:r>
            <a:endParaRPr lang="en-US" sz="1200"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Tree>
    <p:extLst>
      <p:ext uri="{BB962C8B-B14F-4D97-AF65-F5344CB8AC3E}">
        <p14:creationId xmlns:p14="http://schemas.microsoft.com/office/powerpoint/2010/main" val="37134972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66F77290-709B-C568-FC0B-AA1982218ADE}"/>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63B7A42A-15D6-673E-27EF-2AF00F798FF3}"/>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A20D51A5-8D14-7A9D-9B9A-AB9231011CA4}"/>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8B5800A4-B3CC-65D5-8E3F-7BD6BA7ECC5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5933911B-9356-DF1F-2C06-8AB3BC770047}"/>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5CCFD2B1-5172-126F-73F5-B331A42A3237}"/>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6BBD1272-0B71-140A-E35A-77CA4AC7AEC7}"/>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67A94E50-8AC2-A708-C44F-03DB1E5B2FD7}"/>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C9F42FE4-7AE1-93A1-0722-8092E214FEB7}"/>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82</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E4BD0FD7-A74A-070D-A73D-BAE6E1296D6D}"/>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21D238CD-A902-398B-4FD9-E9B9AB7F5445}"/>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86BDDF30-B68F-3D0C-4F0C-3BC3EF8E30D7}"/>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0DC7A17C-C759-080B-AAA4-E0B1B07A8CCB}"/>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6AB6A98E-F166-CA2E-0F44-1E466142909E}"/>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F4F11B54-578E-DD39-D6B2-99869BA52A69}"/>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238F6B70-167E-E79D-43D9-4744057BC63D}"/>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F6E52A25-D344-AD8D-A924-0BA89BD6CB54}"/>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3" name="Google Shape;1764;p95">
            <a:extLst>
              <a:ext uri="{FF2B5EF4-FFF2-40B4-BE49-F238E27FC236}">
                <a16:creationId xmlns:a16="http://schemas.microsoft.com/office/drawing/2014/main" id="{DCE5DB07-F4F2-54EC-6131-223FDCC9BF77}"/>
              </a:ext>
            </a:extLst>
          </p:cNvPr>
          <p:cNvSpPr txBox="1"/>
          <p:nvPr/>
        </p:nvSpPr>
        <p:spPr>
          <a:xfrm>
            <a:off x="3537177" y="4274574"/>
            <a:ext cx="4852500" cy="2488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a:t>
            </a:r>
            <a:r>
              <a:rPr lang="en-US" sz="1200" i="1"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7"/>
                  </a:ext>
                </a:extLst>
              </a:rPr>
              <a:t>Weg</a:t>
            </a:r>
            <a:r>
              <a:rPr lang="en-US" sz="1200" i="1" dirty="0">
                <a:solidFill>
                  <a:srgbClr val="0000FF"/>
                </a:solidFill>
                <a:latin typeface="Arial"/>
                <a:ea typeface="Arial"/>
                <a:cs typeface="Arial"/>
                <a:sym typeface="Arial"/>
              </a:rPr>
              <a:t>?</a:t>
            </a:r>
            <a:endParaRPr sz="1400" i="1" dirty="0">
              <a:solidFill>
                <a:srgbClr val="FFFF00"/>
              </a:solidFill>
              <a:latin typeface="Arial"/>
              <a:ea typeface="Arial"/>
              <a:cs typeface="Arial"/>
              <a:sym typeface="Arial"/>
            </a:endParaRPr>
          </a:p>
          <a:p>
            <a:pPr marL="0" marR="0" lvl="0" indent="0" algn="l" rtl="0">
              <a:spcBef>
                <a:spcPts val="0"/>
              </a:spcBef>
              <a:spcAft>
                <a:spcPts val="0"/>
              </a:spcAft>
              <a:buNone/>
            </a:pPr>
            <a:r>
              <a:rPr lang="en-US" sz="1200" dirty="0" err="1">
                <a:solidFill>
                  <a:srgbClr val="FFFF00"/>
                </a:solidFill>
                <a:latin typeface="Arial"/>
                <a:ea typeface="Arial"/>
                <a:cs typeface="Arial"/>
                <a:sym typeface="Arial"/>
              </a:rPr>
              <a:t>Über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beide</a:t>
            </a:r>
            <a:endParaRPr dirty="0"/>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marL="0" marR="0" lvl="0" indent="0" algn="l" rtl="0">
              <a:spcBef>
                <a:spcPts val="0"/>
              </a:spcBef>
              <a:spcAft>
                <a:spcPts val="0"/>
              </a:spcAft>
              <a:buNone/>
            </a:pPr>
            <a:r>
              <a:rPr lang="en-US" sz="1200" i="1" dirty="0">
                <a:solidFill>
                  <a:srgbClr val="FFFF00"/>
                </a:solidFill>
                <a:latin typeface="Arial"/>
                <a:ea typeface="Arial"/>
                <a:cs typeface="Arial"/>
                <a:sym typeface="Arial"/>
              </a:rPr>
              <a:t>Wie </a:t>
            </a:r>
            <a:r>
              <a:rPr lang="en-US" sz="1200" i="1" dirty="0" err="1">
                <a:solidFill>
                  <a:srgbClr val="FFFF00"/>
                </a:solidFill>
                <a:latin typeface="Arial"/>
                <a:ea typeface="Arial"/>
                <a:cs typeface="Arial"/>
                <a:sym typeface="Arial"/>
              </a:rPr>
              <a:t>gelingt</a:t>
            </a:r>
            <a:r>
              <a:rPr lang="en-US" sz="1200" i="1" dirty="0">
                <a:solidFill>
                  <a:srgbClr val="FFFF00"/>
                </a:solidFill>
                <a:latin typeface="Arial"/>
                <a:ea typeface="Arial"/>
                <a:cs typeface="Arial"/>
                <a:sym typeface="Arial"/>
              </a:rPr>
              <a:t> es dem </a:t>
            </a:r>
            <a:r>
              <a:rPr lang="en-US" sz="1200" i="1" dirty="0" err="1">
                <a:solidFill>
                  <a:srgbClr val="FFFF00"/>
                </a:solidFill>
                <a:latin typeface="Arial"/>
                <a:ea typeface="Arial"/>
                <a:cs typeface="Arial"/>
                <a:sym typeface="Arial"/>
              </a:rPr>
              <a:t>Wirkstoff</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beide</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Abflusswege</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zu</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beeinflussen</a:t>
            </a:r>
            <a:r>
              <a:rPr lang="en-US" sz="1200" i="1"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FF00"/>
                </a:solidFill>
                <a:latin typeface="Arial"/>
                <a:ea typeface="Arial"/>
                <a:cs typeface="Arial"/>
                <a:sym typeface="Arial"/>
              </a:rPr>
              <a:t>Das </a:t>
            </a:r>
            <a:r>
              <a:rPr lang="en-US" sz="1200" dirty="0" err="1">
                <a:solidFill>
                  <a:srgbClr val="FFFF00"/>
                </a:solidFill>
                <a:latin typeface="Arial"/>
                <a:ea typeface="Arial"/>
                <a:cs typeface="Arial"/>
                <a:sym typeface="Arial"/>
              </a:rPr>
              <a:t>Latanoprostene-Bunod-Molekül</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wird</a:t>
            </a:r>
            <a:r>
              <a:rPr lang="en-US" sz="1200" dirty="0">
                <a:solidFill>
                  <a:srgbClr val="FFFF00"/>
                </a:solidFill>
                <a:latin typeface="Arial"/>
                <a:ea typeface="Arial"/>
                <a:cs typeface="Arial"/>
                <a:sym typeface="Arial"/>
              </a:rPr>
              <a:t> in </a:t>
            </a:r>
            <a:r>
              <a:rPr lang="en-US" sz="1200" dirty="0" err="1">
                <a:solidFill>
                  <a:srgbClr val="FFFF00"/>
                </a:solidFill>
                <a:latin typeface="Arial"/>
                <a:ea typeface="Arial"/>
                <a:cs typeface="Arial"/>
                <a:sym typeface="Arial"/>
              </a:rPr>
              <a:t>zwei</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Bestandteile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gespalten</a:t>
            </a:r>
            <a:r>
              <a:rPr lang="en-US" sz="1200" dirty="0">
                <a:solidFill>
                  <a:srgbClr val="FFFF00"/>
                </a:solidFill>
                <a:latin typeface="Arial"/>
                <a:ea typeface="Arial"/>
                <a:cs typeface="Arial"/>
                <a:sym typeface="Arial"/>
              </a:rPr>
              <a:t>: </a:t>
            </a:r>
            <a:r>
              <a:rPr lang="en-US" sz="1200" b="1" dirty="0">
                <a:solidFill>
                  <a:srgbClr val="FFFF00"/>
                </a:solidFill>
                <a:latin typeface="Arial"/>
                <a:ea typeface="Arial"/>
                <a:cs typeface="Arial"/>
                <a:sym typeface="Arial"/>
              </a:rPr>
              <a:t>Latanoprost </a:t>
            </a:r>
            <a:r>
              <a:rPr lang="en-US" sz="1200" dirty="0">
                <a:solidFill>
                  <a:srgbClr val="FFFF00"/>
                </a:solidFill>
                <a:latin typeface="Arial"/>
                <a:ea typeface="Arial"/>
                <a:cs typeface="Arial"/>
                <a:sym typeface="Arial"/>
              </a:rPr>
              <a:t>und </a:t>
            </a:r>
            <a:r>
              <a:rPr lang="en-US" sz="1200" b="1" dirty="0" err="1">
                <a:solidFill>
                  <a:srgbClr val="FFFF00"/>
                </a:solidFill>
                <a:latin typeface="Arial"/>
                <a:ea typeface="Arial"/>
                <a:cs typeface="Arial"/>
                <a:sym typeface="Arial"/>
              </a:rPr>
              <a:t>Stickstoffmonoxid</a:t>
            </a:r>
            <a:r>
              <a:rPr lang="en-US" sz="1200" b="1" dirty="0">
                <a:solidFill>
                  <a:srgbClr val="FFFF00"/>
                </a:solidFill>
                <a:latin typeface="Arial"/>
                <a:ea typeface="Arial"/>
                <a:cs typeface="Arial"/>
                <a:sym typeface="Arial"/>
              </a:rPr>
              <a:t> (NO)</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Diese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wiederum</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erhöhen</a:t>
            </a:r>
            <a:r>
              <a:rPr lang="en-US" sz="1200" dirty="0">
                <a:solidFill>
                  <a:srgbClr val="FFFF00"/>
                </a:solidFill>
                <a:latin typeface="Arial"/>
                <a:ea typeface="Arial"/>
                <a:cs typeface="Arial"/>
                <a:sym typeface="Arial"/>
              </a:rPr>
              <a:t> den </a:t>
            </a:r>
            <a:r>
              <a:rPr lang="en-US" sz="1200" dirty="0" err="1">
                <a:solidFill>
                  <a:srgbClr val="FFFF00"/>
                </a:solidFill>
                <a:latin typeface="Arial"/>
                <a:ea typeface="Arial"/>
                <a:cs typeface="Arial"/>
                <a:sym typeface="Arial"/>
              </a:rPr>
              <a:t>Abfluss</a:t>
            </a:r>
            <a:r>
              <a:rPr lang="en-US" sz="1200" dirty="0">
                <a:solidFill>
                  <a:srgbClr val="FFFF00"/>
                </a:solidFill>
                <a:latin typeface="Arial"/>
                <a:ea typeface="Arial"/>
                <a:cs typeface="Arial"/>
                <a:sym typeface="Arial"/>
              </a:rPr>
              <a:t> von U/S </a:t>
            </a:r>
            <a:r>
              <a:rPr lang="en-US" sz="1200" dirty="0" err="1">
                <a:solidFill>
                  <a:srgbClr val="FFFF00"/>
                </a:solidFill>
                <a:latin typeface="Arial"/>
                <a:ea typeface="Arial"/>
                <a:cs typeface="Arial"/>
                <a:sym typeface="Arial"/>
              </a:rPr>
              <a:t>bzw</a:t>
            </a:r>
            <a:r>
              <a:rPr lang="en-US" sz="1200" dirty="0">
                <a:solidFill>
                  <a:srgbClr val="FFFF00"/>
                </a:solidFill>
                <a:latin typeface="Arial"/>
                <a:ea typeface="Arial"/>
                <a:cs typeface="Arial"/>
                <a:sym typeface="Arial"/>
              </a:rPr>
              <a:t>. TM.</a:t>
            </a:r>
            <a:endParaRPr dirty="0"/>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marL="0" marR="0" lvl="0" indent="0" algn="l" rtl="0">
              <a:spcBef>
                <a:spcPts val="0"/>
              </a:spcBef>
              <a:spcAft>
                <a:spcPts val="0"/>
              </a:spcAft>
              <a:buNone/>
            </a:pPr>
            <a:r>
              <a:rPr lang="en-US" sz="1200" i="1" dirty="0">
                <a:solidFill>
                  <a:srgbClr val="FFFF00"/>
                </a:solidFill>
                <a:latin typeface="Arial"/>
                <a:ea typeface="Arial"/>
                <a:cs typeface="Arial"/>
                <a:sym typeface="Arial"/>
              </a:rPr>
              <a:t>Wie </a:t>
            </a:r>
            <a:r>
              <a:rPr lang="en-US" sz="1200" i="1" dirty="0" err="1">
                <a:solidFill>
                  <a:srgbClr val="FFFF00"/>
                </a:solidFill>
                <a:latin typeface="Arial"/>
                <a:ea typeface="Arial"/>
                <a:cs typeface="Arial"/>
                <a:sym typeface="Arial"/>
              </a:rPr>
              <a:t>wirken</a:t>
            </a:r>
            <a:r>
              <a:rPr lang="en-US" sz="1200" i="1" dirty="0">
                <a:solidFill>
                  <a:srgbClr val="FFFF00"/>
                </a:solidFill>
                <a:latin typeface="Arial"/>
                <a:ea typeface="Arial"/>
                <a:cs typeface="Arial"/>
                <a:sym typeface="Arial"/>
              </a:rPr>
              <a:t> die </a:t>
            </a:r>
            <a:r>
              <a:rPr lang="en-US" sz="1200" i="1" dirty="0" err="1">
                <a:solidFill>
                  <a:srgbClr val="FFFF00"/>
                </a:solidFill>
                <a:latin typeface="Arial"/>
                <a:ea typeface="Arial"/>
                <a:cs typeface="Arial"/>
                <a:sym typeface="Arial"/>
              </a:rPr>
              <a:t>einzelnen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Molekülteile</a:t>
            </a:r>
            <a:r>
              <a:rPr lang="en-US" sz="1200" i="1"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FF00"/>
                </a:solidFill>
                <a:latin typeface="Arial"/>
                <a:ea typeface="Arial"/>
                <a:cs typeface="Arial"/>
                <a:sym typeface="Arial"/>
              </a:rPr>
              <a:t>--Latanoprost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Wirkmechanismus</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unbekannt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bereits</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erwähnt</a:t>
            </a:r>
            <a:r>
              <a:rPr lang="en-US" sz="1200"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FF00"/>
                </a:solidFill>
                <a:latin typeface="Arial"/>
                <a:ea typeface="Arial"/>
                <a:cs typeface="Arial"/>
                <a:sym typeface="Arial"/>
              </a:rPr>
              <a:t>--NO</a:t>
            </a:r>
            <a:r>
              <a:rPr lang="en-US" sz="1200" dirty="0">
                <a:solidFill>
                  <a:srgbClr val="FFFF00"/>
                </a:solidFill>
                <a:latin typeface="Arial"/>
                <a:ea typeface="Arial"/>
                <a:cs typeface="Arial"/>
                <a:sym typeface="Arial"/>
              </a:rPr>
              <a:t>: Durch </a:t>
            </a:r>
            <a:r>
              <a:rPr lang="en-US" sz="1200" dirty="0" err="1">
                <a:solidFill>
                  <a:srgbClr val="FFFF00"/>
                </a:solidFill>
                <a:latin typeface="Arial"/>
                <a:ea typeface="Arial"/>
                <a:cs typeface="Arial"/>
                <a:sym typeface="Arial"/>
              </a:rPr>
              <a:t>Induzierung</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einer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Entspannung</a:t>
            </a:r>
            <a:r>
              <a:rPr lang="en-US" sz="1200" dirty="0">
                <a:solidFill>
                  <a:srgbClr val="FFFF00"/>
                </a:solidFill>
                <a:latin typeface="Arial"/>
                <a:ea typeface="Arial"/>
                <a:cs typeface="Arial"/>
                <a:sym typeface="Arial"/>
              </a:rPr>
              <a:t> der </a:t>
            </a:r>
            <a:r>
              <a:rPr lang="en-US" sz="1200" dirty="0" err="1">
                <a:solidFill>
                  <a:srgbClr val="FFFF00"/>
                </a:solidFill>
                <a:latin typeface="Arial"/>
                <a:ea typeface="Arial"/>
                <a:cs typeface="Arial"/>
                <a:sym typeface="Arial"/>
              </a:rPr>
              <a:t>Zytoskelettelemente</a:t>
            </a:r>
            <a:r>
              <a:rPr lang="en-US" sz="1200" dirty="0">
                <a:solidFill>
                  <a:srgbClr val="FFFF00"/>
                </a:solidFill>
                <a:latin typeface="Arial"/>
                <a:ea typeface="Arial"/>
                <a:cs typeface="Arial"/>
                <a:sym typeface="Arial"/>
              </a:rPr>
              <a:t> in den TM-Zellen</a:t>
            </a:r>
            <a:endParaRPr dirty="0"/>
          </a:p>
        </p:txBody>
      </p:sp>
      <p:sp>
        <p:nvSpPr>
          <p:cNvPr id="9" name="Google Shape;1765;p95">
            <a:extLst>
              <a:ext uri="{FF2B5EF4-FFF2-40B4-BE49-F238E27FC236}">
                <a16:creationId xmlns:a16="http://schemas.microsoft.com/office/drawing/2014/main" id="{2DAB837F-1B36-73CE-7C13-D00DBA2077D4}"/>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8624810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8163A04F-5F09-A8BF-CAEB-91225A1358D4}"/>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75DF096A-24BC-5C40-5454-1EBA8A6DC720}"/>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62BD32C7-1BA5-A9CD-9BA6-8CF96D851AD1}"/>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8CDB3897-20D3-7AF9-BF20-6FB15E943010}"/>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5C8C026E-E525-52FD-16A2-1803BCCA880A}"/>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69A38AB-A7A2-4902-FB2D-2FFFF415DA63}"/>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5C55CF00-4309-AAEB-9D5B-5FC7B2126FE2}"/>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C0BDA06D-1F87-9464-2B9F-AAFBD6D5F194}"/>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05865B6D-CB97-679F-2C49-A3E8280F85E2}"/>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83</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D3885E7D-D8AE-B5E8-9A35-BAEAF28CB28E}"/>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56000E3-5C3D-F5F2-A942-E98F0CB4F2B8}"/>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4F0BAC12-7BEC-4D5A-5EE2-E96070D44837}"/>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27413391-2FC8-2587-04D0-79F0C914534B}"/>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E8F0A108-FE56-C6C7-F055-60FC935F7A67}"/>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FF581052-628F-20DE-A7F0-02CEE599F20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FF62F4B7-0BC4-88C9-A5F6-C4A1DBBCCDA8}"/>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A8D120E9-BA22-3D43-A627-D3B0C699EF28}"/>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3" name="Google Shape;1764;p95">
            <a:extLst>
              <a:ext uri="{FF2B5EF4-FFF2-40B4-BE49-F238E27FC236}">
                <a16:creationId xmlns:a16="http://schemas.microsoft.com/office/drawing/2014/main" id="{7C91D0B9-63B3-5689-E626-22D3776C7E4A}"/>
              </a:ext>
            </a:extLst>
          </p:cNvPr>
          <p:cNvSpPr txBox="1"/>
          <p:nvPr/>
        </p:nvSpPr>
        <p:spPr>
          <a:xfrm>
            <a:off x="3537177" y="4274574"/>
            <a:ext cx="4852500" cy="24885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a:t>
            </a:r>
            <a:r>
              <a:rPr lang="en-US" sz="1200" i="1" dirty="0">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7"/>
                  </a:ext>
                </a:extLst>
              </a:rPr>
              <a:t>Weg</a:t>
            </a:r>
            <a:r>
              <a:rPr lang="en-US" sz="1200" i="1" dirty="0">
                <a:solidFill>
                  <a:srgbClr val="0000FF"/>
                </a:solidFill>
                <a:latin typeface="Arial"/>
                <a:ea typeface="Arial"/>
                <a:cs typeface="Arial"/>
                <a:sym typeface="Arial"/>
              </a:rPr>
              <a:t>?</a:t>
            </a:r>
            <a:endParaRPr sz="1400" i="1" dirty="0">
              <a:solidFill>
                <a:srgbClr val="FFFF00"/>
              </a:solidFill>
              <a:latin typeface="Arial"/>
              <a:ea typeface="Arial"/>
              <a:cs typeface="Arial"/>
              <a:sym typeface="Arial"/>
            </a:endParaRPr>
          </a:p>
          <a:p>
            <a:pPr lvl="0"/>
            <a:r>
              <a:rPr lang="en-US" sz="1200" dirty="0" err="1">
                <a:solidFill>
                  <a:srgbClr val="0000FF"/>
                </a:solidFill>
              </a:rPr>
              <a:t>Über</a:t>
            </a:r>
            <a:r>
              <a:rPr lang="en-US" sz="1200" dirty="0">
                <a:solidFill>
                  <a:srgbClr val="0000FF"/>
                </a:solidFill>
              </a:rPr>
              <a:t> </a:t>
            </a:r>
            <a:r>
              <a:rPr lang="en-US" sz="1200" b="1" dirty="0" err="1">
                <a:solidFill>
                  <a:srgbClr val="0000FF"/>
                </a:solidFill>
              </a:rPr>
              <a:t>beide</a:t>
            </a:r>
            <a:endParaRPr lang="en-US" b="1" dirty="0">
              <a:solidFill>
                <a:srgbClr val="FFFF00"/>
              </a:solidFil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marL="0" marR="0" lvl="0" indent="0" algn="l" rtl="0">
              <a:spcBef>
                <a:spcPts val="0"/>
              </a:spcBef>
              <a:spcAft>
                <a:spcPts val="0"/>
              </a:spcAft>
              <a:buNone/>
            </a:pPr>
            <a:r>
              <a:rPr lang="en-US" sz="1200" i="1" dirty="0">
                <a:solidFill>
                  <a:srgbClr val="FFFF00"/>
                </a:solidFill>
                <a:latin typeface="Arial"/>
                <a:ea typeface="Arial"/>
                <a:cs typeface="Arial"/>
                <a:sym typeface="Arial"/>
              </a:rPr>
              <a:t>Wie </a:t>
            </a:r>
            <a:r>
              <a:rPr lang="en-US" sz="1200" i="1" dirty="0" err="1">
                <a:solidFill>
                  <a:srgbClr val="FFFF00"/>
                </a:solidFill>
                <a:latin typeface="Arial"/>
                <a:ea typeface="Arial"/>
                <a:cs typeface="Arial"/>
                <a:sym typeface="Arial"/>
              </a:rPr>
              <a:t>gelingt</a:t>
            </a:r>
            <a:r>
              <a:rPr lang="en-US" sz="1200" i="1" dirty="0">
                <a:solidFill>
                  <a:srgbClr val="FFFF00"/>
                </a:solidFill>
                <a:latin typeface="Arial"/>
                <a:ea typeface="Arial"/>
                <a:cs typeface="Arial"/>
                <a:sym typeface="Arial"/>
              </a:rPr>
              <a:t> es dem </a:t>
            </a:r>
            <a:r>
              <a:rPr lang="en-US" sz="1200" i="1" dirty="0" err="1">
                <a:solidFill>
                  <a:srgbClr val="FFFF00"/>
                </a:solidFill>
                <a:latin typeface="Arial"/>
                <a:ea typeface="Arial"/>
                <a:cs typeface="Arial"/>
                <a:sym typeface="Arial"/>
              </a:rPr>
              <a:t>Wirkstoff</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beide</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Abflusswege</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zu</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beeinflussen</a:t>
            </a:r>
            <a:r>
              <a:rPr lang="en-US" sz="1200" i="1"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FF00"/>
                </a:solidFill>
                <a:latin typeface="Arial"/>
                <a:ea typeface="Arial"/>
                <a:cs typeface="Arial"/>
                <a:sym typeface="Arial"/>
              </a:rPr>
              <a:t>Das </a:t>
            </a:r>
            <a:r>
              <a:rPr lang="en-US" sz="1200" dirty="0" err="1">
                <a:solidFill>
                  <a:srgbClr val="FFFF00"/>
                </a:solidFill>
                <a:latin typeface="Arial"/>
                <a:ea typeface="Arial"/>
                <a:cs typeface="Arial"/>
                <a:sym typeface="Arial"/>
              </a:rPr>
              <a:t>Latanoprostene-Bunod-Molekül</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wird</a:t>
            </a:r>
            <a:r>
              <a:rPr lang="en-US" sz="1200" dirty="0">
                <a:solidFill>
                  <a:srgbClr val="FFFF00"/>
                </a:solidFill>
                <a:latin typeface="Arial"/>
                <a:ea typeface="Arial"/>
                <a:cs typeface="Arial"/>
                <a:sym typeface="Arial"/>
              </a:rPr>
              <a:t> in </a:t>
            </a:r>
            <a:r>
              <a:rPr lang="en-US" sz="1200" dirty="0" err="1">
                <a:solidFill>
                  <a:srgbClr val="FFFF00"/>
                </a:solidFill>
                <a:latin typeface="Arial"/>
                <a:ea typeface="Arial"/>
                <a:cs typeface="Arial"/>
                <a:sym typeface="Arial"/>
              </a:rPr>
              <a:t>zwei</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Bestandteile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gespalten</a:t>
            </a:r>
            <a:r>
              <a:rPr lang="en-US" sz="1200" dirty="0">
                <a:solidFill>
                  <a:srgbClr val="FFFF00"/>
                </a:solidFill>
                <a:latin typeface="Arial"/>
                <a:ea typeface="Arial"/>
                <a:cs typeface="Arial"/>
                <a:sym typeface="Arial"/>
              </a:rPr>
              <a:t>: </a:t>
            </a:r>
            <a:r>
              <a:rPr lang="en-US" sz="1200" b="1" dirty="0">
                <a:solidFill>
                  <a:srgbClr val="FFFF00"/>
                </a:solidFill>
                <a:latin typeface="Arial"/>
                <a:ea typeface="Arial"/>
                <a:cs typeface="Arial"/>
                <a:sym typeface="Arial"/>
              </a:rPr>
              <a:t>Latanoprost </a:t>
            </a:r>
            <a:r>
              <a:rPr lang="en-US" sz="1200" dirty="0">
                <a:solidFill>
                  <a:srgbClr val="FFFF00"/>
                </a:solidFill>
                <a:latin typeface="Arial"/>
                <a:ea typeface="Arial"/>
                <a:cs typeface="Arial"/>
                <a:sym typeface="Arial"/>
              </a:rPr>
              <a:t>und </a:t>
            </a:r>
            <a:r>
              <a:rPr lang="en-US" sz="1200" b="1" dirty="0" err="1">
                <a:solidFill>
                  <a:srgbClr val="FFFF00"/>
                </a:solidFill>
                <a:latin typeface="Arial"/>
                <a:ea typeface="Arial"/>
                <a:cs typeface="Arial"/>
                <a:sym typeface="Arial"/>
              </a:rPr>
              <a:t>Stickstoffmonoxid</a:t>
            </a:r>
            <a:r>
              <a:rPr lang="en-US" sz="1200" b="1" dirty="0">
                <a:solidFill>
                  <a:srgbClr val="FFFF00"/>
                </a:solidFill>
                <a:latin typeface="Arial"/>
                <a:ea typeface="Arial"/>
                <a:cs typeface="Arial"/>
                <a:sym typeface="Arial"/>
              </a:rPr>
              <a:t> (NO)</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Diese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wiederum</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erhöhen</a:t>
            </a:r>
            <a:r>
              <a:rPr lang="en-US" sz="1200" dirty="0">
                <a:solidFill>
                  <a:srgbClr val="FFFF00"/>
                </a:solidFill>
                <a:latin typeface="Arial"/>
                <a:ea typeface="Arial"/>
                <a:cs typeface="Arial"/>
                <a:sym typeface="Arial"/>
              </a:rPr>
              <a:t> den </a:t>
            </a:r>
            <a:r>
              <a:rPr lang="en-US" sz="1200" dirty="0" err="1">
                <a:solidFill>
                  <a:srgbClr val="FFFF00"/>
                </a:solidFill>
                <a:latin typeface="Arial"/>
                <a:ea typeface="Arial"/>
                <a:cs typeface="Arial"/>
                <a:sym typeface="Arial"/>
              </a:rPr>
              <a:t>Abfluss</a:t>
            </a:r>
            <a:r>
              <a:rPr lang="en-US" sz="1200" dirty="0">
                <a:solidFill>
                  <a:srgbClr val="FFFF00"/>
                </a:solidFill>
                <a:latin typeface="Arial"/>
                <a:ea typeface="Arial"/>
                <a:cs typeface="Arial"/>
                <a:sym typeface="Arial"/>
              </a:rPr>
              <a:t> von U/S </a:t>
            </a:r>
            <a:r>
              <a:rPr lang="en-US" sz="1200" dirty="0" err="1">
                <a:solidFill>
                  <a:srgbClr val="FFFF00"/>
                </a:solidFill>
                <a:latin typeface="Arial"/>
                <a:ea typeface="Arial"/>
                <a:cs typeface="Arial"/>
                <a:sym typeface="Arial"/>
              </a:rPr>
              <a:t>bzw</a:t>
            </a:r>
            <a:r>
              <a:rPr lang="en-US" sz="1200" dirty="0">
                <a:solidFill>
                  <a:srgbClr val="FFFF00"/>
                </a:solidFill>
                <a:latin typeface="Arial"/>
                <a:ea typeface="Arial"/>
                <a:cs typeface="Arial"/>
                <a:sym typeface="Arial"/>
              </a:rPr>
              <a:t>. TM.</a:t>
            </a:r>
            <a:endParaRPr dirty="0"/>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marL="0" marR="0" lvl="0" indent="0" algn="l" rtl="0">
              <a:spcBef>
                <a:spcPts val="0"/>
              </a:spcBef>
              <a:spcAft>
                <a:spcPts val="0"/>
              </a:spcAft>
              <a:buNone/>
            </a:pPr>
            <a:r>
              <a:rPr lang="en-US" sz="1200" i="1" dirty="0">
                <a:solidFill>
                  <a:srgbClr val="FFFF00"/>
                </a:solidFill>
                <a:latin typeface="Arial"/>
                <a:ea typeface="Arial"/>
                <a:cs typeface="Arial"/>
                <a:sym typeface="Arial"/>
              </a:rPr>
              <a:t>Wie </a:t>
            </a:r>
            <a:r>
              <a:rPr lang="en-US" sz="1200" i="1" dirty="0" err="1">
                <a:solidFill>
                  <a:srgbClr val="FFFF00"/>
                </a:solidFill>
                <a:latin typeface="Arial"/>
                <a:ea typeface="Arial"/>
                <a:cs typeface="Arial"/>
                <a:sym typeface="Arial"/>
              </a:rPr>
              <a:t>wirken</a:t>
            </a:r>
            <a:r>
              <a:rPr lang="en-US" sz="1200" i="1" dirty="0">
                <a:solidFill>
                  <a:srgbClr val="FFFF00"/>
                </a:solidFill>
                <a:latin typeface="Arial"/>
                <a:ea typeface="Arial"/>
                <a:cs typeface="Arial"/>
                <a:sym typeface="Arial"/>
              </a:rPr>
              <a:t> die </a:t>
            </a:r>
            <a:r>
              <a:rPr lang="en-US" sz="1200" i="1" dirty="0" err="1">
                <a:solidFill>
                  <a:srgbClr val="FFFF00"/>
                </a:solidFill>
                <a:latin typeface="Arial"/>
                <a:ea typeface="Arial"/>
                <a:cs typeface="Arial"/>
                <a:sym typeface="Arial"/>
              </a:rPr>
              <a:t>einzelnen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Molekülteile</a:t>
            </a:r>
            <a:r>
              <a:rPr lang="en-US" sz="1200" i="1"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FF00"/>
                </a:solidFill>
                <a:latin typeface="Arial"/>
                <a:ea typeface="Arial"/>
                <a:cs typeface="Arial"/>
                <a:sym typeface="Arial"/>
              </a:rPr>
              <a:t>--Latanoprost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Wirkmechanismus</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unbekannt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bereits</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erwähnt</a:t>
            </a:r>
            <a:r>
              <a:rPr lang="en-US" sz="1200"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FF00"/>
                </a:solidFill>
                <a:latin typeface="Arial"/>
                <a:ea typeface="Arial"/>
                <a:cs typeface="Arial"/>
                <a:sym typeface="Arial"/>
              </a:rPr>
              <a:t>--NO</a:t>
            </a:r>
            <a:r>
              <a:rPr lang="en-US" sz="1200" dirty="0">
                <a:solidFill>
                  <a:srgbClr val="FFFF00"/>
                </a:solidFill>
                <a:latin typeface="Arial"/>
                <a:ea typeface="Arial"/>
                <a:cs typeface="Arial"/>
                <a:sym typeface="Arial"/>
              </a:rPr>
              <a:t>: Durch </a:t>
            </a:r>
            <a:r>
              <a:rPr lang="en-US" sz="1200" dirty="0" err="1">
                <a:solidFill>
                  <a:srgbClr val="FFFF00"/>
                </a:solidFill>
                <a:latin typeface="Arial"/>
                <a:ea typeface="Arial"/>
                <a:cs typeface="Arial"/>
                <a:sym typeface="Arial"/>
              </a:rPr>
              <a:t>Induzierung</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einer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Entspannung</a:t>
            </a:r>
            <a:r>
              <a:rPr lang="en-US" sz="1200" dirty="0">
                <a:solidFill>
                  <a:srgbClr val="FFFF00"/>
                </a:solidFill>
                <a:latin typeface="Arial"/>
                <a:ea typeface="Arial"/>
                <a:cs typeface="Arial"/>
                <a:sym typeface="Arial"/>
              </a:rPr>
              <a:t> der </a:t>
            </a:r>
            <a:r>
              <a:rPr lang="en-US" sz="1200" dirty="0" err="1">
                <a:solidFill>
                  <a:srgbClr val="FFFF00"/>
                </a:solidFill>
                <a:latin typeface="Arial"/>
                <a:ea typeface="Arial"/>
                <a:cs typeface="Arial"/>
                <a:sym typeface="Arial"/>
              </a:rPr>
              <a:t>Zytoskelettelemente</a:t>
            </a:r>
            <a:r>
              <a:rPr lang="en-US" sz="1200" dirty="0">
                <a:solidFill>
                  <a:srgbClr val="FFFF00"/>
                </a:solidFill>
                <a:latin typeface="Arial"/>
                <a:ea typeface="Arial"/>
                <a:cs typeface="Arial"/>
                <a:sym typeface="Arial"/>
              </a:rPr>
              <a:t> in den TM-Zellen</a:t>
            </a:r>
            <a:endParaRPr dirty="0"/>
          </a:p>
        </p:txBody>
      </p:sp>
      <p:sp>
        <p:nvSpPr>
          <p:cNvPr id="9" name="Google Shape;1765;p95">
            <a:extLst>
              <a:ext uri="{FF2B5EF4-FFF2-40B4-BE49-F238E27FC236}">
                <a16:creationId xmlns:a16="http://schemas.microsoft.com/office/drawing/2014/main" id="{7E405458-F5B7-E732-BE12-840C337DA32B}"/>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27233157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DE26A351-4E9F-005A-F9A2-7FB3F2B49F7F}"/>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77209FE2-F62C-174C-5F9D-223C0E4FEE08}"/>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1C875144-7997-C9CB-4397-D8F911493B58}"/>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9355A6E9-4C13-F014-54B7-719ED623D981}"/>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0C9C9487-2C24-402E-82B2-D074248C6EEE}"/>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35045536-D13D-6E4D-20F6-F1D1488FD4AE}"/>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83FDF689-C4A1-4E53-2F8E-ECA50591C4C3}"/>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661AEC18-37BE-8145-F8E1-8F4CF06D8782}"/>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7D6C125B-1263-AD7E-01A7-E8E3357FEC8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84</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D2DF55A4-AC1B-A968-B46B-2B3D52E6DAF8}"/>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6C6939C9-CC15-93D9-1FC5-E86315644F0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40667904-B930-8431-F2C2-38FFEB530CD8}"/>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35C3ABD0-56C7-5A1B-B614-118C3C429942}"/>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C75CB530-C904-0307-7A22-95DF3EF36563}"/>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8B2E5DC6-8F13-EA17-AB3B-EDE42F30508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DA32EEA2-971A-D841-D74D-78FB1D05F3E2}"/>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8DC565B7-FB4C-A2D7-6ECB-50A6740D12D3}"/>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2968EB44-4BF4-2D87-A364-82CB07401FC5}"/>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23A7CDB1-CC7C-8673-40EF-9544A5235B5D}"/>
              </a:ext>
            </a:extLst>
          </p:cNvPr>
          <p:cNvSpPr txBox="1"/>
          <p:nvPr/>
        </p:nvSpPr>
        <p:spPr>
          <a:xfrm>
            <a:off x="3542108" y="4360777"/>
            <a:ext cx="4852500" cy="2087751"/>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pPr lvl="0"/>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endParaRPr sz="1400" dirty="0">
              <a:solidFill>
                <a:srgbClr val="FFFF00"/>
              </a:solidFill>
              <a:latin typeface="Arial"/>
              <a:ea typeface="Arial"/>
              <a:cs typeface="Arial"/>
              <a:sym typeface="Arial"/>
            </a:endParaRPr>
          </a:p>
          <a:p>
            <a:pPr marL="0" marR="0" lvl="0" indent="0" algn="l" rtl="0">
              <a:spcBef>
                <a:spcPts val="0"/>
              </a:spcBef>
              <a:spcAft>
                <a:spcPts val="0"/>
              </a:spcAft>
              <a:buNone/>
            </a:pPr>
            <a:r>
              <a:rPr lang="en-US" sz="1200" i="1" dirty="0">
                <a:solidFill>
                  <a:srgbClr val="FFFF00"/>
                </a:solidFill>
                <a:latin typeface="Arial"/>
                <a:ea typeface="Arial"/>
                <a:cs typeface="Arial"/>
                <a:sym typeface="Arial"/>
              </a:rPr>
              <a:t>Wie </a:t>
            </a:r>
            <a:r>
              <a:rPr lang="en-US" sz="1200" i="1" dirty="0" err="1">
                <a:solidFill>
                  <a:srgbClr val="FFFF00"/>
                </a:solidFill>
                <a:latin typeface="Arial"/>
                <a:ea typeface="Arial"/>
                <a:cs typeface="Arial"/>
                <a:sym typeface="Arial"/>
              </a:rPr>
              <a:t>wirken</a:t>
            </a:r>
            <a:r>
              <a:rPr lang="en-US" sz="1200" i="1" dirty="0">
                <a:solidFill>
                  <a:srgbClr val="FFFF00"/>
                </a:solidFill>
                <a:latin typeface="Arial"/>
                <a:ea typeface="Arial"/>
                <a:cs typeface="Arial"/>
                <a:sym typeface="Arial"/>
              </a:rPr>
              <a:t> die </a:t>
            </a:r>
            <a:r>
              <a:rPr lang="en-US" sz="1200" i="1" dirty="0" err="1">
                <a:solidFill>
                  <a:srgbClr val="FFFF00"/>
                </a:solidFill>
                <a:latin typeface="Arial"/>
                <a:ea typeface="Arial"/>
                <a:cs typeface="Arial"/>
                <a:sym typeface="Arial"/>
              </a:rPr>
              <a:t>einzelnen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Molekülanteile</a:t>
            </a:r>
            <a:r>
              <a:rPr lang="en-US" sz="1200" i="1"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FF00"/>
                </a:solidFill>
                <a:latin typeface="Arial"/>
                <a:ea typeface="Arial"/>
                <a:cs typeface="Arial"/>
                <a:sym typeface="Arial"/>
              </a:rPr>
              <a:t>--Latanoprost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Wirkmechanismus</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unbekannt</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wie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bereits</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erwähnt</a:t>
            </a:r>
            <a:r>
              <a:rPr lang="en-US" sz="1200"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FF00"/>
                </a:solidFill>
                <a:latin typeface="Arial"/>
                <a:ea typeface="Arial"/>
                <a:cs typeface="Arial"/>
                <a:sym typeface="Arial"/>
              </a:rPr>
              <a:t>--NO</a:t>
            </a:r>
            <a:r>
              <a:rPr lang="en-US" sz="1200" dirty="0">
                <a:solidFill>
                  <a:srgbClr val="FFFF00"/>
                </a:solidFill>
                <a:latin typeface="Arial"/>
                <a:ea typeface="Arial"/>
                <a:cs typeface="Arial"/>
                <a:sym typeface="Arial"/>
              </a:rPr>
              <a:t>: Durch </a:t>
            </a:r>
            <a:r>
              <a:rPr lang="en-US" sz="1200" dirty="0" err="1">
                <a:solidFill>
                  <a:srgbClr val="FFFF00"/>
                </a:solidFill>
                <a:latin typeface="Arial"/>
                <a:ea typeface="Arial"/>
                <a:cs typeface="Arial"/>
                <a:sym typeface="Arial"/>
              </a:rPr>
              <a:t>Induzierung</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einer</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Entspannung</a:t>
            </a:r>
            <a:r>
              <a:rPr lang="en-US" sz="1200" dirty="0">
                <a:solidFill>
                  <a:srgbClr val="FFFF00"/>
                </a:solidFill>
                <a:latin typeface="Arial"/>
                <a:ea typeface="Arial"/>
                <a:cs typeface="Arial"/>
                <a:sym typeface="Arial"/>
              </a:rPr>
              <a:t> der </a:t>
            </a:r>
            <a:r>
              <a:rPr lang="en-US" sz="1200" dirty="0" err="1">
                <a:solidFill>
                  <a:srgbClr val="FFFF00"/>
                </a:solidFill>
                <a:latin typeface="Arial"/>
                <a:ea typeface="Arial"/>
                <a:cs typeface="Arial"/>
                <a:sym typeface="Arial"/>
              </a:rPr>
              <a:t>im</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Zytoskelett</a:t>
            </a:r>
            <a:r>
              <a:rPr lang="en-US" sz="1200" dirty="0">
                <a:solidFill>
                  <a:srgbClr val="FFFF00"/>
                </a:solidFill>
                <a:latin typeface="Arial"/>
                <a:ea typeface="Arial"/>
                <a:cs typeface="Arial"/>
                <a:sym typeface="Arial"/>
              </a:rPr>
              <a:t> der TM-Zellen </a:t>
            </a:r>
            <a:r>
              <a:rPr lang="en-US" sz="1200" dirty="0" err="1">
                <a:solidFill>
                  <a:srgbClr val="FFFF00"/>
                </a:solidFill>
                <a:latin typeface="Arial"/>
                <a:ea typeface="Arial"/>
                <a:cs typeface="Arial"/>
                <a:sym typeface="Arial"/>
              </a:rPr>
              <a:t>befindlichen</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Elemente</a:t>
            </a:r>
            <a:endParaRPr dirty="0"/>
          </a:p>
        </p:txBody>
      </p:sp>
      <p:sp>
        <p:nvSpPr>
          <p:cNvPr id="10" name="Google Shape;1840;p98">
            <a:extLst>
              <a:ext uri="{FF2B5EF4-FFF2-40B4-BE49-F238E27FC236}">
                <a16:creationId xmlns:a16="http://schemas.microsoft.com/office/drawing/2014/main" id="{FCD98EE6-AB09-2A14-F4E3-71C89E547ABB}"/>
              </a:ext>
            </a:extLst>
          </p:cNvPr>
          <p:cNvSpPr/>
          <p:nvPr/>
        </p:nvSpPr>
        <p:spPr>
          <a:xfrm>
            <a:off x="4284312" y="5516616"/>
            <a:ext cx="937352" cy="20421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 name="Google Shape;1841;p98">
            <a:extLst>
              <a:ext uri="{FF2B5EF4-FFF2-40B4-BE49-F238E27FC236}">
                <a16:creationId xmlns:a16="http://schemas.microsoft.com/office/drawing/2014/main" id="{7A82A4A0-9DAC-023B-EE42-ECAC758C3282}"/>
              </a:ext>
            </a:extLst>
          </p:cNvPr>
          <p:cNvSpPr/>
          <p:nvPr/>
        </p:nvSpPr>
        <p:spPr>
          <a:xfrm>
            <a:off x="5545514" y="5516616"/>
            <a:ext cx="1733550" cy="20421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 name="Google Shape;1837;p98">
            <a:extLst>
              <a:ext uri="{FF2B5EF4-FFF2-40B4-BE49-F238E27FC236}">
                <a16:creationId xmlns:a16="http://schemas.microsoft.com/office/drawing/2014/main" id="{E7EFCFDA-2CEB-B089-DA68-6667F1809D96}"/>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FFFA338B-F166-0FE1-5B72-84FA15852884}"/>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BC187E19-9B48-FC8C-3E80-C9256E31C33F}"/>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BD748153-6554-29DA-65DD-5AC4D241770A}"/>
              </a:ext>
            </a:extLst>
          </p:cNvPr>
          <p:cNvSpPr txBox="1"/>
          <p:nvPr/>
        </p:nvSpPr>
        <p:spPr>
          <a:xfrm>
            <a:off x="2355395" y="2473656"/>
            <a:ext cx="1159292"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lt1"/>
                </a:solidFill>
                <a:latin typeface="Arial"/>
                <a:ea typeface="Arial"/>
                <a:cs typeface="Arial"/>
                <a:sym typeface="Arial"/>
              </a:rPr>
              <a:t>Stickstoffmonoxid</a:t>
            </a:r>
            <a:endParaRPr dirty="0"/>
          </a:p>
        </p:txBody>
      </p:sp>
      <p:sp>
        <p:nvSpPr>
          <p:cNvPr id="19" name="Google Shape;1835;p98">
            <a:extLst>
              <a:ext uri="{FF2B5EF4-FFF2-40B4-BE49-F238E27FC236}">
                <a16:creationId xmlns:a16="http://schemas.microsoft.com/office/drawing/2014/main" id="{E2016E15-1AFB-98AB-8C3F-55A47EAC4ABF}"/>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chemeClr val="lt1"/>
                </a:solidFill>
                <a:latin typeface="Arial"/>
                <a:ea typeface="Arial"/>
                <a:cs typeface="Arial"/>
                <a:sym typeface="Arial"/>
              </a:rPr>
              <a:t>Latanoprost</a:t>
            </a:r>
            <a:endParaRPr sz="1400" b="1" i="1" dirty="0">
              <a:solidFill>
                <a:schemeClr val="lt1"/>
              </a:solidFill>
              <a:latin typeface="Arial"/>
              <a:ea typeface="Arial"/>
              <a:cs typeface="Arial"/>
              <a:sym typeface="Arial"/>
            </a:endParaRPr>
          </a:p>
        </p:txBody>
      </p:sp>
      <p:sp>
        <p:nvSpPr>
          <p:cNvPr id="22" name="Google Shape;1842;p98">
            <a:extLst>
              <a:ext uri="{FF2B5EF4-FFF2-40B4-BE49-F238E27FC236}">
                <a16:creationId xmlns:a16="http://schemas.microsoft.com/office/drawing/2014/main" id="{8CD411BE-014F-E552-9C07-8E0E2634313D}"/>
              </a:ext>
            </a:extLst>
          </p:cNvPr>
          <p:cNvSpPr txBox="1"/>
          <p:nvPr/>
        </p:nvSpPr>
        <p:spPr>
          <a:xfrm>
            <a:off x="1168224" y="2539941"/>
            <a:ext cx="309700"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i="1" dirty="0">
                <a:solidFill>
                  <a:srgbClr val="0000FF"/>
                </a:solidFill>
                <a:latin typeface="Arial"/>
                <a:ea typeface="Arial"/>
                <a:cs typeface="Arial"/>
                <a:sym typeface="Arial"/>
              </a:rPr>
              <a:t>?</a:t>
            </a:r>
            <a:endParaRPr dirty="0"/>
          </a:p>
        </p:txBody>
      </p:sp>
      <p:sp>
        <p:nvSpPr>
          <p:cNvPr id="23" name="Google Shape;1842;p98">
            <a:extLst>
              <a:ext uri="{FF2B5EF4-FFF2-40B4-BE49-F238E27FC236}">
                <a16:creationId xmlns:a16="http://schemas.microsoft.com/office/drawing/2014/main" id="{8350C06E-F47F-C1E4-6017-73606C756975}"/>
              </a:ext>
            </a:extLst>
          </p:cNvPr>
          <p:cNvSpPr txBox="1"/>
          <p:nvPr/>
        </p:nvSpPr>
        <p:spPr>
          <a:xfrm>
            <a:off x="2765671" y="2495873"/>
            <a:ext cx="309700"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i="1" dirty="0">
                <a:solidFill>
                  <a:srgbClr val="0000FF"/>
                </a:solidFill>
                <a:latin typeface="Arial"/>
                <a:ea typeface="Arial"/>
                <a:cs typeface="Arial"/>
                <a:sym typeface="Arial"/>
              </a:rPr>
              <a:t>?</a:t>
            </a:r>
            <a:endParaRPr dirty="0"/>
          </a:p>
        </p:txBody>
      </p:sp>
    </p:spTree>
    <p:extLst>
      <p:ext uri="{BB962C8B-B14F-4D97-AF65-F5344CB8AC3E}">
        <p14:creationId xmlns:p14="http://schemas.microsoft.com/office/powerpoint/2010/main" val="24459320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89F5E57C-0DB9-4856-0C4D-DFBA74D982EF}"/>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F19AF840-80AC-66CE-81C8-7B119C8B0EF2}"/>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12CD5D6F-5E4C-911F-403D-41AB82C532B5}"/>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8CC1853E-2A5F-9CA6-BD46-B978F0E55436}"/>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17301CA8-A59D-F92D-7D74-EE533A78624D}"/>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71342862-C474-1A53-1E41-B3338FAF2BDE}"/>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0042276-1C03-B9A9-1162-0ED485A172FF}"/>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743BDD8C-7BDD-0374-2A11-78FD14DF3360}"/>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981FA30A-FBEF-5958-E1FD-B0A301535AB7}"/>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85</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B4F3C35B-E48F-900D-50D9-18306AB2A4CC}"/>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2861455C-E007-B2C9-A1F3-8F3E31E981A8}"/>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1AEF01FA-044A-A984-C824-FC25BFF902BF}"/>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09FF57F6-8446-7E41-B9D6-C8C4F756FC77}"/>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5F3EAAEF-2DEB-19F3-F952-08BD9F5A7AFC}"/>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54A6D547-69D3-50E9-8610-891CCC9733D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8EBEF1FE-9998-8BC1-3E08-190BF5D5A46F}"/>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66953EB7-40E6-0176-E953-40B2413EF8AE}"/>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1535D6FD-CC37-D653-BF5D-6E6334296608}"/>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530C8986-00AD-0CEF-7CC4-497402029725}"/>
              </a:ext>
            </a:extLst>
          </p:cNvPr>
          <p:cNvSpPr txBox="1"/>
          <p:nvPr/>
        </p:nvSpPr>
        <p:spPr>
          <a:xfrm>
            <a:off x="3542108" y="4360777"/>
            <a:ext cx="4852500" cy="1779974"/>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endParaRPr sz="1400" dirty="0">
              <a:solidFill>
                <a:srgbClr val="FFFF00"/>
              </a:solidFill>
              <a:latin typeface="Arial"/>
              <a:ea typeface="Arial"/>
              <a:cs typeface="Arial"/>
              <a:sym typeface="Arial"/>
            </a:endParaRPr>
          </a:p>
        </p:txBody>
      </p:sp>
      <p:grpSp>
        <p:nvGrpSpPr>
          <p:cNvPr id="12" name="Google Shape;1837;p98">
            <a:extLst>
              <a:ext uri="{FF2B5EF4-FFF2-40B4-BE49-F238E27FC236}">
                <a16:creationId xmlns:a16="http://schemas.microsoft.com/office/drawing/2014/main" id="{5643EDE0-D116-30DF-C66E-4CA8E4E260B0}"/>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90458AD3-BFAD-61CC-8FF2-05E9FEAA357E}"/>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899445F4-7385-EB53-AF46-BF385D280F40}"/>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2E086560-B6A4-DA5F-FBAD-BD6D96A75663}"/>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7F76A569-E6C4-5EB0-06CB-A46C760E29F2}"/>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sp>
        <p:nvSpPr>
          <p:cNvPr id="3" name="Google Shape;1907;p100">
            <a:extLst>
              <a:ext uri="{FF2B5EF4-FFF2-40B4-BE49-F238E27FC236}">
                <a16:creationId xmlns:a16="http://schemas.microsoft.com/office/drawing/2014/main" id="{D864CA58-1AD2-37EE-855E-4795A7762889}"/>
              </a:ext>
            </a:extLst>
          </p:cNvPr>
          <p:cNvSpPr txBox="1"/>
          <p:nvPr/>
        </p:nvSpPr>
        <p:spPr>
          <a:xfrm>
            <a:off x="2562686" y="3280201"/>
            <a:ext cx="904414" cy="276999"/>
          </a:xfrm>
          <a:prstGeom prst="rect">
            <a:avLst/>
          </a:prstGeom>
          <a:no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U/S vs. TM</a:t>
            </a:r>
            <a:endParaRPr/>
          </a:p>
        </p:txBody>
      </p:sp>
      <p:sp>
        <p:nvSpPr>
          <p:cNvPr id="15" name="Google Shape;1907;p100">
            <a:extLst>
              <a:ext uri="{FF2B5EF4-FFF2-40B4-BE49-F238E27FC236}">
                <a16:creationId xmlns:a16="http://schemas.microsoft.com/office/drawing/2014/main" id="{70DEE6FD-862C-FDCD-DA40-1B398B98DF18}"/>
              </a:ext>
            </a:extLst>
          </p:cNvPr>
          <p:cNvSpPr txBox="1"/>
          <p:nvPr/>
        </p:nvSpPr>
        <p:spPr>
          <a:xfrm>
            <a:off x="874898" y="3258167"/>
            <a:ext cx="904414" cy="276999"/>
          </a:xfrm>
          <a:prstGeom prst="rect">
            <a:avLst/>
          </a:prstGeom>
          <a:no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U/S vs. TM</a:t>
            </a:r>
            <a:endParaRPr/>
          </a:p>
        </p:txBody>
      </p:sp>
      <p:cxnSp>
        <p:nvCxnSpPr>
          <p:cNvPr id="16" name="Google Shape;1903;p100">
            <a:extLst>
              <a:ext uri="{FF2B5EF4-FFF2-40B4-BE49-F238E27FC236}">
                <a16:creationId xmlns:a16="http://schemas.microsoft.com/office/drawing/2014/main" id="{55095A58-B191-8EA5-839F-2518886B43C1}"/>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E618F4E6-9DE6-6121-C9BA-12E01E51B5AC}"/>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20" name="Google Shape;1904;p100">
            <a:extLst>
              <a:ext uri="{FF2B5EF4-FFF2-40B4-BE49-F238E27FC236}">
                <a16:creationId xmlns:a16="http://schemas.microsoft.com/office/drawing/2014/main" id="{57FFC9F9-A897-BEE3-12C8-2DCF0915EE0E}"/>
              </a:ext>
            </a:extLst>
          </p:cNvPr>
          <p:cNvSpPr/>
          <p:nvPr/>
        </p:nvSpPr>
        <p:spPr>
          <a:xfrm>
            <a:off x="5207305" y="5732623"/>
            <a:ext cx="246044" cy="22224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 name="Google Shape;1904;p100">
            <a:extLst>
              <a:ext uri="{FF2B5EF4-FFF2-40B4-BE49-F238E27FC236}">
                <a16:creationId xmlns:a16="http://schemas.microsoft.com/office/drawing/2014/main" id="{386CFFBD-1EE0-8374-5872-FAC93CE246A1}"/>
              </a:ext>
            </a:extLst>
          </p:cNvPr>
          <p:cNvSpPr/>
          <p:nvPr/>
        </p:nvSpPr>
        <p:spPr>
          <a:xfrm>
            <a:off x="7843031" y="5732623"/>
            <a:ext cx="381000" cy="22224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31577478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B15436F9-EBE5-2DF6-13FB-D7387516BB63}"/>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F2D86656-3991-642A-35D3-F72FD1364654}"/>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E932A93F-75A5-3B29-19C8-568F5C7FB20C}"/>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58369A31-A46E-3FEE-4CF0-CE077E5E15AA}"/>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9062F9F6-C740-F75C-3BC7-C52EECBD1583}"/>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20572C48-26EC-F581-AB31-FE77C2E661D4}"/>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FC83032C-92A9-94B3-8A49-79C0B567847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66262A4C-3262-38D9-1EC0-9DE54BB8267A}"/>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05CFE06A-6553-4C1E-D32D-8815922AB56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86</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B7D79E9C-1518-6A5D-003A-0E0A8E21B4F3}"/>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82D57AEE-C063-4220-F2A4-71C9CECBAF4D}"/>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589532F4-6F00-7DC9-B0C9-662213C1B313}"/>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6E290B08-1A5C-866D-1FA0-C5BB8BD6EA17}"/>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52A2025E-1936-A4AC-77CB-94A9FB4AE582}"/>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F84A51A-0934-BFB1-B427-2AED51775FEE}"/>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1EFB94B9-6834-0252-849B-C7363B56DFEE}"/>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0862ECE8-9B33-AA78-C3B9-9D329A61B4F7}"/>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7241E82E-BA9A-1AD9-2E47-C146E4C0733C}"/>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03F95A31-2658-8582-D78E-45EAB64103A7}"/>
              </a:ext>
            </a:extLst>
          </p:cNvPr>
          <p:cNvSpPr txBox="1"/>
          <p:nvPr/>
        </p:nvSpPr>
        <p:spPr>
          <a:xfrm>
            <a:off x="3542108" y="4360777"/>
            <a:ext cx="4852500" cy="1779974"/>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endParaRPr sz="1400" dirty="0">
              <a:solidFill>
                <a:srgbClr val="FFFF00"/>
              </a:solidFill>
              <a:latin typeface="Arial"/>
              <a:ea typeface="Arial"/>
              <a:cs typeface="Arial"/>
              <a:sym typeface="Arial"/>
            </a:endParaRPr>
          </a:p>
        </p:txBody>
      </p:sp>
      <p:grpSp>
        <p:nvGrpSpPr>
          <p:cNvPr id="12" name="Google Shape;1837;p98">
            <a:extLst>
              <a:ext uri="{FF2B5EF4-FFF2-40B4-BE49-F238E27FC236}">
                <a16:creationId xmlns:a16="http://schemas.microsoft.com/office/drawing/2014/main" id="{58620066-577C-902D-512E-1CDD611D6495}"/>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DBD7547C-3DD5-1F58-45F4-DE0BEF182723}"/>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34E2A3FE-1CD4-BCFC-245D-A88F38F718F1}"/>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18231A63-B935-8B3E-6DC4-35FF6F5BD902}"/>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6D488A7E-74C3-DC18-7786-51391CE43032}"/>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3D1CAD89-5E68-4599-C8B5-6AFAF6916B8E}"/>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48A1A6F2-32E2-FB4F-0D9C-C01D959AD5DC}"/>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D429A014-BD91-9030-435E-4D4F058EBDBE}"/>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89EDD70A-B08D-4C4C-8556-EEE2415AD4DF}"/>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Tree>
    <p:extLst>
      <p:ext uri="{BB962C8B-B14F-4D97-AF65-F5344CB8AC3E}">
        <p14:creationId xmlns:p14="http://schemas.microsoft.com/office/powerpoint/2010/main" val="31642401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D212DD5A-D32D-3A5B-8AC6-0CAB6EAE2473}"/>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D79FE43D-4993-A020-CC2C-0B32892416B5}"/>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EC9B083F-A813-018B-4D6C-10F30F5272DB}"/>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EB401281-2DD7-5A04-DCDF-B38A4690421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47E023AE-CB97-F007-268B-723C8D662066}"/>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D528CE7E-0D63-4203-4159-881DB9ED4DBA}"/>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E636BB40-C96F-C1A2-4B62-27F59CFA2110}"/>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8305D672-2CE7-BCE2-FFDC-95677978C6FF}"/>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0FAD7578-CED7-D490-F872-7469A250BBA5}"/>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87</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C5ED98EF-6B2D-BDB0-0C8F-9AEA2296D35F}"/>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C1DB7E27-C865-55DC-8959-DA827F161A69}"/>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74857692-D0ED-904C-004C-2C4AEE6872EB}"/>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BC7941FF-E3CF-9CAE-D79B-DF8CC054C545}"/>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7D1166E-88CC-AE8F-0A92-EC95AB46CBE3}"/>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A759B49D-67C3-6535-8994-EE106F5869FC}"/>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4EB9AE97-C399-8024-CB13-78097A797917}"/>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C91ECBE3-A37A-2127-1350-3EE6CF79BFEB}"/>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6515E384-5824-5778-9066-B91EE48FBC7F}"/>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01026092-F4FE-1E70-9BF0-B23781F9B14D}"/>
              </a:ext>
            </a:extLst>
          </p:cNvPr>
          <p:cNvSpPr txBox="1"/>
          <p:nvPr/>
        </p:nvSpPr>
        <p:spPr>
          <a:xfrm>
            <a:off x="3542108" y="4360777"/>
            <a:ext cx="4852500" cy="2333972"/>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FFFF00"/>
                </a:solidFill>
              </a:rPr>
              <a:t>Wirkmechanismus</a:t>
            </a:r>
            <a:r>
              <a:rPr lang="en-US" sz="1200" dirty="0">
                <a:solidFill>
                  <a:srgbClr val="FFFF00"/>
                </a:solidFill>
              </a:rPr>
              <a:t> </a:t>
            </a:r>
            <a:r>
              <a:rPr lang="en-US" sz="1200" dirty="0" err="1">
                <a:solidFill>
                  <a:srgbClr val="FFFF00"/>
                </a:solidFill>
              </a:rPr>
              <a:t>unbekannt</a:t>
            </a:r>
            <a:r>
              <a:rPr lang="en-US" sz="1200" dirty="0">
                <a:solidFill>
                  <a:srgbClr val="FFFF00"/>
                </a:solidFill>
              </a:rPr>
              <a:t> (</a:t>
            </a:r>
            <a:r>
              <a:rPr lang="en-US" sz="1200" dirty="0" err="1">
                <a:solidFill>
                  <a:srgbClr val="FFFF00"/>
                </a:solidFill>
              </a:rPr>
              <a:t>wie</a:t>
            </a:r>
            <a:r>
              <a:rPr lang="en-US" sz="1200" dirty="0">
                <a:solidFill>
                  <a:srgbClr val="FFFF00"/>
                </a:solidFill>
              </a:rPr>
              <a:t> </a:t>
            </a:r>
            <a:r>
              <a:rPr lang="en-US" sz="1200" dirty="0" err="1">
                <a:solidFill>
                  <a:srgbClr val="FFFF00"/>
                </a:solidFill>
              </a:rPr>
              <a:t>bereits</a:t>
            </a:r>
            <a:r>
              <a:rPr lang="en-US" sz="1200" dirty="0">
                <a:solidFill>
                  <a:srgbClr val="FFFF00"/>
                </a:solidFill>
              </a:rPr>
              <a:t> </a:t>
            </a:r>
            <a:r>
              <a:rPr lang="en-US" sz="1200" dirty="0" err="1">
                <a:solidFill>
                  <a:srgbClr val="FFFF00"/>
                </a:solidFill>
              </a:rPr>
              <a:t>erwähnt</a:t>
            </a:r>
            <a:r>
              <a:rPr lang="en-US" sz="1200" dirty="0">
                <a:solidFill>
                  <a:srgbClr val="FFFF00"/>
                </a:solidFill>
              </a:rPr>
              <a:t>)</a:t>
            </a:r>
            <a:endParaRPr lang="en-US" sz="1200" dirty="0"/>
          </a:p>
          <a:p>
            <a:pPr lvl="0"/>
            <a:r>
              <a:rPr lang="en-US" sz="1200" b="1" dirty="0">
                <a:solidFill>
                  <a:srgbClr val="A5A5A5"/>
                </a:solidFill>
              </a:rPr>
              <a:t>--NO</a:t>
            </a:r>
            <a:endParaRPr lang="en-US" sz="1200" dirty="0">
              <a:solidFill>
                <a:srgbClr val="0000FF"/>
              </a:solidFill>
            </a:endParaRPr>
          </a:p>
          <a:p>
            <a:pPr lvl="0"/>
            <a:endParaRPr sz="1400" dirty="0">
              <a:solidFill>
                <a:srgbClr val="FFFF00"/>
              </a:solidFill>
              <a:latin typeface="Arial"/>
              <a:ea typeface="Arial"/>
              <a:cs typeface="Arial"/>
              <a:sym typeface="Arial"/>
            </a:endParaRPr>
          </a:p>
        </p:txBody>
      </p:sp>
      <p:grpSp>
        <p:nvGrpSpPr>
          <p:cNvPr id="12" name="Google Shape;1837;p98">
            <a:extLst>
              <a:ext uri="{FF2B5EF4-FFF2-40B4-BE49-F238E27FC236}">
                <a16:creationId xmlns:a16="http://schemas.microsoft.com/office/drawing/2014/main" id="{252D21AE-2CE3-35C2-13D5-6C9E66F1AF16}"/>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BAD02E90-8D2D-4E99-2DE6-E70F252926B5}"/>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A90DF1FD-83A2-C159-EF8D-4CAF5C00FE41}"/>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6FC2EEEF-3115-0976-4F9C-02F157058274}"/>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76B4D3D3-F98A-7758-8051-81DA9FD47389}"/>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2B7B6CDC-D180-9C64-C72F-DE0236D87724}"/>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E545B08E-0C29-EB2E-2D1B-D8E0A0D22235}"/>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FFF6C475-847D-F036-8306-2D8E383395FD}"/>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580579FF-95E7-7B78-8219-9B3B58A42A62}"/>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Tree>
    <p:extLst>
      <p:ext uri="{BB962C8B-B14F-4D97-AF65-F5344CB8AC3E}">
        <p14:creationId xmlns:p14="http://schemas.microsoft.com/office/powerpoint/2010/main" val="17053274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2C03BB3B-69A4-7431-CD17-E437607DB429}"/>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EBB2ECBB-40EE-4F92-3F6C-904E797CFDC2}"/>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C3670B8B-76FD-6BE3-255F-B0FFEEDEEA8F}"/>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EA01EEE9-6FCD-08DA-AEED-1B7DBD38E285}"/>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51CB809B-FD8E-23A1-5986-1F0A15809E21}"/>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A0478DA6-2A31-8829-B1FE-61E624E60138}"/>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A4AC7A67-E8B6-1747-F792-E721D34959A1}"/>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F66784EB-F6E8-61FD-7B3C-D9D626B2EDBD}"/>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718E47A9-994A-2D01-EC2F-C0CEFD86901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88</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265E94A9-CEB6-AB83-8EB1-4DE2B7E8EAAF}"/>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F799D01C-AB93-C374-4B55-8ECF73BAACDD}"/>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70793122-B42F-0CD9-6DB4-7A1ABBD97A05}"/>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0B362B73-E7AF-92A6-610C-E541B772DC8F}"/>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4080E14D-9F8F-EA88-A5AC-58C0826C7FEA}"/>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4372A0E5-206F-5F8A-CFEE-D1C789D44B2F}"/>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EB0BA77D-49D3-369A-B97E-5E691EAC9C7E}"/>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72E8E58E-98AD-FC53-41F0-294CA5AF99A9}"/>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8C133083-12BB-2D77-C664-208237246FFD}"/>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2C208F93-7E28-5601-CF58-33D280C039F0}"/>
              </a:ext>
            </a:extLst>
          </p:cNvPr>
          <p:cNvSpPr txBox="1"/>
          <p:nvPr/>
        </p:nvSpPr>
        <p:spPr>
          <a:xfrm>
            <a:off x="3542108" y="4360777"/>
            <a:ext cx="4852500" cy="2118529"/>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A5A5A5"/>
                </a:solidFill>
              </a:rPr>
              <a:t>--NO</a:t>
            </a:r>
            <a:r>
              <a:rPr lang="en-US" sz="1200" dirty="0">
                <a:solidFill>
                  <a:srgbClr val="FFFF00"/>
                </a:solidFill>
              </a:rPr>
              <a:t>:</a:t>
            </a:r>
            <a:endParaRPr sz="1400" dirty="0">
              <a:solidFill>
                <a:srgbClr val="FFFF00"/>
              </a:solidFill>
              <a:latin typeface="Arial"/>
              <a:ea typeface="Arial"/>
              <a:cs typeface="Arial"/>
              <a:sym typeface="Arial"/>
            </a:endParaRPr>
          </a:p>
        </p:txBody>
      </p:sp>
      <p:grpSp>
        <p:nvGrpSpPr>
          <p:cNvPr id="12" name="Google Shape;1837;p98">
            <a:extLst>
              <a:ext uri="{FF2B5EF4-FFF2-40B4-BE49-F238E27FC236}">
                <a16:creationId xmlns:a16="http://schemas.microsoft.com/office/drawing/2014/main" id="{10E90773-AFB8-B8B0-1677-24ABFBB8DB78}"/>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2A87B8AB-8C24-5CE5-B0C7-6989116ABFA1}"/>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0C02192C-49C6-2582-1434-EA54477E1B22}"/>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651EFD1E-EFE6-626A-6182-6E1D4472AB00}"/>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D2D44599-ABE5-D7C8-33D2-57C301838EB3}"/>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F5BCC2AA-6C88-9DF4-F738-19996D568579}"/>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8AB6D610-7B24-CB1B-4361-83D114E7A181}"/>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85A07C59-B758-93BF-D3EC-BEF6D50EEA42}"/>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39CC8653-94D1-4F54-89FD-EFE232122A45}"/>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Tree>
    <p:extLst>
      <p:ext uri="{BB962C8B-B14F-4D97-AF65-F5344CB8AC3E}">
        <p14:creationId xmlns:p14="http://schemas.microsoft.com/office/powerpoint/2010/main" val="17958747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9263D8B6-1A4F-47BC-E6CA-C1BE52C87DAC}"/>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3C4724D0-4963-0BF3-5792-BDE477C08770}"/>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85D2365C-46A3-4940-9A8F-896B1BCFCB62}"/>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18833EE2-7BB5-3C89-992B-8A2307587F6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781C5AC8-40F2-EEE6-A422-0AA558F682B9}"/>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FCB0898D-FCA1-137B-19F9-E8878A70C11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9FD31AAF-F216-4056-56C8-8986BB2347D0}"/>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DBF13AE7-6678-7507-9F46-592F69443C44}"/>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436F2AA1-C638-5FE8-08E7-44344E3DA5E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89</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0B5BE4E2-3DA6-88D7-1A9B-86D5DAD60AB7}"/>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7C427257-9F2B-05D3-C7F7-A93FE84F5473}"/>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453DC807-C79C-8435-2990-89B69611FD8A}"/>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1733B8D9-762A-FD01-BE14-87F18707FA91}"/>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6368FE7D-4F5E-CCAF-41C0-DD410359B5B5}"/>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16A93635-1962-B8F7-8CD4-B387F6A6293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FAEE0ADF-0AE1-8D3A-4FEA-20070E32B0D6}"/>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B06FB1B4-85EA-DF84-9A9F-6861D5991E09}"/>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211C80D7-D80F-5D44-D347-0BD596611673}"/>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692903F9-B18E-EE9F-F035-2F94CC3F345C}"/>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6C673956-268A-FEC3-08CE-30C44591975F}"/>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6AE8D808-7C98-FB16-A3C7-D80C23666088}"/>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E95EED79-D3A4-4474-30B0-64522F52BA0F}"/>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117F06AA-DFA4-120C-D1E5-A27CA02A3529}"/>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75ED334E-4CBF-5F63-1CDB-8D6A7519DB36}"/>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E43EE124-AFE3-CB48-9073-D5D9B3C35F8A}"/>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06B7F9FB-2D71-EF19-E7BF-578CAC475AFF}"/>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0B65012C-6BD9-C8DE-2BBA-D389A2835511}"/>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69D986C1-C84B-CC4F-DBDC-5B9CA34FDB2F}"/>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Tree>
    <p:extLst>
      <p:ext uri="{BB962C8B-B14F-4D97-AF65-F5344CB8AC3E}">
        <p14:creationId xmlns:p14="http://schemas.microsoft.com/office/powerpoint/2010/main" val="2502588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9"/>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72" name="Google Shape;272;p9"/>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i="1" dirty="0">
                <a:latin typeface="Noto Sans Symbols"/>
                <a:ea typeface="Noto Sans Symbols"/>
                <a:cs typeface="Noto Sans Symbols"/>
                <a:sym typeface="Noto Sans Symbols"/>
              </a:rPr>
              <a:t>β</a:t>
            </a:r>
            <a:r>
              <a:rPr lang="en-US" sz="1200"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Betaxolol</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Carteolol</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Prostaglandin-</a:t>
            </a:r>
            <a:r>
              <a:rPr lang="en-US" sz="1200"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Travoprost</a:t>
            </a:r>
            <a:endParaRPr sz="1800" dirty="0">
              <a:solidFill>
                <a:srgbClr val="0000FF"/>
              </a:solidFill>
            </a:endParaRPr>
          </a:p>
          <a:p>
            <a:pPr marL="692150" lvl="1" indent="-347663" algn="l" rtl="0">
              <a:lnSpc>
                <a:spcPct val="80000"/>
              </a:lnSpc>
              <a:spcBef>
                <a:spcPts val="240"/>
              </a:spcBef>
              <a:spcAft>
                <a:spcPts val="0"/>
              </a:spcAft>
              <a:buSzPts val="840"/>
              <a:buChar char="●"/>
            </a:pPr>
            <a:r>
              <a:rPr lang="en-US" sz="1200" dirty="0" err="1">
                <a:solidFill>
                  <a:srgbClr val="0000FF"/>
                </a:solidFill>
              </a:rPr>
              <a:t>Bimatoprost</a:t>
            </a:r>
            <a:endParaRPr sz="1800" dirty="0">
              <a:solidFill>
                <a:srgbClr val="0000FF"/>
              </a:solidFill>
            </a:endParaRPr>
          </a:p>
          <a:p>
            <a:pPr marL="342900" lvl="0" indent="-342900" algn="l" rtl="0">
              <a:lnSpc>
                <a:spcPct val="80000"/>
              </a:lnSpc>
              <a:spcBef>
                <a:spcPts val="240"/>
              </a:spcBef>
              <a:spcAft>
                <a:spcPts val="0"/>
              </a:spcAft>
              <a:buSzPts val="840"/>
              <a:buChar char="●"/>
            </a:pPr>
            <a:r>
              <a:rPr lang="en-US" sz="1200" i="1" dirty="0"/>
              <a:t>Nicht-</a:t>
            </a:r>
            <a:r>
              <a:rPr lang="en-US" sz="1200" i="1" dirty="0" err="1"/>
              <a:t>selektiver</a:t>
            </a:r>
            <a:r>
              <a:rPr lang="en-US" sz="1200" i="1" dirty="0"/>
              <a:t> </a:t>
            </a:r>
            <a:r>
              <a:rPr lang="en-US" sz="1200" i="1" dirty="0">
                <a:latin typeface="Noto Sans Symbols"/>
                <a:ea typeface="Noto Sans Symbols"/>
                <a:cs typeface="Noto Sans Symbols"/>
                <a:sym typeface="Noto Sans Symbols"/>
              </a:rPr>
              <a:t>α/β</a:t>
            </a:r>
            <a:r>
              <a:rPr lang="en-US" sz="1200" i="1" dirty="0"/>
              <a:t>-Agonist</a:t>
            </a:r>
            <a:endParaRPr dirty="0"/>
          </a:p>
          <a:p>
            <a:pPr marL="692150" lvl="1" indent="-347663" algn="l" rtl="0">
              <a:lnSpc>
                <a:spcPct val="80000"/>
              </a:lnSpc>
              <a:spcBef>
                <a:spcPts val="240"/>
              </a:spcBef>
              <a:spcAft>
                <a:spcPts val="0"/>
              </a:spcAft>
              <a:buSzPts val="840"/>
              <a:buChar char="●"/>
            </a:pPr>
            <a:r>
              <a:rPr lang="en-US" sz="1200" dirty="0">
                <a:solidFill>
                  <a:schemeClr val="lt1"/>
                </a:solidFill>
              </a:rPr>
              <a:t>Epinephrin</a:t>
            </a:r>
            <a:endParaRPr dirty="0"/>
          </a:p>
          <a:p>
            <a:pPr marL="692150" lvl="1" indent="-347663" algn="l" rtl="0">
              <a:lnSpc>
                <a:spcPct val="80000"/>
              </a:lnSpc>
              <a:spcBef>
                <a:spcPts val="240"/>
              </a:spcBef>
              <a:spcAft>
                <a:spcPts val="0"/>
              </a:spcAft>
              <a:buSzPts val="840"/>
              <a:buChar char="●"/>
            </a:pPr>
            <a:r>
              <a:rPr lang="en-US" sz="1200" dirty="0">
                <a:solidFill>
                  <a:schemeClr val="lt1"/>
                </a:solidFill>
              </a:rPr>
              <a:t>Dipivefrin</a:t>
            </a:r>
            <a:endParaRPr dirty="0"/>
          </a:p>
        </p:txBody>
      </p:sp>
      <p:sp>
        <p:nvSpPr>
          <p:cNvPr id="273" name="Google Shape;273;p9"/>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Augendruck senkende Mittel: Nennen Sie die gängigen Wirkstoffe</a:t>
            </a:r>
            <a:endParaRPr/>
          </a:p>
        </p:txBody>
      </p:sp>
      <p:sp>
        <p:nvSpPr>
          <p:cNvPr id="274" name="Google Shape;274;p9"/>
          <p:cNvSpPr/>
          <p:nvPr/>
        </p:nvSpPr>
        <p:spPr>
          <a:xfrm>
            <a:off x="533400" y="4038600"/>
            <a:ext cx="533400" cy="2438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275" name="Google Shape;275;p9"/>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a:t>
            </a:fld>
            <a:endParaRPr sz="1000">
              <a:solidFill>
                <a:schemeClr val="dk1"/>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99352755-7C4D-5892-B3ED-40AF0E92458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DFB35552-F29B-F6EA-A29B-208A0323BFC4}"/>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9888C585-B4EA-9A24-C432-6956E621460A}"/>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03CA10A4-3331-1650-B7C6-8196AE7516B3}"/>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28A28067-3BF5-2C28-BF55-CC6174F963A0}"/>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BDD0436D-0261-8ED5-157F-93667BAA1D95}"/>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17DB43C8-0402-C258-BF11-06D2F7857C06}"/>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2DB13DBF-60EE-1833-6BFB-E8D6BEE80740}"/>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202FD23-C968-3DB0-2583-68BC02C77789}"/>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90</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B1309DEA-78DE-D2A6-BE6F-0D5C5C5047FD}"/>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511E774-63B7-90F8-7E91-037CCD214F11}"/>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F1B9E0A6-4C1D-FF78-028B-5F2EF71156E4}"/>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A7877BCB-5D8E-7185-E62E-E1DD3F323E21}"/>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66EBB033-A1A7-C8A1-29DA-B8C86186B26A}"/>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363F6C0F-7BDD-73D1-FC19-8A9DF7623025}"/>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05542B25-AE4B-E212-1D87-AFF6F69BADD6}"/>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DDBA9A5A-B8FF-DB90-9298-E13C3E05CCC8}"/>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8C9286DC-C15F-BC5A-3E36-4BF14E03B9DB}"/>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41387698-B053-33DF-409F-05E31690FE75}"/>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82F74DE4-B67E-54FA-4714-6C8E39A2B867}"/>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40C90672-5B34-2DDA-CA93-7F002D3A232B}"/>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302A4D0D-E3B7-CDF5-0494-95435CA53F12}"/>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DF07D4A7-8153-F80C-301C-AD0792A67635}"/>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0E7D1989-C2CB-D246-27C9-71FC7AAFD6A3}"/>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AC114CF4-38DB-B565-01A9-4E170852E016}"/>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CAA0B34D-E0C3-66D4-A7C9-AE11DC56D53A}"/>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C8164A2F-1145-5C8B-312D-C7E6C55C5D41}"/>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0F337BD0-3E99-8865-0A6A-6BFEFE1216A1}"/>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3" name="Google Shape;2100;p106">
            <a:extLst>
              <a:ext uri="{FF2B5EF4-FFF2-40B4-BE49-F238E27FC236}">
                <a16:creationId xmlns:a16="http://schemas.microsoft.com/office/drawing/2014/main" id="{E5C6EED0-40A3-1A4C-B257-DCECA53BAD1E}"/>
              </a:ext>
            </a:extLst>
          </p:cNvPr>
          <p:cNvSpPr txBox="1"/>
          <p:nvPr/>
        </p:nvSpPr>
        <p:spPr>
          <a:xfrm>
            <a:off x="1741106" y="4069884"/>
            <a:ext cx="7250400" cy="1518600"/>
          </a:xfrm>
          <a:prstGeom prst="rect">
            <a:avLst/>
          </a:prstGeom>
          <a:solidFill>
            <a:srgbClr val="0000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lt1"/>
                </a:solidFill>
                <a:latin typeface="Arial"/>
                <a:ea typeface="Arial"/>
                <a:cs typeface="Arial"/>
                <a:sym typeface="Arial"/>
              </a:rPr>
              <a:t>„</a:t>
            </a:r>
            <a:r>
              <a:rPr lang="en-US" sz="1200" i="1" dirty="0" err="1">
                <a:solidFill>
                  <a:schemeClr val="lt1"/>
                </a:solidFill>
              </a:rPr>
              <a:t>Indem</a:t>
            </a:r>
            <a:r>
              <a:rPr lang="en-US" sz="1200" dirty="0">
                <a:solidFill>
                  <a:schemeClr val="lt1"/>
                </a:solidFill>
              </a:rPr>
              <a:t> </a:t>
            </a:r>
            <a:r>
              <a:rPr lang="en-US" sz="1200" dirty="0" err="1">
                <a:solidFill>
                  <a:schemeClr val="lt1"/>
                </a:solidFill>
              </a:rPr>
              <a:t>s</a:t>
            </a:r>
            <a:r>
              <a:rPr lang="en-US" sz="1200" i="1" dirty="0" err="1">
                <a:solidFill>
                  <a:schemeClr val="lt1"/>
                </a:solidFill>
              </a:rPr>
              <a:t>ie</a:t>
            </a:r>
            <a:r>
              <a:rPr lang="en-US" sz="1200" i="1" dirty="0">
                <a:solidFill>
                  <a:schemeClr val="lt1"/>
                </a:solidFill>
              </a:rPr>
              <a:t> </a:t>
            </a:r>
            <a:r>
              <a:rPr lang="en-US" sz="1200" i="1" dirty="0" err="1">
                <a:solidFill>
                  <a:schemeClr val="lt1"/>
                </a:solidFill>
              </a:rPr>
              <a:t>eine</a:t>
            </a:r>
            <a:r>
              <a:rPr lang="en-US" sz="1200" i="1" dirty="0">
                <a:solidFill>
                  <a:schemeClr val="lt1"/>
                </a:solidFill>
              </a:rPr>
              <a:t> Relaxation der </a:t>
            </a:r>
            <a:r>
              <a:rPr lang="en-US" sz="1200" i="1" dirty="0" err="1">
                <a:solidFill>
                  <a:schemeClr val="lt1"/>
                </a:solidFill>
              </a:rPr>
              <a:t>Zytoskelettbestandteile</a:t>
            </a:r>
            <a:r>
              <a:rPr lang="en-US" sz="1200" i="1" dirty="0">
                <a:solidFill>
                  <a:schemeClr val="lt1"/>
                </a:solidFill>
              </a:rPr>
              <a:t> in den Zellen des </a:t>
            </a:r>
            <a:r>
              <a:rPr lang="en-US" sz="1200" i="1" dirty="0" err="1">
                <a:solidFill>
                  <a:schemeClr val="lt1"/>
                </a:solidFill>
              </a:rPr>
              <a:t>Trabekelwerks</a:t>
            </a:r>
            <a:r>
              <a:rPr lang="en-US" sz="1200" i="1" dirty="0">
                <a:solidFill>
                  <a:schemeClr val="lt1"/>
                </a:solidFill>
              </a:rPr>
              <a:t> </a:t>
            </a:r>
            <a:r>
              <a:rPr lang="en-US" sz="1200" i="1" dirty="0" err="1">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9"/>
                  </a:ext>
                </a:extLst>
              </a:rPr>
              <a:t>bewirken</a:t>
            </a:r>
            <a:r>
              <a:rPr lang="en-US" sz="1200" i="1" dirty="0">
                <a:solidFill>
                  <a:schemeClr val="lt1"/>
                </a:solidFill>
                <a:latin typeface="Arial"/>
                <a:ea typeface="Arial"/>
                <a:cs typeface="Arial"/>
                <a:sym typeface="Arial"/>
              </a:rPr>
              <a:t>“… Wo </a:t>
            </a:r>
            <a:r>
              <a:rPr lang="en-US" sz="1200" i="1" dirty="0" err="1">
                <a:solidFill>
                  <a:schemeClr val="lt1"/>
                </a:solidFill>
                <a:latin typeface="Arial"/>
                <a:ea typeface="Arial"/>
                <a:cs typeface="Arial"/>
                <a:sym typeface="Arial"/>
              </a:rPr>
              <a:t>habe</a:t>
            </a:r>
            <a:r>
              <a:rPr lang="en-US" sz="1200" i="1" dirty="0">
                <a:solidFill>
                  <a:schemeClr val="lt1"/>
                </a:solidFill>
                <a:latin typeface="Arial"/>
                <a:ea typeface="Arial"/>
                <a:cs typeface="Arial"/>
                <a:sym typeface="Arial"/>
              </a:rPr>
              <a:t> ich das </a:t>
            </a:r>
            <a:r>
              <a:rPr lang="en-US" sz="1200" i="1" dirty="0" err="1">
                <a:solidFill>
                  <a:schemeClr val="lt1"/>
                </a:solidFill>
                <a:latin typeface="Arial"/>
                <a:ea typeface="Arial"/>
                <a:cs typeface="Arial"/>
                <a:sym typeface="Arial"/>
              </a:rPr>
              <a:t>schon</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einmal</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gehört</a:t>
            </a:r>
            <a:r>
              <a:rPr lang="en-US" sz="1200" i="1" dirty="0">
                <a:solidFill>
                  <a:schemeClr val="lt1"/>
                </a:solidFill>
                <a:latin typeface="Arial"/>
                <a:ea typeface="Arial"/>
                <a:cs typeface="Arial"/>
                <a:sym typeface="Arial"/>
              </a:rPr>
              <a:t>? (Nicht </a:t>
            </a:r>
            <a:r>
              <a:rPr lang="en-US" sz="1200" i="1" dirty="0" err="1">
                <a:solidFill>
                  <a:schemeClr val="lt1"/>
                </a:solidFill>
                <a:latin typeface="Arial"/>
                <a:ea typeface="Arial"/>
                <a:cs typeface="Arial"/>
                <a:sym typeface="Arial"/>
              </a:rPr>
              <a:t>schummeln</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indem</a:t>
            </a:r>
            <a:r>
              <a:rPr lang="en-US" sz="1200" i="1" dirty="0">
                <a:solidFill>
                  <a:schemeClr val="lt1"/>
                </a:solidFill>
                <a:latin typeface="Arial"/>
                <a:ea typeface="Arial"/>
                <a:cs typeface="Arial"/>
                <a:sym typeface="Arial"/>
              </a:rPr>
              <a:t> Sie </a:t>
            </a:r>
            <a:r>
              <a:rPr lang="en-US" sz="1200" i="1" dirty="0" err="1">
                <a:solidFill>
                  <a:schemeClr val="lt1"/>
                </a:solidFill>
                <a:latin typeface="Arial"/>
                <a:ea typeface="Arial"/>
                <a:cs typeface="Arial"/>
                <a:sym typeface="Arial"/>
              </a:rPr>
              <a:t>zurückblättern</a:t>
            </a:r>
            <a:r>
              <a:rPr lang="en-US" sz="1200" i="1" dirty="0">
                <a:solidFill>
                  <a:schemeClr val="lt1"/>
                </a:solidFill>
                <a:latin typeface="Arial"/>
                <a:ea typeface="Arial"/>
                <a:cs typeface="Arial"/>
                <a:sym typeface="Arial"/>
              </a:rPr>
              <a:t>)</a:t>
            </a:r>
            <a:endParaRPr sz="1300" i="1" dirty="0">
              <a:solidFill>
                <a:schemeClr val="lt1"/>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latin typeface="Arial"/>
                <a:ea typeface="Arial"/>
                <a:cs typeface="Arial"/>
                <a:sym typeface="Arial"/>
              </a:rPr>
              <a:t>Dieser </a:t>
            </a:r>
            <a:r>
              <a:rPr lang="en-US" sz="1200" dirty="0" err="1">
                <a:solidFill>
                  <a:srgbClr val="0000FF"/>
                </a:solidFill>
                <a:latin typeface="Arial"/>
                <a:ea typeface="Arial"/>
                <a:cs typeface="Arial"/>
                <a:sym typeface="Arial"/>
              </a:rPr>
              <a:t>Ausdruck</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wurde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verwendet</a:t>
            </a:r>
            <a:r>
              <a:rPr lang="en-US" sz="1200" dirty="0">
                <a:solidFill>
                  <a:srgbClr val="0000FF"/>
                </a:solidFill>
                <a:latin typeface="Arial"/>
                <a:ea typeface="Arial"/>
                <a:cs typeface="Arial"/>
                <a:sym typeface="Arial"/>
              </a:rPr>
              <a:t>, um den </a:t>
            </a:r>
            <a:r>
              <a:rPr lang="en-US" sz="1200" dirty="0" err="1">
                <a:solidFill>
                  <a:srgbClr val="0000FF"/>
                </a:solidFill>
                <a:latin typeface="Arial"/>
                <a:ea typeface="Arial"/>
                <a:cs typeface="Arial"/>
                <a:sym typeface="Arial"/>
              </a:rPr>
              <a:t>Wirkmechanismus</a:t>
            </a:r>
            <a:r>
              <a:rPr lang="en-US" sz="1200" dirty="0">
                <a:solidFill>
                  <a:srgbClr val="0000FF"/>
                </a:solidFill>
                <a:latin typeface="Arial"/>
                <a:ea typeface="Arial"/>
                <a:cs typeface="Arial"/>
                <a:sym typeface="Arial"/>
              </a:rPr>
              <a:t> der </a:t>
            </a:r>
            <a:r>
              <a:rPr lang="en-US" sz="1200" b="1" dirty="0">
                <a:solidFill>
                  <a:srgbClr val="0000FF"/>
                </a:solidFill>
                <a:latin typeface="Arial"/>
                <a:ea typeface="Arial"/>
                <a:cs typeface="Arial"/>
                <a:sym typeface="Arial"/>
              </a:rPr>
              <a:t>Rho-Kinase-</a:t>
            </a:r>
            <a:r>
              <a:rPr lang="en-US" sz="1200" b="1" dirty="0" err="1">
                <a:solidFill>
                  <a:srgbClr val="0000FF"/>
                </a:solidFill>
                <a:latin typeface="Arial"/>
                <a:ea typeface="Arial"/>
                <a:cs typeface="Arial"/>
                <a:sym typeface="Arial"/>
              </a:rPr>
              <a:t>Inhibitoren</a:t>
            </a:r>
            <a:r>
              <a:rPr lang="en-US" sz="1200" b="1"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zu</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charakterisieren</a:t>
            </a:r>
            <a:endParaRPr dirty="0"/>
          </a:p>
          <a:p>
            <a:pPr marL="0" marR="0" lvl="0" indent="0" algn="l" rtl="0">
              <a:spcBef>
                <a:spcPts val="0"/>
              </a:spcBef>
              <a:spcAft>
                <a:spcPts val="0"/>
              </a:spcAft>
              <a:buNone/>
            </a:pPr>
            <a:endParaRPr sz="13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00FF"/>
                </a:solidFill>
                <a:latin typeface="Arial"/>
                <a:ea typeface="Arial"/>
                <a:cs typeface="Arial"/>
                <a:sym typeface="Arial"/>
              </a:rPr>
              <a:t>Bedeutet</a:t>
            </a:r>
            <a:r>
              <a:rPr lang="en-US" sz="1200" i="1" dirty="0">
                <a:solidFill>
                  <a:srgbClr val="0000FF"/>
                </a:solidFill>
                <a:latin typeface="Arial"/>
                <a:ea typeface="Arial"/>
                <a:cs typeface="Arial"/>
                <a:sym typeface="Arial"/>
              </a:rPr>
              <a:t> dies, </a:t>
            </a:r>
            <a:r>
              <a:rPr lang="en-US" sz="1200" i="1" dirty="0" err="1">
                <a:solidFill>
                  <a:srgbClr val="0000FF"/>
                </a:solidFill>
                <a:latin typeface="Arial"/>
                <a:ea typeface="Arial"/>
                <a:cs typeface="Arial"/>
                <a:sym typeface="Arial"/>
              </a:rPr>
              <a:t>dass</a:t>
            </a:r>
            <a:r>
              <a:rPr lang="en-US" sz="1200" i="1" dirty="0">
                <a:solidFill>
                  <a:srgbClr val="0000FF"/>
                </a:solidFill>
                <a:latin typeface="Arial"/>
                <a:ea typeface="Arial"/>
                <a:cs typeface="Arial"/>
                <a:sym typeface="Arial"/>
              </a:rPr>
              <a:t> NO und </a:t>
            </a:r>
            <a:r>
              <a:rPr lang="en-US" sz="1200" i="1" dirty="0" err="1">
                <a:solidFill>
                  <a:srgbClr val="0000FF"/>
                </a:solidFill>
                <a:latin typeface="Arial"/>
                <a:ea typeface="Arial"/>
                <a:cs typeface="Arial"/>
                <a:sym typeface="Arial"/>
              </a:rPr>
              <a:t>RhoKIs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denselben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Wirkmechanismus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haben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In </a:t>
            </a:r>
            <a:r>
              <a:rPr lang="en-US" sz="1200" dirty="0" err="1">
                <a:solidFill>
                  <a:srgbClr val="0000FF"/>
                </a:solidFill>
                <a:latin typeface="Arial"/>
                <a:ea typeface="Arial"/>
                <a:cs typeface="Arial"/>
                <a:sym typeface="Arial"/>
              </a:rPr>
              <a:t>gewisser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Hinsicht</a:t>
            </a:r>
            <a:r>
              <a:rPr lang="en-US" sz="1200" dirty="0">
                <a:solidFill>
                  <a:srgbClr val="0000FF"/>
                </a:solidFill>
                <a:latin typeface="Arial"/>
                <a:ea typeface="Arial"/>
                <a:cs typeface="Arial"/>
                <a:sym typeface="Arial"/>
              </a:rPr>
              <a:t> ja – </a:t>
            </a:r>
            <a:r>
              <a:rPr lang="en-US" sz="1200" dirty="0" err="1">
                <a:solidFill>
                  <a:srgbClr val="0000FF"/>
                </a:solidFill>
                <a:latin typeface="Arial"/>
                <a:ea typeface="Arial"/>
                <a:cs typeface="Arial"/>
                <a:sym typeface="Arial"/>
              </a:rPr>
              <a:t>beide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in die Rho-</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 die die </a:t>
            </a:r>
            <a:r>
              <a:rPr lang="en-US" sz="1200" dirty="0" err="1">
                <a:solidFill>
                  <a:srgbClr val="0000FF"/>
                </a:solidFill>
                <a:latin typeface="Arial"/>
                <a:ea typeface="Arial"/>
                <a:cs typeface="Arial"/>
                <a:sym typeface="Arial"/>
              </a:rPr>
              <a:t>Elemente</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Zytoskeletts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versteift</a:t>
            </a:r>
            <a:r>
              <a:rPr lang="en-US" sz="1200" dirty="0">
                <a:solidFill>
                  <a:srgbClr val="0000FF"/>
                </a:solidFill>
                <a:latin typeface="Arial"/>
                <a:ea typeface="Arial"/>
                <a:cs typeface="Arial"/>
                <a:sym typeface="Arial"/>
              </a:rPr>
              <a:t>. Die </a:t>
            </a:r>
            <a:r>
              <a:rPr lang="en-US" sz="1200" dirty="0" err="1">
                <a:solidFill>
                  <a:srgbClr val="0000FF"/>
                </a:solidFill>
                <a:latin typeface="Arial"/>
                <a:ea typeface="Arial"/>
                <a:cs typeface="Arial"/>
                <a:sym typeface="Arial"/>
              </a:rPr>
              <a:t>beiden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Wirkstoffe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jedoch</a:t>
            </a:r>
            <a:r>
              <a:rPr lang="en-US" sz="1200" dirty="0">
                <a:solidFill>
                  <a:srgbClr val="0000FF"/>
                </a:solidFill>
                <a:latin typeface="Arial"/>
                <a:ea typeface="Arial"/>
                <a:cs typeface="Arial"/>
                <a:sym typeface="Arial"/>
              </a:rPr>
              <a:t> an </a:t>
            </a:r>
            <a:r>
              <a:rPr lang="en-US" sz="1200" dirty="0" err="1">
                <a:solidFill>
                  <a:srgbClr val="0000FF"/>
                </a:solidFill>
                <a:latin typeface="Arial"/>
                <a:ea typeface="Arial"/>
                <a:cs typeface="Arial"/>
                <a:sym typeface="Arial"/>
              </a:rPr>
              <a:t>sehr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unterschiedlichen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Stellen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dieser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a:t>
            </a:r>
            <a:endParaRPr dirty="0"/>
          </a:p>
        </p:txBody>
      </p:sp>
    </p:spTree>
    <p:extLst>
      <p:ext uri="{BB962C8B-B14F-4D97-AF65-F5344CB8AC3E}">
        <p14:creationId xmlns:p14="http://schemas.microsoft.com/office/powerpoint/2010/main" val="8457706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BA6F4D14-9EE0-0C0C-81F0-926B42E13149}"/>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18BE8F08-465D-8DCB-FAC0-2A46E518F739}"/>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CE9ADFD6-0EF8-DC9D-FA9C-C4F1C918DEF5}"/>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DDA7A783-0EA5-6ADC-2455-BEE9B607703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8C74A28A-EC24-32B1-A9E6-5D744135FD89}"/>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1C55DCBD-62FA-5D2D-BBE9-FF50967B0A86}"/>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4F485B10-4A97-AB7B-B646-12E652658F51}"/>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E4E7761B-5A07-D0C1-55DF-EF945E0AC749}"/>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8A8A9D06-5FC1-2696-14E9-48CF9B0F4AF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91</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664C2336-B066-D2DE-C8D6-B3AD16CF9C65}"/>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F6DC151-06DB-4875-CCEF-B8C204E063FE}"/>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ACFD95CF-C1A1-DEFA-BF32-CA555C420052}"/>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FCE805E0-CC4D-6B5F-B4D6-91E9AE19DCBA}"/>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BECCD175-DC6A-4C04-7857-F20667A3A3B6}"/>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213BCC09-D1CD-AC3D-2DF2-ED9CE569EFC3}"/>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95CD57ED-BD04-46DF-61F2-18F73DDE666F}"/>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EC4D686A-3B00-80E4-BAD4-C593EC739183}"/>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385D2ABA-EAC3-2F60-D371-59CE444DF557}"/>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49C85D6E-A39A-9E10-9ECE-F42830E23D85}"/>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49E65A69-1ED0-9287-0815-0D68FA6300BE}"/>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3985D461-96E7-C562-CD00-FD7CC13DFA3F}"/>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D4281744-F8BB-8997-60ED-0D200D53FAC5}"/>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A336EE88-51B0-0959-DE2E-DC12B06D578D}"/>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49854E76-0CF2-9EBC-1364-9002438E4D73}"/>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9881C08D-CAE9-4133-72F1-458B554895B3}"/>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D513D689-CDC3-D747-66F9-B0C4F45357B2}"/>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0E8B788E-391B-666A-54C1-DA5AEE6393A9}"/>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B35ABEFF-8544-942A-7CA8-DB23B564D629}"/>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3" name="Google Shape;2100;p106">
            <a:extLst>
              <a:ext uri="{FF2B5EF4-FFF2-40B4-BE49-F238E27FC236}">
                <a16:creationId xmlns:a16="http://schemas.microsoft.com/office/drawing/2014/main" id="{E3317006-5688-EE52-4C99-3D4EC148FBE2}"/>
              </a:ext>
            </a:extLst>
          </p:cNvPr>
          <p:cNvSpPr txBox="1"/>
          <p:nvPr/>
        </p:nvSpPr>
        <p:spPr>
          <a:xfrm>
            <a:off x="1741106" y="4069884"/>
            <a:ext cx="7250400" cy="1318310"/>
          </a:xfrm>
          <a:prstGeom prst="rect">
            <a:avLst/>
          </a:prstGeom>
          <a:solidFill>
            <a:srgbClr val="0000FF"/>
          </a:solidFill>
          <a:ln>
            <a:noFill/>
          </a:ln>
        </p:spPr>
        <p:txBody>
          <a:bodyPr spcFirstLastPara="1" wrap="square" lIns="25400" tIns="12700" rIns="25400" bIns="12700" anchor="t" anchorCtr="0">
            <a:spAutoFit/>
          </a:bodyPr>
          <a:lstStyle/>
          <a:p>
            <a:pPr lvl="0"/>
            <a:r>
              <a:rPr lang="en-US" sz="1200" i="1" dirty="0">
                <a:solidFill>
                  <a:schemeClr val="lt1"/>
                </a:solidFill>
              </a:rPr>
              <a:t>„</a:t>
            </a:r>
            <a:r>
              <a:rPr lang="en-US" sz="1200" i="1" dirty="0" err="1">
                <a:solidFill>
                  <a:schemeClr val="lt1"/>
                </a:solidFill>
              </a:rPr>
              <a:t>Indem</a:t>
            </a:r>
            <a:r>
              <a:rPr lang="en-US" sz="1200" dirty="0">
                <a:solidFill>
                  <a:schemeClr val="lt1"/>
                </a:solidFill>
              </a:rPr>
              <a:t> </a:t>
            </a:r>
            <a:r>
              <a:rPr lang="en-US" sz="1200" dirty="0" err="1">
                <a:solidFill>
                  <a:schemeClr val="lt1"/>
                </a:solidFill>
              </a:rPr>
              <a:t>s</a:t>
            </a:r>
            <a:r>
              <a:rPr lang="en-US" sz="1200" i="1" dirty="0" err="1">
                <a:solidFill>
                  <a:schemeClr val="lt1"/>
                </a:solidFill>
              </a:rPr>
              <a:t>ie</a:t>
            </a:r>
            <a:r>
              <a:rPr lang="en-US" sz="1200" i="1" dirty="0">
                <a:solidFill>
                  <a:schemeClr val="lt1"/>
                </a:solidFill>
              </a:rPr>
              <a:t> </a:t>
            </a:r>
            <a:r>
              <a:rPr lang="en-US" sz="1200" i="1" dirty="0" err="1">
                <a:solidFill>
                  <a:schemeClr val="lt1"/>
                </a:solidFill>
              </a:rPr>
              <a:t>eine</a:t>
            </a:r>
            <a:r>
              <a:rPr lang="en-US" sz="1200" i="1" dirty="0">
                <a:solidFill>
                  <a:schemeClr val="lt1"/>
                </a:solidFill>
              </a:rPr>
              <a:t> Relaxation der </a:t>
            </a:r>
            <a:r>
              <a:rPr lang="en-US" sz="1200" i="1" dirty="0" err="1">
                <a:solidFill>
                  <a:schemeClr val="lt1"/>
                </a:solidFill>
              </a:rPr>
              <a:t>Zytoskelettbestandteile</a:t>
            </a:r>
            <a:r>
              <a:rPr lang="en-US" sz="1200" i="1" dirty="0">
                <a:solidFill>
                  <a:schemeClr val="lt1"/>
                </a:solidFill>
              </a:rPr>
              <a:t> in den Zellen des </a:t>
            </a:r>
            <a:r>
              <a:rPr lang="en-US" sz="1200" i="1" dirty="0" err="1">
                <a:solidFill>
                  <a:schemeClr val="lt1"/>
                </a:solidFill>
              </a:rPr>
              <a:t>Trabekelwerks</a:t>
            </a:r>
            <a:r>
              <a:rPr lang="en-US" sz="1200" i="1" dirty="0">
                <a:solidFill>
                  <a:schemeClr val="lt1"/>
                </a:solidFill>
              </a:rPr>
              <a:t> </a:t>
            </a:r>
            <a:r>
              <a:rPr lang="en-US" sz="1200" i="1" dirty="0" err="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72"/>
                  </a:ext>
                </a:extLst>
              </a:rPr>
              <a:t>bewirken</a:t>
            </a:r>
            <a:r>
              <a:rPr lang="en-US" sz="1200" i="1" dirty="0">
                <a:solidFill>
                  <a:schemeClr val="lt1"/>
                </a:solidFill>
              </a:rPr>
              <a:t>“… Wo </a:t>
            </a:r>
            <a:r>
              <a:rPr lang="en-US" sz="1200" i="1" dirty="0" err="1">
                <a:solidFill>
                  <a:schemeClr val="lt1"/>
                </a:solidFill>
              </a:rPr>
              <a:t>habe</a:t>
            </a:r>
            <a:r>
              <a:rPr lang="en-US" sz="1200" i="1" dirty="0">
                <a:solidFill>
                  <a:schemeClr val="lt1"/>
                </a:solidFill>
              </a:rPr>
              <a:t> ich das </a:t>
            </a:r>
            <a:r>
              <a:rPr lang="en-US" sz="1200" i="1" dirty="0" err="1">
                <a:solidFill>
                  <a:schemeClr val="lt1"/>
                </a:solidFill>
              </a:rPr>
              <a:t>schon</a:t>
            </a:r>
            <a:r>
              <a:rPr lang="en-US" sz="1200" i="1" dirty="0">
                <a:solidFill>
                  <a:schemeClr val="lt1"/>
                </a:solidFill>
              </a:rPr>
              <a:t> </a:t>
            </a:r>
            <a:r>
              <a:rPr lang="en-US" sz="1200" i="1" dirty="0" err="1">
                <a:solidFill>
                  <a:schemeClr val="lt1"/>
                </a:solidFill>
              </a:rPr>
              <a:t>einmal</a:t>
            </a:r>
            <a:r>
              <a:rPr lang="en-US" sz="1200" i="1" dirty="0">
                <a:solidFill>
                  <a:schemeClr val="lt1"/>
                </a:solidFill>
              </a:rPr>
              <a:t> </a:t>
            </a:r>
            <a:r>
              <a:rPr lang="en-US" sz="1200" i="1" dirty="0" err="1">
                <a:solidFill>
                  <a:schemeClr val="lt1"/>
                </a:solidFill>
              </a:rPr>
              <a:t>gehört</a:t>
            </a:r>
            <a:r>
              <a:rPr lang="en-US" sz="1200" i="1" dirty="0">
                <a:solidFill>
                  <a:schemeClr val="lt1"/>
                </a:solidFill>
              </a:rPr>
              <a:t>? (Nicht </a:t>
            </a:r>
            <a:r>
              <a:rPr lang="en-US" sz="1200" i="1" dirty="0" err="1">
                <a:solidFill>
                  <a:schemeClr val="lt1"/>
                </a:solidFill>
              </a:rPr>
              <a:t>schummeln</a:t>
            </a:r>
            <a:r>
              <a:rPr lang="en-US" sz="1200" i="1" dirty="0">
                <a:solidFill>
                  <a:schemeClr val="lt1"/>
                </a:solidFill>
              </a:rPr>
              <a:t>, </a:t>
            </a:r>
            <a:r>
              <a:rPr lang="en-US" sz="1200" i="1" dirty="0" err="1">
                <a:solidFill>
                  <a:schemeClr val="lt1"/>
                </a:solidFill>
              </a:rPr>
              <a:t>indem</a:t>
            </a:r>
            <a:r>
              <a:rPr lang="en-US" sz="1200" i="1" dirty="0">
                <a:solidFill>
                  <a:schemeClr val="lt1"/>
                </a:solidFill>
              </a:rPr>
              <a:t> Sie </a:t>
            </a:r>
            <a:r>
              <a:rPr lang="en-US" sz="1200" i="1" dirty="0" err="1">
                <a:solidFill>
                  <a:schemeClr val="lt1"/>
                </a:solidFill>
              </a:rPr>
              <a:t>zurückblättern</a:t>
            </a:r>
            <a:r>
              <a:rPr lang="en-US" sz="1200" i="1" dirty="0">
                <a:solidFill>
                  <a:schemeClr val="lt1"/>
                </a:solidFill>
              </a:rPr>
              <a:t>)… </a:t>
            </a:r>
          </a:p>
          <a:p>
            <a:pPr lvl="0"/>
            <a:r>
              <a:rPr lang="en-US" sz="1200" dirty="0">
                <a:solidFill>
                  <a:schemeClr val="lt1"/>
                </a:solidFill>
              </a:rPr>
              <a:t>Dieser </a:t>
            </a:r>
            <a:r>
              <a:rPr lang="en-US" sz="1200" dirty="0" err="1">
                <a:solidFill>
                  <a:schemeClr val="lt1"/>
                </a:solidFill>
              </a:rPr>
              <a:t>Ausdruck</a:t>
            </a:r>
            <a:r>
              <a:rPr lang="en-US" sz="1200" dirty="0">
                <a:solidFill>
                  <a:schemeClr val="lt1"/>
                </a:solidFill>
              </a:rPr>
              <a:t> </a:t>
            </a:r>
            <a:r>
              <a:rPr lang="en-US" sz="1200" dirty="0" err="1">
                <a:solidFill>
                  <a:schemeClr val="lt1"/>
                </a:solidFill>
              </a:rPr>
              <a:t>wurde</a:t>
            </a:r>
            <a:r>
              <a:rPr lang="en-US" sz="1200" dirty="0">
                <a:solidFill>
                  <a:schemeClr val="lt1"/>
                </a:solidFill>
              </a:rPr>
              <a:t> </a:t>
            </a:r>
            <a:r>
              <a:rPr lang="en-US" sz="1200" dirty="0" err="1">
                <a:solidFill>
                  <a:schemeClr val="lt1"/>
                </a:solidFill>
              </a:rPr>
              <a:t>verwendet</a:t>
            </a:r>
            <a:r>
              <a:rPr lang="en-US" sz="1200" dirty="0">
                <a:solidFill>
                  <a:schemeClr val="lt1"/>
                </a:solidFill>
              </a:rPr>
              <a:t>, um den </a:t>
            </a:r>
            <a:r>
              <a:rPr lang="en-US" sz="1200" dirty="0" err="1">
                <a:solidFill>
                  <a:schemeClr val="lt1"/>
                </a:solidFill>
              </a:rPr>
              <a:t>Wirkmechanismus</a:t>
            </a:r>
            <a:r>
              <a:rPr lang="en-US" sz="1200" dirty="0">
                <a:solidFill>
                  <a:schemeClr val="lt1"/>
                </a:solidFill>
              </a:rPr>
              <a:t> der </a:t>
            </a:r>
            <a:r>
              <a:rPr lang="en-US" sz="1200" b="1" dirty="0">
                <a:solidFill>
                  <a:schemeClr val="lt1"/>
                </a:solidFill>
              </a:rPr>
              <a:t>Rho-Kinase-</a:t>
            </a:r>
            <a:r>
              <a:rPr lang="en-US" sz="1200" b="1" dirty="0" err="1">
                <a:solidFill>
                  <a:schemeClr val="lt1"/>
                </a:solidFill>
              </a:rPr>
              <a:t>Inhibitoren</a:t>
            </a:r>
            <a:r>
              <a:rPr lang="en-US" sz="1200" b="1" dirty="0">
                <a:solidFill>
                  <a:schemeClr val="lt1"/>
                </a:solidFill>
              </a:rPr>
              <a:t> </a:t>
            </a:r>
            <a:r>
              <a:rPr lang="en-US" sz="1200" dirty="0" err="1">
                <a:solidFill>
                  <a:schemeClr val="lt1"/>
                </a:solidFill>
              </a:rPr>
              <a:t>zu</a:t>
            </a:r>
            <a:r>
              <a:rPr lang="en-US" sz="1200" dirty="0">
                <a:solidFill>
                  <a:schemeClr val="lt1"/>
                </a:solidFill>
              </a:rPr>
              <a:t> </a:t>
            </a:r>
            <a:r>
              <a:rPr lang="en-US" sz="1200" dirty="0" err="1">
                <a:solidFill>
                  <a:schemeClr val="lt1"/>
                </a:solidFill>
              </a:rPr>
              <a:t>beschreiben</a:t>
            </a:r>
            <a:endParaRPr sz="12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00FF"/>
                </a:solidFill>
                <a:latin typeface="Arial"/>
                <a:ea typeface="Arial"/>
                <a:cs typeface="Arial"/>
                <a:sym typeface="Arial"/>
              </a:rPr>
              <a:t>Bedeutet</a:t>
            </a:r>
            <a:r>
              <a:rPr lang="en-US" sz="1200" i="1" dirty="0">
                <a:solidFill>
                  <a:srgbClr val="0000FF"/>
                </a:solidFill>
                <a:latin typeface="Arial"/>
                <a:ea typeface="Arial"/>
                <a:cs typeface="Arial"/>
                <a:sym typeface="Arial"/>
              </a:rPr>
              <a:t> dies, </a:t>
            </a:r>
            <a:r>
              <a:rPr lang="en-US" sz="1200" i="1" dirty="0" err="1">
                <a:solidFill>
                  <a:srgbClr val="0000FF"/>
                </a:solidFill>
                <a:latin typeface="Arial"/>
                <a:ea typeface="Arial"/>
                <a:cs typeface="Arial"/>
                <a:sym typeface="Arial"/>
              </a:rPr>
              <a:t>dass</a:t>
            </a:r>
            <a:r>
              <a:rPr lang="en-US" sz="1200" i="1" dirty="0">
                <a:solidFill>
                  <a:srgbClr val="0000FF"/>
                </a:solidFill>
                <a:latin typeface="Arial"/>
                <a:ea typeface="Arial"/>
                <a:cs typeface="Arial"/>
                <a:sym typeface="Arial"/>
              </a:rPr>
              <a:t> NO und </a:t>
            </a:r>
            <a:r>
              <a:rPr lang="en-US" sz="1200" i="1" dirty="0" err="1">
                <a:solidFill>
                  <a:srgbClr val="0000FF"/>
                </a:solidFill>
                <a:latin typeface="Arial"/>
                <a:ea typeface="Arial"/>
                <a:cs typeface="Arial"/>
                <a:sym typeface="Arial"/>
              </a:rPr>
              <a:t>RhoKIs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denselben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Wirkmechanismus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haben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In </a:t>
            </a:r>
            <a:r>
              <a:rPr lang="en-US" sz="1200" dirty="0" err="1">
                <a:solidFill>
                  <a:srgbClr val="0000FF"/>
                </a:solidFill>
                <a:latin typeface="Arial"/>
                <a:ea typeface="Arial"/>
                <a:cs typeface="Arial"/>
                <a:sym typeface="Arial"/>
              </a:rPr>
              <a:t>gewisser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Hinsicht</a:t>
            </a:r>
            <a:r>
              <a:rPr lang="en-US" sz="1200" dirty="0">
                <a:solidFill>
                  <a:srgbClr val="0000FF"/>
                </a:solidFill>
                <a:latin typeface="Arial"/>
                <a:ea typeface="Arial"/>
                <a:cs typeface="Arial"/>
                <a:sym typeface="Arial"/>
              </a:rPr>
              <a:t> ja – </a:t>
            </a:r>
            <a:r>
              <a:rPr lang="en-US" sz="1200" dirty="0" err="1">
                <a:solidFill>
                  <a:srgbClr val="0000FF"/>
                </a:solidFill>
                <a:latin typeface="Arial"/>
                <a:ea typeface="Arial"/>
                <a:cs typeface="Arial"/>
                <a:sym typeface="Arial"/>
              </a:rPr>
              <a:t>beide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in die Rho-</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 die die </a:t>
            </a:r>
            <a:r>
              <a:rPr lang="en-US" sz="1200" dirty="0" err="1">
                <a:solidFill>
                  <a:srgbClr val="0000FF"/>
                </a:solidFill>
                <a:latin typeface="Arial"/>
                <a:ea typeface="Arial"/>
                <a:cs typeface="Arial"/>
                <a:sym typeface="Arial"/>
              </a:rPr>
              <a:t>Elemente</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Zytoskeletts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versteift</a:t>
            </a:r>
            <a:r>
              <a:rPr lang="en-US" sz="1200" dirty="0">
                <a:solidFill>
                  <a:srgbClr val="0000FF"/>
                </a:solidFill>
                <a:latin typeface="Arial"/>
                <a:ea typeface="Arial"/>
                <a:cs typeface="Arial"/>
                <a:sym typeface="Arial"/>
              </a:rPr>
              <a:t>. Die </a:t>
            </a:r>
            <a:r>
              <a:rPr lang="en-US" sz="1200" dirty="0" err="1">
                <a:solidFill>
                  <a:srgbClr val="0000FF"/>
                </a:solidFill>
                <a:latin typeface="Arial"/>
                <a:ea typeface="Arial"/>
                <a:cs typeface="Arial"/>
                <a:sym typeface="Arial"/>
              </a:rPr>
              <a:t>beiden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Wirkstoffe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jedoch</a:t>
            </a:r>
            <a:r>
              <a:rPr lang="en-US" sz="1200" dirty="0">
                <a:solidFill>
                  <a:srgbClr val="0000FF"/>
                </a:solidFill>
                <a:latin typeface="Arial"/>
                <a:ea typeface="Arial"/>
                <a:cs typeface="Arial"/>
                <a:sym typeface="Arial"/>
              </a:rPr>
              <a:t> an </a:t>
            </a:r>
            <a:r>
              <a:rPr lang="en-US" sz="1200" dirty="0" err="1">
                <a:solidFill>
                  <a:srgbClr val="0000FF"/>
                </a:solidFill>
                <a:latin typeface="Arial"/>
                <a:ea typeface="Arial"/>
                <a:cs typeface="Arial"/>
                <a:sym typeface="Arial"/>
              </a:rPr>
              <a:t>sehr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unterschiedlichen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Stellen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dieser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a:t>
            </a:r>
            <a:endParaRPr dirty="0"/>
          </a:p>
        </p:txBody>
      </p:sp>
      <p:sp>
        <p:nvSpPr>
          <p:cNvPr id="15" name="Google Shape;2136;p107">
            <a:extLst>
              <a:ext uri="{FF2B5EF4-FFF2-40B4-BE49-F238E27FC236}">
                <a16:creationId xmlns:a16="http://schemas.microsoft.com/office/drawing/2014/main" id="{42D1E080-EBC8-69AE-5893-90115623BDCF}"/>
              </a:ext>
            </a:extLst>
          </p:cNvPr>
          <p:cNvSpPr/>
          <p:nvPr/>
        </p:nvSpPr>
        <p:spPr>
          <a:xfrm>
            <a:off x="6237087" y="4463037"/>
            <a:ext cx="1708150" cy="282196"/>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8771750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D12EB1D8-206A-4F59-743A-F0CD7C5B051A}"/>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6133B878-63EB-BB61-1920-2D3D75E25DD8}"/>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032FE7CE-B569-A3DF-E5D1-87CB17FFC464}"/>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94F46F54-5AEE-81E5-7503-43B3EBF2720A}"/>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AE1C6BB5-A649-BE5B-CD68-5CE034E24733}"/>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6C1A37E1-157B-271F-C694-1E69547F5BDA}"/>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CFE13AB0-1B64-A991-F321-856B3848217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F4B6346A-54DA-B6FE-FC44-62C0E0FCE4B8}"/>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DFA0950E-7563-AAA2-B801-97532CF41337}"/>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92</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ED3BF585-905F-23A0-454B-3FB8ABF7866F}"/>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B3AAD3DC-755F-FA33-FB6A-6523590C10A1}"/>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F6911604-1B30-9C3A-06AD-CD8D24D13868}"/>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0127A7F5-FB27-A508-614D-EE0DC9180678}"/>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21587367-AE2C-D214-4384-9CF3BEE93C87}"/>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2519CC4E-5C1B-29C5-AC35-BCC38604D7C6}"/>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EE283313-DA44-D9E5-3C36-D1E90440C23E}"/>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6130F71A-D02E-A2CF-6E6A-5CB774E95C51}"/>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62B26413-2CC6-9877-A121-8EA31562F2CD}"/>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63713E36-9A78-1AF9-8A9E-4BAEFC4E951C}"/>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5670FB81-A858-E62A-32B1-462B02BFAC25}"/>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96F8DEDB-7840-0CE6-5851-85DCE2A8D681}"/>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6DC95B7E-510F-BA9D-574C-3B19914B8718}"/>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24E90237-5D41-7859-94EE-72D6B57D14C3}"/>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94EF341F-513C-4A65-0EB9-EC1A90B54D84}"/>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D6B0B681-D45D-E10A-EC6A-9F34D477D4C5}"/>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2EB5689E-1708-2468-8FB5-1B673BD24087}"/>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AE82028C-458A-E45F-8D1B-C1F271B0BEC6}"/>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DD6E41B2-6E0D-B698-E132-93A87588EE8D}"/>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3" name="Google Shape;2100;p106">
            <a:extLst>
              <a:ext uri="{FF2B5EF4-FFF2-40B4-BE49-F238E27FC236}">
                <a16:creationId xmlns:a16="http://schemas.microsoft.com/office/drawing/2014/main" id="{9E6F26D1-B2E0-55BE-834A-1100F1418EDA}"/>
              </a:ext>
            </a:extLst>
          </p:cNvPr>
          <p:cNvSpPr txBox="1"/>
          <p:nvPr/>
        </p:nvSpPr>
        <p:spPr>
          <a:xfrm>
            <a:off x="1741106" y="4069884"/>
            <a:ext cx="7250400" cy="1318310"/>
          </a:xfrm>
          <a:prstGeom prst="rect">
            <a:avLst/>
          </a:prstGeom>
          <a:solidFill>
            <a:srgbClr val="0000FF"/>
          </a:solidFill>
          <a:ln>
            <a:noFill/>
          </a:ln>
        </p:spPr>
        <p:txBody>
          <a:bodyPr spcFirstLastPara="1" wrap="square" lIns="25400" tIns="12700" rIns="25400" bIns="12700" anchor="t" anchorCtr="0">
            <a:spAutoFit/>
          </a:bodyPr>
          <a:lstStyle/>
          <a:p>
            <a:pPr lvl="0"/>
            <a:r>
              <a:rPr lang="en-US" sz="1200" i="1" dirty="0">
                <a:solidFill>
                  <a:schemeClr val="lt1"/>
                </a:solidFill>
              </a:rPr>
              <a:t>„</a:t>
            </a:r>
            <a:r>
              <a:rPr lang="en-US" sz="1200" i="1" dirty="0" err="1">
                <a:solidFill>
                  <a:schemeClr val="lt1"/>
                </a:solidFill>
              </a:rPr>
              <a:t>Indem</a:t>
            </a:r>
            <a:r>
              <a:rPr lang="en-US" sz="1200" dirty="0">
                <a:solidFill>
                  <a:schemeClr val="lt1"/>
                </a:solidFill>
              </a:rPr>
              <a:t> </a:t>
            </a:r>
            <a:r>
              <a:rPr lang="en-US" sz="1200" dirty="0" err="1">
                <a:solidFill>
                  <a:schemeClr val="lt1"/>
                </a:solidFill>
              </a:rPr>
              <a:t>s</a:t>
            </a:r>
            <a:r>
              <a:rPr lang="en-US" sz="1200" i="1" dirty="0" err="1">
                <a:solidFill>
                  <a:schemeClr val="lt1"/>
                </a:solidFill>
              </a:rPr>
              <a:t>ie</a:t>
            </a:r>
            <a:r>
              <a:rPr lang="en-US" sz="1200" i="1" dirty="0">
                <a:solidFill>
                  <a:schemeClr val="lt1"/>
                </a:solidFill>
              </a:rPr>
              <a:t> </a:t>
            </a:r>
            <a:r>
              <a:rPr lang="en-US" sz="1200" i="1" dirty="0" err="1">
                <a:solidFill>
                  <a:schemeClr val="lt1"/>
                </a:solidFill>
              </a:rPr>
              <a:t>eine</a:t>
            </a:r>
            <a:r>
              <a:rPr lang="en-US" sz="1200" i="1" dirty="0">
                <a:solidFill>
                  <a:schemeClr val="lt1"/>
                </a:solidFill>
              </a:rPr>
              <a:t> Relaxation der </a:t>
            </a:r>
            <a:r>
              <a:rPr lang="en-US" sz="1200" i="1" dirty="0" err="1">
                <a:solidFill>
                  <a:schemeClr val="lt1"/>
                </a:solidFill>
              </a:rPr>
              <a:t>Zytoskelettbestandteile</a:t>
            </a:r>
            <a:r>
              <a:rPr lang="en-US" sz="1200" i="1" dirty="0">
                <a:solidFill>
                  <a:schemeClr val="lt1"/>
                </a:solidFill>
              </a:rPr>
              <a:t> in den Zellen des </a:t>
            </a:r>
            <a:r>
              <a:rPr lang="en-US" sz="1200" i="1" dirty="0" err="1">
                <a:solidFill>
                  <a:schemeClr val="lt1"/>
                </a:solidFill>
              </a:rPr>
              <a:t>Trabekelwerks</a:t>
            </a:r>
            <a:r>
              <a:rPr lang="en-US" sz="1200" i="1" dirty="0">
                <a:solidFill>
                  <a:schemeClr val="lt1"/>
                </a:solidFill>
              </a:rPr>
              <a:t> </a:t>
            </a:r>
            <a:r>
              <a:rPr lang="en-US" sz="1200" i="1" dirty="0" err="1">
                <a:solidFill>
                  <a:schemeClr val="lt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2"/>
                  </a:ext>
                </a:extLst>
              </a:rPr>
              <a:t>bewirken</a:t>
            </a:r>
            <a:r>
              <a:rPr lang="en-US" sz="1200" i="1" dirty="0">
                <a:solidFill>
                  <a:schemeClr val="lt1"/>
                </a:solidFill>
              </a:rPr>
              <a:t>“… Wo </a:t>
            </a:r>
            <a:r>
              <a:rPr lang="en-US" sz="1200" i="1" dirty="0" err="1">
                <a:solidFill>
                  <a:schemeClr val="lt1"/>
                </a:solidFill>
              </a:rPr>
              <a:t>habe</a:t>
            </a:r>
            <a:r>
              <a:rPr lang="en-US" sz="1200" i="1" dirty="0">
                <a:solidFill>
                  <a:schemeClr val="lt1"/>
                </a:solidFill>
              </a:rPr>
              <a:t> ich das </a:t>
            </a:r>
            <a:r>
              <a:rPr lang="en-US" sz="1200" i="1" dirty="0" err="1">
                <a:solidFill>
                  <a:schemeClr val="lt1"/>
                </a:solidFill>
              </a:rPr>
              <a:t>schon</a:t>
            </a:r>
            <a:r>
              <a:rPr lang="en-US" sz="1200" i="1" dirty="0">
                <a:solidFill>
                  <a:schemeClr val="lt1"/>
                </a:solidFill>
              </a:rPr>
              <a:t> </a:t>
            </a:r>
            <a:r>
              <a:rPr lang="en-US" sz="1200" i="1" dirty="0" err="1">
                <a:solidFill>
                  <a:schemeClr val="lt1"/>
                </a:solidFill>
              </a:rPr>
              <a:t>einmal</a:t>
            </a:r>
            <a:r>
              <a:rPr lang="en-US" sz="1200" i="1" dirty="0">
                <a:solidFill>
                  <a:schemeClr val="lt1"/>
                </a:solidFill>
              </a:rPr>
              <a:t> </a:t>
            </a:r>
            <a:r>
              <a:rPr lang="en-US" sz="1200" i="1" dirty="0" err="1">
                <a:solidFill>
                  <a:schemeClr val="lt1"/>
                </a:solidFill>
              </a:rPr>
              <a:t>gehört</a:t>
            </a:r>
            <a:r>
              <a:rPr lang="en-US" sz="1200" i="1" dirty="0">
                <a:solidFill>
                  <a:schemeClr val="lt1"/>
                </a:solidFill>
              </a:rPr>
              <a:t>? (Nicht </a:t>
            </a:r>
            <a:r>
              <a:rPr lang="en-US" sz="1200" i="1" dirty="0" err="1">
                <a:solidFill>
                  <a:schemeClr val="lt1"/>
                </a:solidFill>
              </a:rPr>
              <a:t>schummeln</a:t>
            </a:r>
            <a:r>
              <a:rPr lang="en-US" sz="1200" i="1" dirty="0">
                <a:solidFill>
                  <a:schemeClr val="lt1"/>
                </a:solidFill>
              </a:rPr>
              <a:t>, </a:t>
            </a:r>
            <a:r>
              <a:rPr lang="en-US" sz="1200" i="1" dirty="0" err="1">
                <a:solidFill>
                  <a:schemeClr val="lt1"/>
                </a:solidFill>
              </a:rPr>
              <a:t>indem</a:t>
            </a:r>
            <a:r>
              <a:rPr lang="en-US" sz="1200" i="1" dirty="0">
                <a:solidFill>
                  <a:schemeClr val="lt1"/>
                </a:solidFill>
              </a:rPr>
              <a:t> Sie </a:t>
            </a:r>
            <a:r>
              <a:rPr lang="en-US" sz="1200" i="1" dirty="0" err="1">
                <a:solidFill>
                  <a:schemeClr val="lt1"/>
                </a:solidFill>
              </a:rPr>
              <a:t>zurückblättern</a:t>
            </a:r>
            <a:r>
              <a:rPr lang="en-US" sz="1200" i="1" dirty="0">
                <a:solidFill>
                  <a:schemeClr val="lt1"/>
                </a:solidFill>
              </a:rPr>
              <a:t>)… </a:t>
            </a:r>
          </a:p>
          <a:p>
            <a:pPr lvl="0"/>
            <a:r>
              <a:rPr lang="en-US" sz="1200" dirty="0">
                <a:solidFill>
                  <a:schemeClr val="lt1"/>
                </a:solidFill>
              </a:rPr>
              <a:t>Dieser </a:t>
            </a:r>
            <a:r>
              <a:rPr lang="en-US" sz="1200" dirty="0" err="1">
                <a:solidFill>
                  <a:schemeClr val="lt1"/>
                </a:solidFill>
              </a:rPr>
              <a:t>Ausdruck</a:t>
            </a:r>
            <a:r>
              <a:rPr lang="en-US" sz="1200" dirty="0">
                <a:solidFill>
                  <a:schemeClr val="lt1"/>
                </a:solidFill>
              </a:rPr>
              <a:t> </a:t>
            </a:r>
            <a:r>
              <a:rPr lang="en-US" sz="1200" dirty="0" err="1">
                <a:solidFill>
                  <a:schemeClr val="lt1"/>
                </a:solidFill>
              </a:rPr>
              <a:t>wurde</a:t>
            </a:r>
            <a:r>
              <a:rPr lang="en-US" sz="1200" dirty="0">
                <a:solidFill>
                  <a:schemeClr val="lt1"/>
                </a:solidFill>
              </a:rPr>
              <a:t> </a:t>
            </a:r>
            <a:r>
              <a:rPr lang="en-US" sz="1200" dirty="0" err="1">
                <a:solidFill>
                  <a:schemeClr val="lt1"/>
                </a:solidFill>
              </a:rPr>
              <a:t>verwendet</a:t>
            </a:r>
            <a:r>
              <a:rPr lang="en-US" sz="1200" dirty="0">
                <a:solidFill>
                  <a:schemeClr val="lt1"/>
                </a:solidFill>
              </a:rPr>
              <a:t>, um den </a:t>
            </a:r>
            <a:r>
              <a:rPr lang="en-US" sz="1200" dirty="0" err="1">
                <a:solidFill>
                  <a:schemeClr val="lt1"/>
                </a:solidFill>
              </a:rPr>
              <a:t>Wirkmechanismus</a:t>
            </a:r>
            <a:r>
              <a:rPr lang="en-US" sz="1200" dirty="0">
                <a:solidFill>
                  <a:schemeClr val="lt1"/>
                </a:solidFill>
              </a:rPr>
              <a:t> der </a:t>
            </a:r>
            <a:r>
              <a:rPr lang="en-US" sz="1200" b="1" dirty="0">
                <a:solidFill>
                  <a:schemeClr val="lt1"/>
                </a:solidFill>
              </a:rPr>
              <a:t>Rho-Kinase-</a:t>
            </a:r>
            <a:r>
              <a:rPr lang="en-US" sz="1200" b="1" dirty="0" err="1">
                <a:solidFill>
                  <a:schemeClr val="lt1"/>
                </a:solidFill>
              </a:rPr>
              <a:t>Inhibitoren</a:t>
            </a:r>
            <a:r>
              <a:rPr lang="en-US" sz="1200" b="1" dirty="0">
                <a:solidFill>
                  <a:schemeClr val="lt1"/>
                </a:solidFill>
              </a:rPr>
              <a:t> </a:t>
            </a:r>
            <a:r>
              <a:rPr lang="en-US" sz="1200" dirty="0" err="1">
                <a:solidFill>
                  <a:schemeClr val="lt1"/>
                </a:solidFill>
              </a:rPr>
              <a:t>zu</a:t>
            </a:r>
            <a:r>
              <a:rPr lang="en-US" sz="1200" dirty="0">
                <a:solidFill>
                  <a:schemeClr val="lt1"/>
                </a:solidFill>
              </a:rPr>
              <a:t> </a:t>
            </a:r>
            <a:r>
              <a:rPr lang="en-US" sz="1200" dirty="0" err="1">
                <a:solidFill>
                  <a:schemeClr val="lt1"/>
                </a:solidFill>
              </a:rPr>
              <a:t>beschreiben</a:t>
            </a:r>
            <a:endParaRPr sz="12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00FF"/>
                </a:solidFill>
                <a:latin typeface="Arial"/>
                <a:ea typeface="Arial"/>
                <a:cs typeface="Arial"/>
                <a:sym typeface="Arial"/>
              </a:rPr>
              <a:t>Bedeutet</a:t>
            </a:r>
            <a:r>
              <a:rPr lang="en-US" sz="1200" i="1" dirty="0">
                <a:solidFill>
                  <a:srgbClr val="0000FF"/>
                </a:solidFill>
                <a:latin typeface="Arial"/>
                <a:ea typeface="Arial"/>
                <a:cs typeface="Arial"/>
                <a:sym typeface="Arial"/>
              </a:rPr>
              <a:t> dies, </a:t>
            </a:r>
            <a:r>
              <a:rPr lang="en-US" sz="1200" i="1" dirty="0" err="1">
                <a:solidFill>
                  <a:srgbClr val="0000FF"/>
                </a:solidFill>
                <a:latin typeface="Arial"/>
                <a:ea typeface="Arial"/>
                <a:cs typeface="Arial"/>
                <a:sym typeface="Arial"/>
              </a:rPr>
              <a:t>dass</a:t>
            </a:r>
            <a:r>
              <a:rPr lang="en-US" sz="1200" i="1" dirty="0">
                <a:solidFill>
                  <a:srgbClr val="0000FF"/>
                </a:solidFill>
                <a:latin typeface="Arial"/>
                <a:ea typeface="Arial"/>
                <a:cs typeface="Arial"/>
                <a:sym typeface="Arial"/>
              </a:rPr>
              <a:t> NO und </a:t>
            </a:r>
            <a:r>
              <a:rPr lang="en-US" sz="1200" i="1" dirty="0" err="1">
                <a:solidFill>
                  <a:srgbClr val="0000FF"/>
                </a:solidFill>
                <a:latin typeface="Arial"/>
                <a:ea typeface="Arial"/>
                <a:cs typeface="Arial"/>
                <a:sym typeface="Arial"/>
              </a:rPr>
              <a:t>RhoKIs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denselben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Wirkmechanismus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haben</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In </a:t>
            </a:r>
            <a:r>
              <a:rPr lang="en-US" sz="1200" dirty="0" err="1">
                <a:solidFill>
                  <a:srgbClr val="0000FF"/>
                </a:solidFill>
                <a:latin typeface="Arial"/>
                <a:ea typeface="Arial"/>
                <a:cs typeface="Arial"/>
                <a:sym typeface="Arial"/>
              </a:rPr>
              <a:t>gewisser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Hinsicht</a:t>
            </a:r>
            <a:r>
              <a:rPr lang="en-US" sz="1200" dirty="0">
                <a:solidFill>
                  <a:srgbClr val="0000FF"/>
                </a:solidFill>
                <a:latin typeface="Arial"/>
                <a:ea typeface="Arial"/>
                <a:cs typeface="Arial"/>
                <a:sym typeface="Arial"/>
              </a:rPr>
              <a:t> ja – </a:t>
            </a:r>
            <a:r>
              <a:rPr lang="en-US" sz="1200" dirty="0" err="1">
                <a:solidFill>
                  <a:srgbClr val="0000FF"/>
                </a:solidFill>
                <a:latin typeface="Arial"/>
                <a:ea typeface="Arial"/>
                <a:cs typeface="Arial"/>
                <a:sym typeface="Arial"/>
              </a:rPr>
              <a:t>beide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in die Rho-</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 die die </a:t>
            </a:r>
            <a:r>
              <a:rPr lang="en-US" sz="1200" dirty="0" err="1">
                <a:solidFill>
                  <a:srgbClr val="0000FF"/>
                </a:solidFill>
                <a:latin typeface="Arial"/>
                <a:ea typeface="Arial"/>
                <a:cs typeface="Arial"/>
                <a:sym typeface="Arial"/>
              </a:rPr>
              <a:t>Elemente</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Zytoskeletts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versteift</a:t>
            </a:r>
            <a:r>
              <a:rPr lang="en-US" sz="1200" dirty="0">
                <a:solidFill>
                  <a:srgbClr val="0000FF"/>
                </a:solidFill>
                <a:latin typeface="Arial"/>
                <a:ea typeface="Arial"/>
                <a:cs typeface="Arial"/>
                <a:sym typeface="Arial"/>
              </a:rPr>
              <a:t>. Die </a:t>
            </a:r>
            <a:r>
              <a:rPr lang="en-US" sz="1200" dirty="0" err="1">
                <a:solidFill>
                  <a:srgbClr val="0000FF"/>
                </a:solidFill>
                <a:latin typeface="Arial"/>
                <a:ea typeface="Arial"/>
                <a:cs typeface="Arial"/>
                <a:sym typeface="Arial"/>
              </a:rPr>
              <a:t>beiden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Wirkstoffe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jedoch</a:t>
            </a:r>
            <a:r>
              <a:rPr lang="en-US" sz="1200" dirty="0">
                <a:solidFill>
                  <a:srgbClr val="0000FF"/>
                </a:solidFill>
                <a:latin typeface="Arial"/>
                <a:ea typeface="Arial"/>
                <a:cs typeface="Arial"/>
                <a:sym typeface="Arial"/>
              </a:rPr>
              <a:t> an </a:t>
            </a:r>
            <a:r>
              <a:rPr lang="en-US" sz="1200" dirty="0" err="1">
                <a:solidFill>
                  <a:srgbClr val="0000FF"/>
                </a:solidFill>
                <a:latin typeface="Arial"/>
                <a:ea typeface="Arial"/>
                <a:cs typeface="Arial"/>
                <a:sym typeface="Arial"/>
              </a:rPr>
              <a:t>sehr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unterschiedlichen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Stellen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dieser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a:t>
            </a:r>
            <a:endParaRPr dirty="0"/>
          </a:p>
        </p:txBody>
      </p:sp>
    </p:spTree>
    <p:extLst>
      <p:ext uri="{BB962C8B-B14F-4D97-AF65-F5344CB8AC3E}">
        <p14:creationId xmlns:p14="http://schemas.microsoft.com/office/powerpoint/2010/main" val="14004241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1960EFDF-EABC-9DD3-DFEC-1783D6FC68FB}"/>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172E3F0D-2FE7-05EF-E115-B4BB14676FD1}"/>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B222CB57-1CCE-22C9-CCDC-538B60669E25}"/>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4629AE22-CA37-1940-6F41-0EC1FC8BCA86}"/>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D721578D-E7F2-2D64-CFE0-EBE28E41F63C}"/>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2521923F-C17F-EA64-26D5-7A718BC0F47B}"/>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CB7278AE-946E-4A54-AC14-594E31E9B2A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F97657C8-3204-CC2F-073B-99CDA801AC3E}"/>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C8A2A99-6C36-1726-61CF-EE6E1122B5C7}"/>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93</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CF5F0957-949E-7345-80AB-9EE1BADBB749}"/>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935556D2-8603-D518-B504-85C31B75F1DA}"/>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10255A97-5D31-5440-B39D-D10E7D8D899B}"/>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D00D2CFB-A803-5455-AEFC-736E8441FEAD}"/>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A755C073-8C54-1CA5-CD7F-7917B15089B5}"/>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F780719A-F562-A556-3277-CC5CAC383AA0}"/>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2A3B1C5F-435C-4641-2D80-E7E069126DF7}"/>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DE62F7AE-A453-2C56-8DD6-9787912B04CD}"/>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40E2C1AE-C68A-00AA-127F-AC2082CA78C8}"/>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F9231F3B-F375-A478-707A-6558865D5C53}"/>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5911F518-8DBC-2963-13A8-1C20B4828AF1}"/>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C607D30D-A9AA-A428-6BB3-E4971605ABCD}"/>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03102B16-8ACB-426F-C7E4-DBC2BDDEFC77}"/>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0F453234-6C63-6E02-AFA5-4BE4AFA00DC3}"/>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1DB6701B-D646-A45C-E604-97A930727DBF}"/>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E77A3783-8BD6-8A48-367B-5A524BDB213D}"/>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69C11E92-1545-D278-FDFA-B602A4C93659}"/>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DACA2B1D-3278-9098-25AD-076100025D24}"/>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AB8F3EC5-0D76-21CE-3C29-005AD2F9588C}"/>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3" name="Google Shape;2100;p106">
            <a:extLst>
              <a:ext uri="{FF2B5EF4-FFF2-40B4-BE49-F238E27FC236}">
                <a16:creationId xmlns:a16="http://schemas.microsoft.com/office/drawing/2014/main" id="{9CF70549-8067-FF04-82B0-379FAECE55D9}"/>
              </a:ext>
            </a:extLst>
          </p:cNvPr>
          <p:cNvSpPr txBox="1"/>
          <p:nvPr/>
        </p:nvSpPr>
        <p:spPr>
          <a:xfrm>
            <a:off x="1741106" y="4069884"/>
            <a:ext cx="7250400" cy="1318310"/>
          </a:xfrm>
          <a:prstGeom prst="rect">
            <a:avLst/>
          </a:prstGeom>
          <a:solidFill>
            <a:srgbClr val="0000FF"/>
          </a:solidFill>
          <a:ln>
            <a:noFill/>
          </a:ln>
        </p:spPr>
        <p:txBody>
          <a:bodyPr spcFirstLastPara="1" wrap="square" lIns="25400" tIns="12700" rIns="25400" bIns="12700" anchor="t" anchorCtr="0">
            <a:spAutoFit/>
          </a:bodyPr>
          <a:lstStyle/>
          <a:p>
            <a:pPr lvl="0"/>
            <a:r>
              <a:rPr lang="en-US" sz="1200" i="1" dirty="0">
                <a:solidFill>
                  <a:schemeClr val="lt1"/>
                </a:solidFill>
              </a:rPr>
              <a:t>„</a:t>
            </a:r>
            <a:r>
              <a:rPr lang="en-US" sz="1200" i="1" dirty="0" err="1">
                <a:solidFill>
                  <a:schemeClr val="lt1"/>
                </a:solidFill>
              </a:rPr>
              <a:t>Indem</a:t>
            </a:r>
            <a:r>
              <a:rPr lang="en-US" sz="1200" dirty="0">
                <a:solidFill>
                  <a:schemeClr val="lt1"/>
                </a:solidFill>
              </a:rPr>
              <a:t> </a:t>
            </a:r>
            <a:r>
              <a:rPr lang="en-US" sz="1200" dirty="0" err="1">
                <a:solidFill>
                  <a:schemeClr val="lt1"/>
                </a:solidFill>
              </a:rPr>
              <a:t>s</a:t>
            </a:r>
            <a:r>
              <a:rPr lang="en-US" sz="1200" i="1" dirty="0" err="1">
                <a:solidFill>
                  <a:schemeClr val="lt1"/>
                </a:solidFill>
              </a:rPr>
              <a:t>ie</a:t>
            </a:r>
            <a:r>
              <a:rPr lang="en-US" sz="1200" i="1" dirty="0">
                <a:solidFill>
                  <a:schemeClr val="lt1"/>
                </a:solidFill>
              </a:rPr>
              <a:t> </a:t>
            </a:r>
            <a:r>
              <a:rPr lang="en-US" sz="1200" i="1" dirty="0" err="1">
                <a:solidFill>
                  <a:schemeClr val="lt1"/>
                </a:solidFill>
              </a:rPr>
              <a:t>eine</a:t>
            </a:r>
            <a:r>
              <a:rPr lang="en-US" sz="1200" i="1" dirty="0">
                <a:solidFill>
                  <a:schemeClr val="lt1"/>
                </a:solidFill>
              </a:rPr>
              <a:t> Relaxation der </a:t>
            </a:r>
            <a:r>
              <a:rPr lang="en-US" sz="1200" i="1" dirty="0" err="1">
                <a:solidFill>
                  <a:schemeClr val="lt1"/>
                </a:solidFill>
              </a:rPr>
              <a:t>Zytoskelettbestandteile</a:t>
            </a:r>
            <a:r>
              <a:rPr lang="en-US" sz="1200" i="1" dirty="0">
                <a:solidFill>
                  <a:schemeClr val="lt1"/>
                </a:solidFill>
              </a:rPr>
              <a:t> in den Zellen des </a:t>
            </a:r>
            <a:r>
              <a:rPr lang="en-US" sz="1200" i="1" dirty="0" err="1">
                <a:solidFill>
                  <a:schemeClr val="lt1"/>
                </a:solidFill>
              </a:rPr>
              <a:t>Trabekelwerks</a:t>
            </a:r>
            <a:r>
              <a:rPr lang="en-US" sz="1200" i="1" dirty="0">
                <a:solidFill>
                  <a:schemeClr val="lt1"/>
                </a:solidFill>
              </a:rPr>
              <a:t> </a:t>
            </a:r>
            <a:r>
              <a:rPr lang="en-US" sz="1200" i="1" dirty="0" err="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72"/>
                  </a:ext>
                </a:extLst>
              </a:rPr>
              <a:t>bewirken</a:t>
            </a:r>
            <a:r>
              <a:rPr lang="en-US" sz="1200" i="1" dirty="0">
                <a:solidFill>
                  <a:schemeClr val="lt1"/>
                </a:solidFill>
              </a:rPr>
              <a:t>“… Wo </a:t>
            </a:r>
            <a:r>
              <a:rPr lang="en-US" sz="1200" i="1" dirty="0" err="1">
                <a:solidFill>
                  <a:schemeClr val="lt1"/>
                </a:solidFill>
              </a:rPr>
              <a:t>habe</a:t>
            </a:r>
            <a:r>
              <a:rPr lang="en-US" sz="1200" i="1" dirty="0">
                <a:solidFill>
                  <a:schemeClr val="lt1"/>
                </a:solidFill>
              </a:rPr>
              <a:t> ich das </a:t>
            </a:r>
            <a:r>
              <a:rPr lang="en-US" sz="1200" i="1" dirty="0" err="1">
                <a:solidFill>
                  <a:schemeClr val="lt1"/>
                </a:solidFill>
              </a:rPr>
              <a:t>schon</a:t>
            </a:r>
            <a:r>
              <a:rPr lang="en-US" sz="1200" i="1" dirty="0">
                <a:solidFill>
                  <a:schemeClr val="lt1"/>
                </a:solidFill>
              </a:rPr>
              <a:t> </a:t>
            </a:r>
            <a:r>
              <a:rPr lang="en-US" sz="1200" i="1" dirty="0" err="1">
                <a:solidFill>
                  <a:schemeClr val="lt1"/>
                </a:solidFill>
              </a:rPr>
              <a:t>einmal</a:t>
            </a:r>
            <a:r>
              <a:rPr lang="en-US" sz="1200" i="1" dirty="0">
                <a:solidFill>
                  <a:schemeClr val="lt1"/>
                </a:solidFill>
              </a:rPr>
              <a:t> </a:t>
            </a:r>
            <a:r>
              <a:rPr lang="en-US" sz="1200" i="1" dirty="0" err="1">
                <a:solidFill>
                  <a:schemeClr val="lt1"/>
                </a:solidFill>
              </a:rPr>
              <a:t>gehört</a:t>
            </a:r>
            <a:r>
              <a:rPr lang="en-US" sz="1200" i="1" dirty="0">
                <a:solidFill>
                  <a:schemeClr val="lt1"/>
                </a:solidFill>
              </a:rPr>
              <a:t>? (Nicht </a:t>
            </a:r>
            <a:r>
              <a:rPr lang="en-US" sz="1200" i="1" dirty="0" err="1">
                <a:solidFill>
                  <a:schemeClr val="lt1"/>
                </a:solidFill>
              </a:rPr>
              <a:t>schummeln</a:t>
            </a:r>
            <a:r>
              <a:rPr lang="en-US" sz="1200" i="1" dirty="0">
                <a:solidFill>
                  <a:schemeClr val="lt1"/>
                </a:solidFill>
              </a:rPr>
              <a:t>, </a:t>
            </a:r>
            <a:r>
              <a:rPr lang="en-US" sz="1200" i="1" dirty="0" err="1">
                <a:solidFill>
                  <a:schemeClr val="lt1"/>
                </a:solidFill>
              </a:rPr>
              <a:t>indem</a:t>
            </a:r>
            <a:r>
              <a:rPr lang="en-US" sz="1200" i="1" dirty="0">
                <a:solidFill>
                  <a:schemeClr val="lt1"/>
                </a:solidFill>
              </a:rPr>
              <a:t> Sie </a:t>
            </a:r>
            <a:r>
              <a:rPr lang="en-US" sz="1200" i="1" dirty="0" err="1">
                <a:solidFill>
                  <a:schemeClr val="lt1"/>
                </a:solidFill>
              </a:rPr>
              <a:t>zurückblättern</a:t>
            </a:r>
            <a:r>
              <a:rPr lang="en-US" sz="1200" i="1" dirty="0">
                <a:solidFill>
                  <a:schemeClr val="lt1"/>
                </a:solidFill>
              </a:rPr>
              <a:t>)… </a:t>
            </a:r>
          </a:p>
          <a:p>
            <a:pPr lvl="0"/>
            <a:r>
              <a:rPr lang="en-US" sz="1200" dirty="0">
                <a:solidFill>
                  <a:schemeClr val="lt1"/>
                </a:solidFill>
              </a:rPr>
              <a:t>Dieser </a:t>
            </a:r>
            <a:r>
              <a:rPr lang="en-US" sz="1200" dirty="0" err="1">
                <a:solidFill>
                  <a:schemeClr val="lt1"/>
                </a:solidFill>
              </a:rPr>
              <a:t>Ausdruck</a:t>
            </a:r>
            <a:r>
              <a:rPr lang="en-US" sz="1200" dirty="0">
                <a:solidFill>
                  <a:schemeClr val="lt1"/>
                </a:solidFill>
              </a:rPr>
              <a:t> </a:t>
            </a:r>
            <a:r>
              <a:rPr lang="en-US" sz="1200" dirty="0" err="1">
                <a:solidFill>
                  <a:schemeClr val="lt1"/>
                </a:solidFill>
              </a:rPr>
              <a:t>wurde</a:t>
            </a:r>
            <a:r>
              <a:rPr lang="en-US" sz="1200" dirty="0">
                <a:solidFill>
                  <a:schemeClr val="lt1"/>
                </a:solidFill>
              </a:rPr>
              <a:t> </a:t>
            </a:r>
            <a:r>
              <a:rPr lang="en-US" sz="1200" dirty="0" err="1">
                <a:solidFill>
                  <a:schemeClr val="lt1"/>
                </a:solidFill>
              </a:rPr>
              <a:t>verwendet</a:t>
            </a:r>
            <a:r>
              <a:rPr lang="en-US" sz="1200" dirty="0">
                <a:solidFill>
                  <a:schemeClr val="lt1"/>
                </a:solidFill>
              </a:rPr>
              <a:t>, um den </a:t>
            </a:r>
            <a:r>
              <a:rPr lang="en-US" sz="1200" dirty="0" err="1">
                <a:solidFill>
                  <a:schemeClr val="lt1"/>
                </a:solidFill>
              </a:rPr>
              <a:t>Wirkmechanismus</a:t>
            </a:r>
            <a:r>
              <a:rPr lang="en-US" sz="1200" dirty="0">
                <a:solidFill>
                  <a:schemeClr val="lt1"/>
                </a:solidFill>
              </a:rPr>
              <a:t> der </a:t>
            </a:r>
            <a:r>
              <a:rPr lang="en-US" sz="1200" b="1" dirty="0">
                <a:solidFill>
                  <a:schemeClr val="lt1"/>
                </a:solidFill>
              </a:rPr>
              <a:t>Rho-Kinase-</a:t>
            </a:r>
            <a:r>
              <a:rPr lang="en-US" sz="1200" b="1" dirty="0" err="1">
                <a:solidFill>
                  <a:schemeClr val="lt1"/>
                </a:solidFill>
              </a:rPr>
              <a:t>Inhibitoren</a:t>
            </a:r>
            <a:r>
              <a:rPr lang="en-US" sz="1200" b="1" dirty="0">
                <a:solidFill>
                  <a:schemeClr val="lt1"/>
                </a:solidFill>
              </a:rPr>
              <a:t> </a:t>
            </a:r>
            <a:r>
              <a:rPr lang="en-US" sz="1200" dirty="0" err="1">
                <a:solidFill>
                  <a:schemeClr val="lt1"/>
                </a:solidFill>
              </a:rPr>
              <a:t>zu</a:t>
            </a:r>
            <a:r>
              <a:rPr lang="en-US" sz="1200" dirty="0">
                <a:solidFill>
                  <a:schemeClr val="lt1"/>
                </a:solidFill>
              </a:rPr>
              <a:t> </a:t>
            </a:r>
            <a:r>
              <a:rPr lang="en-US" sz="1200" dirty="0" err="1">
                <a:solidFill>
                  <a:schemeClr val="lt1"/>
                </a:solidFill>
              </a:rPr>
              <a:t>beschreiben</a:t>
            </a:r>
            <a:endParaRPr sz="1200" dirty="0">
              <a:solidFill>
                <a:srgbClr val="0000FF"/>
              </a:solidFill>
              <a:latin typeface="Arial"/>
              <a:ea typeface="Arial"/>
              <a:cs typeface="Arial"/>
              <a:sym typeface="Arial"/>
            </a:endParaRPr>
          </a:p>
          <a:p>
            <a:pPr lvl="0"/>
            <a:r>
              <a:rPr lang="en-US" sz="1200" i="1" dirty="0" err="1">
                <a:solidFill>
                  <a:schemeClr val="lt1"/>
                </a:solidFill>
              </a:rPr>
              <a:t>Bedeutet</a:t>
            </a:r>
            <a:r>
              <a:rPr lang="en-US" sz="1200" i="1" dirty="0">
                <a:solidFill>
                  <a:schemeClr val="lt1"/>
                </a:solidFill>
              </a:rPr>
              <a:t> das, </a:t>
            </a:r>
            <a:r>
              <a:rPr lang="en-US" sz="1200" i="1" dirty="0" err="1">
                <a:solidFill>
                  <a:schemeClr val="lt1"/>
                </a:solidFill>
              </a:rPr>
              <a:t>dass</a:t>
            </a:r>
            <a:r>
              <a:rPr lang="en-US" sz="1200" i="1" dirty="0">
                <a:solidFill>
                  <a:schemeClr val="lt1"/>
                </a:solidFill>
              </a:rPr>
              <a:t> NO und </a:t>
            </a:r>
            <a:r>
              <a:rPr lang="en-US" sz="1200" i="1" dirty="0" err="1">
                <a:solidFill>
                  <a:schemeClr val="lt1"/>
                </a:solidFill>
              </a:rPr>
              <a:t>RhoKIs</a:t>
            </a:r>
            <a:r>
              <a:rPr lang="en-US" sz="1200" i="1" dirty="0">
                <a:solidFill>
                  <a:schemeClr val="lt1"/>
                </a:solidFill>
              </a:rPr>
              <a:t> </a:t>
            </a:r>
            <a:r>
              <a:rPr lang="en-US" sz="1200" i="1" dirty="0" err="1">
                <a:solidFill>
                  <a:schemeClr val="lt1"/>
                </a:solidFill>
              </a:rPr>
              <a:t>denselben</a:t>
            </a:r>
            <a:r>
              <a:rPr lang="en-US" sz="1200" i="1" dirty="0">
                <a:solidFill>
                  <a:schemeClr val="lt1"/>
                </a:solidFill>
              </a:rPr>
              <a:t> </a:t>
            </a:r>
            <a:r>
              <a:rPr lang="en-US" sz="1200" i="1" dirty="0" err="1">
                <a:solidFill>
                  <a:schemeClr val="lt1"/>
                </a:solidFill>
              </a:rPr>
              <a:t>Wirkmechanismus</a:t>
            </a:r>
            <a:r>
              <a:rPr lang="en-US" sz="1200" i="1" dirty="0">
                <a:solidFill>
                  <a:schemeClr val="lt1"/>
                </a:solidFill>
              </a:rPr>
              <a:t> </a:t>
            </a:r>
            <a:r>
              <a:rPr lang="en-US" sz="1200" i="1" dirty="0" err="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79"/>
                  </a:ext>
                </a:extLst>
              </a:rPr>
              <a:t>haben</a:t>
            </a:r>
            <a:r>
              <a:rPr lang="en-US" sz="1200" i="1" dirty="0">
                <a:solidFill>
                  <a:schemeClr val="lt1"/>
                </a:solidFill>
              </a:rPr>
              <a:t>?</a:t>
            </a:r>
            <a:endParaRPr lang="en-US" sz="1300" i="1" dirty="0">
              <a:solidFill>
                <a:srgbClr val="0000FF"/>
              </a:solidFill>
            </a:endParaRPr>
          </a:p>
          <a:p>
            <a:pPr marL="0" marR="0" lvl="0" indent="0" algn="l" rtl="0">
              <a:spcBef>
                <a:spcPts val="0"/>
              </a:spcBef>
              <a:spcAft>
                <a:spcPts val="0"/>
              </a:spcAft>
              <a:buNone/>
            </a:pPr>
            <a:r>
              <a:rPr lang="en-US" sz="1200" dirty="0">
                <a:solidFill>
                  <a:srgbClr val="0000FF"/>
                </a:solidFill>
                <a:latin typeface="Arial"/>
                <a:ea typeface="Arial"/>
                <a:cs typeface="Arial"/>
                <a:sym typeface="Arial"/>
              </a:rPr>
              <a:t>In </a:t>
            </a:r>
            <a:r>
              <a:rPr lang="en-US" sz="1200" dirty="0" err="1">
                <a:solidFill>
                  <a:srgbClr val="0000FF"/>
                </a:solidFill>
                <a:latin typeface="Arial"/>
                <a:ea typeface="Arial"/>
                <a:cs typeface="Arial"/>
                <a:sym typeface="Arial"/>
              </a:rPr>
              <a:t>gewisser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Hinsicht</a:t>
            </a:r>
            <a:r>
              <a:rPr lang="en-US" sz="1200" dirty="0">
                <a:solidFill>
                  <a:srgbClr val="0000FF"/>
                </a:solidFill>
                <a:latin typeface="Arial"/>
                <a:ea typeface="Arial"/>
                <a:cs typeface="Arial"/>
                <a:sym typeface="Arial"/>
              </a:rPr>
              <a:t> ja – </a:t>
            </a:r>
            <a:r>
              <a:rPr lang="en-US" sz="1200" dirty="0" err="1">
                <a:solidFill>
                  <a:srgbClr val="0000FF"/>
                </a:solidFill>
                <a:latin typeface="Arial"/>
                <a:ea typeface="Arial"/>
                <a:cs typeface="Arial"/>
                <a:sym typeface="Arial"/>
              </a:rPr>
              <a:t>beide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in die Rho-</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 die die </a:t>
            </a:r>
            <a:r>
              <a:rPr lang="en-US" sz="1200" dirty="0" err="1">
                <a:solidFill>
                  <a:srgbClr val="0000FF"/>
                </a:solidFill>
                <a:latin typeface="Arial"/>
                <a:ea typeface="Arial"/>
                <a:cs typeface="Arial"/>
                <a:sym typeface="Arial"/>
              </a:rPr>
              <a:t>Elemente</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Zytoskeletts</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versteift</a:t>
            </a:r>
            <a:r>
              <a:rPr lang="en-US" sz="1200" dirty="0">
                <a:solidFill>
                  <a:srgbClr val="0000FF"/>
                </a:solidFill>
                <a:latin typeface="Arial"/>
                <a:ea typeface="Arial"/>
                <a:cs typeface="Arial"/>
                <a:sym typeface="Arial"/>
              </a:rPr>
              <a:t>. Die </a:t>
            </a:r>
            <a:r>
              <a:rPr lang="en-US" sz="1200" dirty="0" err="1">
                <a:solidFill>
                  <a:srgbClr val="0000FF"/>
                </a:solidFill>
                <a:latin typeface="Arial"/>
                <a:ea typeface="Arial"/>
                <a:cs typeface="Arial"/>
                <a:sym typeface="Arial"/>
              </a:rPr>
              <a:t>beiden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Wirkstoffe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greifen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jedoch</a:t>
            </a:r>
            <a:r>
              <a:rPr lang="en-US" sz="1200" dirty="0">
                <a:solidFill>
                  <a:srgbClr val="0000FF"/>
                </a:solidFill>
                <a:latin typeface="Arial"/>
                <a:ea typeface="Arial"/>
                <a:cs typeface="Arial"/>
                <a:sym typeface="Arial"/>
              </a:rPr>
              <a:t> an </a:t>
            </a:r>
            <a:r>
              <a:rPr lang="en-US" sz="1200" dirty="0" err="1">
                <a:solidFill>
                  <a:srgbClr val="0000FF"/>
                </a:solidFill>
                <a:latin typeface="Arial"/>
                <a:ea typeface="Arial"/>
                <a:cs typeface="Arial"/>
                <a:sym typeface="Arial"/>
              </a:rPr>
              <a:t>sehr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unterschiedlichen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Stellen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dieser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Signalkaskade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ein</a:t>
            </a:r>
            <a:r>
              <a:rPr lang="en-US" sz="1200" dirty="0">
                <a:solidFill>
                  <a:srgbClr val="0000FF"/>
                </a:solidFill>
                <a:latin typeface="Arial"/>
                <a:ea typeface="Arial"/>
                <a:cs typeface="Arial"/>
                <a:sym typeface="Arial"/>
              </a:rPr>
              <a:t>.</a:t>
            </a:r>
            <a:endParaRPr dirty="0"/>
          </a:p>
        </p:txBody>
      </p:sp>
    </p:spTree>
    <p:extLst>
      <p:ext uri="{BB962C8B-B14F-4D97-AF65-F5344CB8AC3E}">
        <p14:creationId xmlns:p14="http://schemas.microsoft.com/office/powerpoint/2010/main" val="21120703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7DA7560D-F6DB-BBA3-4197-EA7AF54E13A2}"/>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A3FA0F89-413B-9A04-7442-8C3BFC8D8511}"/>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ED67B863-B058-D497-A491-2391CF014C41}"/>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25B8A796-6710-4B8F-87BC-D094402D9474}"/>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950F8D81-0AF4-8C30-F8CF-EFD7685D840F}"/>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80090D24-A3E7-3A35-C9FA-3C69D93EDD1C}"/>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16B825F8-CDF9-7963-F7D2-684AF3B6CD9A}"/>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BF1061F4-708B-F44F-DA38-2782CD0B8067}"/>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E3E9382A-D7C2-4F0A-21DE-956E38522933}"/>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94</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A011E0CA-63B7-5631-646C-7D8EDCB64EE0}"/>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91141D6-A8E4-70F2-6916-57185D94CAE4}"/>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285D30EB-7641-39FD-DC55-F9A16BB7B834}"/>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82D35E1B-A1A0-5329-EC8F-D6F5B0EAC31E}"/>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03A63FF3-50EB-5B7E-0BED-C4B77814AA7E}"/>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DC26195-FDED-3CBD-00B3-86549D123C26}"/>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9AD1AE48-02CC-CD8B-594B-6011383833DE}"/>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D1164B46-63F8-3FB5-D4CB-BE433E2B6484}"/>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1A9208D7-3249-097E-15A2-384E86FAE98C}"/>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C02AE6E3-674B-3CDF-D452-F58D01967816}"/>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1C7FAD54-F461-442C-C93A-75DC944D72A8}"/>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AB314150-1818-A1B2-E0B5-4E8C74F9DDC5}"/>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4C4A4BA9-7B63-53AE-F28F-5B4FC4C6C517}"/>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84473D00-D86E-E44C-B373-19895DF3D62E}"/>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9CBD6753-6757-F634-385C-FE69B1C92E4D}"/>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EE15FC34-D9D3-9D5D-518F-444DF01CE659}"/>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CEE7A887-2AA0-0FD0-0595-B7BE8990FF96}"/>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DE703FDC-D5FD-603C-CEBA-0C7B96E6EFA1}"/>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30F24BEC-F294-7128-E1FE-82D710A1C089}"/>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3" name="Google Shape;2100;p106">
            <a:extLst>
              <a:ext uri="{FF2B5EF4-FFF2-40B4-BE49-F238E27FC236}">
                <a16:creationId xmlns:a16="http://schemas.microsoft.com/office/drawing/2014/main" id="{6AFCF34C-B87B-A3F3-9244-E05A09E61907}"/>
              </a:ext>
            </a:extLst>
          </p:cNvPr>
          <p:cNvSpPr txBox="1"/>
          <p:nvPr/>
        </p:nvSpPr>
        <p:spPr>
          <a:xfrm>
            <a:off x="1741106" y="4069884"/>
            <a:ext cx="7250400" cy="1502976"/>
          </a:xfrm>
          <a:prstGeom prst="rect">
            <a:avLst/>
          </a:prstGeom>
          <a:solidFill>
            <a:srgbClr val="0000FF"/>
          </a:solidFill>
          <a:ln>
            <a:noFill/>
          </a:ln>
        </p:spPr>
        <p:txBody>
          <a:bodyPr spcFirstLastPara="1" wrap="square" lIns="25400" tIns="12700" rIns="25400" bIns="12700" anchor="t" anchorCtr="0">
            <a:spAutoFit/>
          </a:bodyPr>
          <a:lstStyle/>
          <a:p>
            <a:pPr lvl="0"/>
            <a:r>
              <a:rPr lang="en-US" sz="1200" i="1" dirty="0">
                <a:solidFill>
                  <a:schemeClr val="lt1"/>
                </a:solidFill>
              </a:rPr>
              <a:t>„</a:t>
            </a:r>
            <a:r>
              <a:rPr lang="en-US" sz="1200" i="1" dirty="0" err="1">
                <a:solidFill>
                  <a:schemeClr val="lt1"/>
                </a:solidFill>
              </a:rPr>
              <a:t>Indem</a:t>
            </a:r>
            <a:r>
              <a:rPr lang="en-US" sz="1200" dirty="0">
                <a:solidFill>
                  <a:schemeClr val="lt1"/>
                </a:solidFill>
              </a:rPr>
              <a:t> </a:t>
            </a:r>
            <a:r>
              <a:rPr lang="en-US" sz="1200" dirty="0" err="1">
                <a:solidFill>
                  <a:schemeClr val="lt1"/>
                </a:solidFill>
              </a:rPr>
              <a:t>s</a:t>
            </a:r>
            <a:r>
              <a:rPr lang="en-US" sz="1200" i="1" dirty="0" err="1">
                <a:solidFill>
                  <a:schemeClr val="lt1"/>
                </a:solidFill>
              </a:rPr>
              <a:t>ie</a:t>
            </a:r>
            <a:r>
              <a:rPr lang="en-US" sz="1200" i="1" dirty="0">
                <a:solidFill>
                  <a:schemeClr val="lt1"/>
                </a:solidFill>
              </a:rPr>
              <a:t> </a:t>
            </a:r>
            <a:r>
              <a:rPr lang="en-US" sz="1200" i="1" dirty="0" err="1">
                <a:solidFill>
                  <a:schemeClr val="lt1"/>
                </a:solidFill>
              </a:rPr>
              <a:t>eine</a:t>
            </a:r>
            <a:r>
              <a:rPr lang="en-US" sz="1200" i="1" dirty="0">
                <a:solidFill>
                  <a:schemeClr val="lt1"/>
                </a:solidFill>
              </a:rPr>
              <a:t> Relaxation der </a:t>
            </a:r>
            <a:r>
              <a:rPr lang="en-US" sz="1200" i="1" dirty="0" err="1">
                <a:solidFill>
                  <a:schemeClr val="lt1"/>
                </a:solidFill>
              </a:rPr>
              <a:t>Zytoskelettbestandteile</a:t>
            </a:r>
            <a:r>
              <a:rPr lang="en-US" sz="1200" i="1" dirty="0">
                <a:solidFill>
                  <a:schemeClr val="lt1"/>
                </a:solidFill>
              </a:rPr>
              <a:t> in den Zellen des </a:t>
            </a:r>
            <a:r>
              <a:rPr lang="en-US" sz="1200" i="1" dirty="0" err="1">
                <a:solidFill>
                  <a:schemeClr val="lt1"/>
                </a:solidFill>
              </a:rPr>
              <a:t>Trabekelwerks</a:t>
            </a:r>
            <a:r>
              <a:rPr lang="en-US" sz="1200" i="1" dirty="0">
                <a:solidFill>
                  <a:schemeClr val="lt1"/>
                </a:solidFill>
              </a:rPr>
              <a:t> </a:t>
            </a:r>
            <a:r>
              <a:rPr lang="en-US" sz="1200" i="1" dirty="0" err="1">
                <a:solidFill>
                  <a:schemeClr val="lt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2"/>
                  </a:ext>
                </a:extLst>
              </a:rPr>
              <a:t>bewirken</a:t>
            </a:r>
            <a:r>
              <a:rPr lang="en-US" sz="1200" i="1" dirty="0">
                <a:solidFill>
                  <a:schemeClr val="lt1"/>
                </a:solidFill>
              </a:rPr>
              <a:t>“… Wo </a:t>
            </a:r>
            <a:r>
              <a:rPr lang="en-US" sz="1200" i="1" dirty="0" err="1">
                <a:solidFill>
                  <a:schemeClr val="lt1"/>
                </a:solidFill>
              </a:rPr>
              <a:t>habe</a:t>
            </a:r>
            <a:r>
              <a:rPr lang="en-US" sz="1200" i="1" dirty="0">
                <a:solidFill>
                  <a:schemeClr val="lt1"/>
                </a:solidFill>
              </a:rPr>
              <a:t> ich das </a:t>
            </a:r>
            <a:r>
              <a:rPr lang="en-US" sz="1200" i="1" dirty="0" err="1">
                <a:solidFill>
                  <a:schemeClr val="lt1"/>
                </a:solidFill>
              </a:rPr>
              <a:t>schon</a:t>
            </a:r>
            <a:r>
              <a:rPr lang="en-US" sz="1200" i="1" dirty="0">
                <a:solidFill>
                  <a:schemeClr val="lt1"/>
                </a:solidFill>
              </a:rPr>
              <a:t> </a:t>
            </a:r>
            <a:r>
              <a:rPr lang="en-US" sz="1200" i="1" dirty="0" err="1">
                <a:solidFill>
                  <a:schemeClr val="lt1"/>
                </a:solidFill>
              </a:rPr>
              <a:t>einmal</a:t>
            </a:r>
            <a:r>
              <a:rPr lang="en-US" sz="1200" i="1" dirty="0">
                <a:solidFill>
                  <a:schemeClr val="lt1"/>
                </a:solidFill>
              </a:rPr>
              <a:t> </a:t>
            </a:r>
            <a:r>
              <a:rPr lang="en-US" sz="1200" i="1" dirty="0" err="1">
                <a:solidFill>
                  <a:schemeClr val="lt1"/>
                </a:solidFill>
              </a:rPr>
              <a:t>gehört</a:t>
            </a:r>
            <a:r>
              <a:rPr lang="en-US" sz="1200" i="1" dirty="0">
                <a:solidFill>
                  <a:schemeClr val="lt1"/>
                </a:solidFill>
              </a:rPr>
              <a:t>? (Nicht </a:t>
            </a:r>
            <a:r>
              <a:rPr lang="en-US" sz="1200" i="1" dirty="0" err="1">
                <a:solidFill>
                  <a:schemeClr val="lt1"/>
                </a:solidFill>
              </a:rPr>
              <a:t>schummeln</a:t>
            </a:r>
            <a:r>
              <a:rPr lang="en-US" sz="1200" i="1" dirty="0">
                <a:solidFill>
                  <a:schemeClr val="lt1"/>
                </a:solidFill>
              </a:rPr>
              <a:t>, </a:t>
            </a:r>
            <a:r>
              <a:rPr lang="en-US" sz="1200" i="1" dirty="0" err="1">
                <a:solidFill>
                  <a:schemeClr val="lt1"/>
                </a:solidFill>
              </a:rPr>
              <a:t>indem</a:t>
            </a:r>
            <a:r>
              <a:rPr lang="en-US" sz="1200" i="1" dirty="0">
                <a:solidFill>
                  <a:schemeClr val="lt1"/>
                </a:solidFill>
              </a:rPr>
              <a:t> Sie </a:t>
            </a:r>
            <a:r>
              <a:rPr lang="en-US" sz="1200" i="1" dirty="0" err="1">
                <a:solidFill>
                  <a:schemeClr val="lt1"/>
                </a:solidFill>
              </a:rPr>
              <a:t>zurückblättern</a:t>
            </a:r>
            <a:r>
              <a:rPr lang="en-US" sz="1200" i="1" dirty="0">
                <a:solidFill>
                  <a:schemeClr val="lt1"/>
                </a:solidFill>
              </a:rPr>
              <a:t>)… </a:t>
            </a:r>
          </a:p>
          <a:p>
            <a:pPr lvl="0"/>
            <a:r>
              <a:rPr lang="en-US" sz="1200" dirty="0">
                <a:solidFill>
                  <a:schemeClr val="lt1"/>
                </a:solidFill>
              </a:rPr>
              <a:t>Dieser </a:t>
            </a:r>
            <a:r>
              <a:rPr lang="en-US" sz="1200" dirty="0" err="1">
                <a:solidFill>
                  <a:schemeClr val="lt1"/>
                </a:solidFill>
              </a:rPr>
              <a:t>Ausdruck</a:t>
            </a:r>
            <a:r>
              <a:rPr lang="en-US" sz="1200" dirty="0">
                <a:solidFill>
                  <a:schemeClr val="lt1"/>
                </a:solidFill>
              </a:rPr>
              <a:t> </a:t>
            </a:r>
            <a:r>
              <a:rPr lang="en-US" sz="1200" dirty="0" err="1">
                <a:solidFill>
                  <a:schemeClr val="lt1"/>
                </a:solidFill>
              </a:rPr>
              <a:t>wurde</a:t>
            </a:r>
            <a:r>
              <a:rPr lang="en-US" sz="1200" dirty="0">
                <a:solidFill>
                  <a:schemeClr val="lt1"/>
                </a:solidFill>
              </a:rPr>
              <a:t> </a:t>
            </a:r>
            <a:r>
              <a:rPr lang="en-US" sz="1200" dirty="0" err="1">
                <a:solidFill>
                  <a:schemeClr val="lt1"/>
                </a:solidFill>
              </a:rPr>
              <a:t>verwendet</a:t>
            </a:r>
            <a:r>
              <a:rPr lang="en-US" sz="1200" dirty="0">
                <a:solidFill>
                  <a:schemeClr val="lt1"/>
                </a:solidFill>
              </a:rPr>
              <a:t>, um den </a:t>
            </a:r>
            <a:r>
              <a:rPr lang="en-US" sz="1200" dirty="0" err="1">
                <a:solidFill>
                  <a:schemeClr val="lt1"/>
                </a:solidFill>
              </a:rPr>
              <a:t>Wirkmechanismus</a:t>
            </a:r>
            <a:r>
              <a:rPr lang="en-US" sz="1200" dirty="0">
                <a:solidFill>
                  <a:schemeClr val="lt1"/>
                </a:solidFill>
              </a:rPr>
              <a:t> der </a:t>
            </a:r>
            <a:r>
              <a:rPr lang="en-US" sz="1200" b="1" dirty="0">
                <a:solidFill>
                  <a:schemeClr val="lt1"/>
                </a:solidFill>
              </a:rPr>
              <a:t>Rho-Kinase-</a:t>
            </a:r>
            <a:r>
              <a:rPr lang="en-US" sz="1200" b="1" dirty="0" err="1">
                <a:solidFill>
                  <a:schemeClr val="lt1"/>
                </a:solidFill>
              </a:rPr>
              <a:t>Inhibitoren</a:t>
            </a:r>
            <a:r>
              <a:rPr lang="en-US" sz="1200" b="1" dirty="0">
                <a:solidFill>
                  <a:schemeClr val="lt1"/>
                </a:solidFill>
              </a:rPr>
              <a:t> </a:t>
            </a:r>
            <a:r>
              <a:rPr lang="en-US" sz="1200" dirty="0" err="1">
                <a:solidFill>
                  <a:schemeClr val="lt1"/>
                </a:solidFill>
              </a:rPr>
              <a:t>zu</a:t>
            </a:r>
            <a:r>
              <a:rPr lang="en-US" sz="1200" dirty="0">
                <a:solidFill>
                  <a:schemeClr val="lt1"/>
                </a:solidFill>
              </a:rPr>
              <a:t> </a:t>
            </a:r>
            <a:r>
              <a:rPr lang="en-US" sz="1200" dirty="0" err="1">
                <a:solidFill>
                  <a:schemeClr val="lt1"/>
                </a:solidFill>
              </a:rPr>
              <a:t>beschreiben</a:t>
            </a:r>
            <a:endParaRPr sz="1200" dirty="0">
              <a:solidFill>
                <a:srgbClr val="0000FF"/>
              </a:solidFill>
              <a:latin typeface="Arial"/>
              <a:ea typeface="Arial"/>
              <a:cs typeface="Arial"/>
              <a:sym typeface="Arial"/>
            </a:endParaRPr>
          </a:p>
          <a:p>
            <a:pPr lvl="0"/>
            <a:r>
              <a:rPr lang="en-US" sz="1200" i="1" dirty="0" err="1">
                <a:solidFill>
                  <a:schemeClr val="lt1"/>
                </a:solidFill>
              </a:rPr>
              <a:t>Bedeutet</a:t>
            </a:r>
            <a:r>
              <a:rPr lang="en-US" sz="1200" i="1" dirty="0">
                <a:solidFill>
                  <a:schemeClr val="lt1"/>
                </a:solidFill>
              </a:rPr>
              <a:t> das, </a:t>
            </a:r>
            <a:r>
              <a:rPr lang="en-US" sz="1200" i="1" dirty="0" err="1">
                <a:solidFill>
                  <a:schemeClr val="lt1"/>
                </a:solidFill>
              </a:rPr>
              <a:t>dass</a:t>
            </a:r>
            <a:r>
              <a:rPr lang="en-US" sz="1200" i="1" dirty="0">
                <a:solidFill>
                  <a:schemeClr val="lt1"/>
                </a:solidFill>
              </a:rPr>
              <a:t> NO und </a:t>
            </a:r>
            <a:r>
              <a:rPr lang="en-US" sz="1200" i="1" dirty="0" err="1">
                <a:solidFill>
                  <a:schemeClr val="lt1"/>
                </a:solidFill>
              </a:rPr>
              <a:t>RhoKIs</a:t>
            </a:r>
            <a:r>
              <a:rPr lang="en-US" sz="1200" i="1" dirty="0">
                <a:solidFill>
                  <a:schemeClr val="lt1"/>
                </a:solidFill>
              </a:rPr>
              <a:t> </a:t>
            </a:r>
            <a:r>
              <a:rPr lang="en-US" sz="1200" i="1" dirty="0" err="1">
                <a:solidFill>
                  <a:schemeClr val="lt1"/>
                </a:solidFill>
              </a:rPr>
              <a:t>denselben</a:t>
            </a:r>
            <a:r>
              <a:rPr lang="en-US" sz="1200" i="1" dirty="0">
                <a:solidFill>
                  <a:schemeClr val="lt1"/>
                </a:solidFill>
              </a:rPr>
              <a:t> </a:t>
            </a:r>
            <a:r>
              <a:rPr lang="en-US" sz="1200" i="1" dirty="0" err="1">
                <a:solidFill>
                  <a:schemeClr val="lt1"/>
                </a:solidFill>
              </a:rPr>
              <a:t>Wirkmechanismus</a:t>
            </a:r>
            <a:r>
              <a:rPr lang="en-US" sz="1200" i="1" dirty="0">
                <a:solidFill>
                  <a:schemeClr val="lt1"/>
                </a:solidFill>
              </a:rPr>
              <a:t> </a:t>
            </a:r>
            <a:r>
              <a:rPr lang="en-US" sz="1200" i="1" dirty="0" err="1">
                <a:solidFill>
                  <a:schemeClr val="lt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9"/>
                  </a:ext>
                </a:extLst>
              </a:rPr>
              <a:t>haben</a:t>
            </a:r>
            <a:r>
              <a:rPr lang="en-US" sz="1200" i="1" dirty="0">
                <a:solidFill>
                  <a:schemeClr val="lt1"/>
                </a:solidFill>
              </a:rPr>
              <a:t>?</a:t>
            </a:r>
            <a:endParaRPr lang="en-US" sz="1300" i="1" dirty="0">
              <a:solidFill>
                <a:srgbClr val="0000FF"/>
              </a:solidFill>
            </a:endParaRPr>
          </a:p>
          <a:p>
            <a:pPr lvl="0"/>
            <a:r>
              <a:rPr lang="en-US" sz="1200" dirty="0">
                <a:solidFill>
                  <a:schemeClr val="lt1"/>
                </a:solidFill>
              </a:rPr>
              <a:t>In </a:t>
            </a:r>
            <a:r>
              <a:rPr lang="en-US" sz="1200" dirty="0" err="1">
                <a:solidFill>
                  <a:schemeClr val="lt1"/>
                </a:solidFill>
              </a:rPr>
              <a:t>einem</a:t>
            </a:r>
            <a:r>
              <a:rPr lang="en-US" sz="1200" dirty="0">
                <a:solidFill>
                  <a:schemeClr val="lt1"/>
                </a:solidFill>
              </a:rPr>
              <a:t> </a:t>
            </a:r>
            <a:r>
              <a:rPr lang="en-US" sz="1200" dirty="0" err="1">
                <a:solidFill>
                  <a:schemeClr val="lt1"/>
                </a:solidFill>
              </a:rPr>
              <a:t>gewissen</a:t>
            </a:r>
            <a:r>
              <a:rPr lang="en-US" sz="1200" dirty="0">
                <a:solidFill>
                  <a:schemeClr val="lt1"/>
                </a:solidFill>
              </a:rPr>
              <a:t> Sinne ja: </a:t>
            </a:r>
            <a:r>
              <a:rPr lang="en-US" sz="1200" dirty="0" err="1">
                <a:solidFill>
                  <a:schemeClr val="lt1"/>
                </a:solidFill>
              </a:rPr>
              <a:t>Beide</a:t>
            </a:r>
            <a:r>
              <a:rPr lang="en-US" sz="1200" dirty="0">
                <a:solidFill>
                  <a:schemeClr val="lt1"/>
                </a:solidFill>
              </a:rPr>
              <a:t> </a:t>
            </a:r>
            <a:r>
              <a:rPr lang="en-US" sz="1200" dirty="0" err="1">
                <a:solidFill>
                  <a:schemeClr val="lt1"/>
                </a:solidFill>
              </a:rPr>
              <a:t>beeinflussen</a:t>
            </a:r>
            <a:r>
              <a:rPr lang="en-US" sz="1200" dirty="0">
                <a:solidFill>
                  <a:schemeClr val="lt1"/>
                </a:solidFill>
              </a:rPr>
              <a:t> die Rho-</a:t>
            </a:r>
            <a:r>
              <a:rPr lang="en-US" sz="1200" dirty="0" err="1">
                <a:solidFill>
                  <a:schemeClr val="lt1"/>
                </a:solidFill>
              </a:rPr>
              <a:t>Signalkaskade</a:t>
            </a:r>
            <a:r>
              <a:rPr lang="en-US" sz="1200" dirty="0">
                <a:solidFill>
                  <a:schemeClr val="lt1"/>
                </a:solidFill>
              </a:rPr>
              <a:t>, </a:t>
            </a:r>
            <a:r>
              <a:rPr lang="en-US" sz="1200" dirty="0" err="1">
                <a:solidFill>
                  <a:schemeClr val="lt1"/>
                </a:solidFill>
              </a:rPr>
              <a:t>welche</a:t>
            </a:r>
            <a:r>
              <a:rPr lang="en-US" sz="1200" dirty="0">
                <a:solidFill>
                  <a:schemeClr val="lt1"/>
                </a:solidFill>
              </a:rPr>
              <a:t> die </a:t>
            </a:r>
            <a:r>
              <a:rPr lang="en-US" sz="1200" dirty="0" err="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83"/>
                  </a:ext>
                </a:extLst>
              </a:rPr>
              <a:t>Versteifung</a:t>
            </a:r>
            <a:r>
              <a:rPr lang="en-US" sz="1200" dirty="0">
                <a:solidFill>
                  <a:schemeClr val="lt1"/>
                </a:solidFill>
              </a:rPr>
              <a:t> der </a:t>
            </a:r>
            <a:r>
              <a:rPr lang="en-US" sz="1200" dirty="0" err="1">
                <a:solidFill>
                  <a:schemeClr val="lt1"/>
                </a:solidFill>
              </a:rPr>
              <a:t>Zytoskelettstrukturen</a:t>
            </a:r>
            <a:r>
              <a:rPr lang="en-US" sz="1200" dirty="0">
                <a:solidFill>
                  <a:schemeClr val="lt1"/>
                </a:solidFill>
              </a:rPr>
              <a:t> </a:t>
            </a:r>
            <a:r>
              <a:rPr lang="en-US" sz="1200" dirty="0" err="1">
                <a:solidFill>
                  <a:schemeClr val="lt1"/>
                </a:solidFill>
              </a:rPr>
              <a:t>vermittelt</a:t>
            </a:r>
            <a:r>
              <a:rPr lang="en-US" sz="1200" dirty="0">
                <a:solidFill>
                  <a:schemeClr val="lt1"/>
                </a:solidFill>
              </a:rPr>
              <a:t>. Die </a:t>
            </a:r>
            <a:r>
              <a:rPr lang="en-US" sz="1200" dirty="0" err="1">
                <a:solidFill>
                  <a:schemeClr val="lt1"/>
                </a:solidFill>
              </a:rPr>
              <a:t>beiden</a:t>
            </a:r>
            <a:r>
              <a:rPr lang="en-US" sz="1200" dirty="0">
                <a:solidFill>
                  <a:schemeClr val="lt1"/>
                </a:solidFill>
              </a:rPr>
              <a:t> </a:t>
            </a:r>
            <a:r>
              <a:rPr lang="en-US" sz="1200" dirty="0" err="1">
                <a:solidFill>
                  <a:schemeClr val="lt1"/>
                </a:solidFill>
              </a:rPr>
              <a:t>Wirkstoffe</a:t>
            </a:r>
            <a:r>
              <a:rPr lang="en-US" sz="1200" dirty="0">
                <a:solidFill>
                  <a:schemeClr val="lt1"/>
                </a:solidFill>
              </a:rPr>
              <a:t> </a:t>
            </a:r>
            <a:r>
              <a:rPr lang="en-US" sz="1200" dirty="0" err="1">
                <a:solidFill>
                  <a:schemeClr val="lt1"/>
                </a:solidFill>
              </a:rPr>
              <a:t>greifen</a:t>
            </a:r>
            <a:r>
              <a:rPr lang="en-US" sz="1200" dirty="0">
                <a:solidFill>
                  <a:schemeClr val="lt1"/>
                </a:solidFill>
              </a:rPr>
              <a:t> </a:t>
            </a:r>
            <a:r>
              <a:rPr lang="en-US" sz="1200" dirty="0" err="1">
                <a:solidFill>
                  <a:schemeClr val="lt1"/>
                </a:solidFill>
              </a:rPr>
              <a:t>jedoch</a:t>
            </a:r>
            <a:r>
              <a:rPr lang="en-US" sz="1200" dirty="0">
                <a:solidFill>
                  <a:schemeClr val="lt1"/>
                </a:solidFill>
              </a:rPr>
              <a:t> an </a:t>
            </a:r>
            <a:r>
              <a:rPr lang="en-US" sz="1200" dirty="0" err="1">
                <a:solidFill>
                  <a:schemeClr val="lt1"/>
                </a:solidFill>
              </a:rPr>
              <a:t>unterschiedlichen</a:t>
            </a:r>
            <a:r>
              <a:rPr lang="en-US" sz="1200" dirty="0">
                <a:solidFill>
                  <a:schemeClr val="lt1"/>
                </a:solidFill>
              </a:rPr>
              <a:t> </a:t>
            </a:r>
            <a:r>
              <a:rPr lang="en-US" sz="1200" dirty="0" err="1">
                <a:solidFill>
                  <a:schemeClr val="lt1"/>
                </a:solidFill>
              </a:rPr>
              <a:t>Punkten</a:t>
            </a:r>
            <a:r>
              <a:rPr lang="en-US" sz="1200" dirty="0">
                <a:solidFill>
                  <a:schemeClr val="lt1"/>
                </a:solidFill>
              </a:rPr>
              <a:t> </a:t>
            </a:r>
            <a:r>
              <a:rPr lang="en-US" sz="1200" dirty="0" err="1">
                <a:solidFill>
                  <a:schemeClr val="lt1"/>
                </a:solidFill>
              </a:rPr>
              <a:t>dieser</a:t>
            </a:r>
            <a:r>
              <a:rPr lang="en-US" sz="1200" dirty="0">
                <a:solidFill>
                  <a:schemeClr val="lt1"/>
                </a:solidFill>
              </a:rPr>
              <a:t> </a:t>
            </a:r>
            <a:r>
              <a:rPr lang="en-US" sz="1200" dirty="0" err="1">
                <a:solidFill>
                  <a:schemeClr val="lt1"/>
                </a:solidFill>
              </a:rPr>
              <a:t>Signalkaskade</a:t>
            </a:r>
            <a:r>
              <a:rPr lang="en-US" sz="1200" dirty="0">
                <a:solidFill>
                  <a:schemeClr val="lt1"/>
                </a:solidFill>
              </a:rPr>
              <a:t> an.</a:t>
            </a:r>
            <a:endParaRPr lang="en-US" sz="1200" dirty="0"/>
          </a:p>
        </p:txBody>
      </p:sp>
    </p:spTree>
    <p:extLst>
      <p:ext uri="{BB962C8B-B14F-4D97-AF65-F5344CB8AC3E}">
        <p14:creationId xmlns:p14="http://schemas.microsoft.com/office/powerpoint/2010/main" val="38244782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DAC5DE82-8D03-8865-96C8-DFA40E76DDA0}"/>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8A6AA1B9-66DC-404F-A037-DD0A476586E2}"/>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5373D498-3BED-D6A1-8862-F7CC126B0901}"/>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EC0CDF32-2C1A-11BF-C9C7-5E5D538620A2}"/>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9CA627C5-655C-29E1-87D5-8538AE2010A4}"/>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8EA4D1D9-0E2A-3C2F-FEF7-2534AFEE7A1D}"/>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30B22C5C-AE22-E07B-84CA-B5D9D2E43473}"/>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3467545D-C737-8B2B-D90B-B0D57C1808B2}"/>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DC4987BA-81B0-D333-B507-637C33046A0E}"/>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95</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C67837F1-F5AE-5867-BC2B-7E88DF7D0563}"/>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D9CB2C57-F8B9-753F-4BB8-18054BFD8892}"/>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E052D44F-C298-B401-AED7-59BFBAB56050}"/>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EDC68B75-667C-440F-461B-271CDC9DA0D8}"/>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2C5E7A06-F006-22CC-D0A9-555D32E60AC0}"/>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9A34E32C-6F44-CB8B-D570-59AA702B64F4}"/>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3CBC9141-961C-E762-6C8B-015B6800FB04}"/>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2A2B0C04-AEE7-853B-0859-A0CACB1E47D5}"/>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4E7E3573-43E7-CA6F-EADC-E76691041BC0}"/>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85FE383C-1BFF-8BC9-B50F-38F186DBE751}"/>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FA507AEB-A810-B3E5-6BFB-4CC196DD91C6}"/>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537E063F-90A8-7E94-371A-32DFA5F8DDFB}"/>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27FA6C32-D80F-70D2-F796-980B5E034B4F}"/>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7B1CE6CD-D9D8-5DBC-3D11-4007DB512C25}"/>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46B7FA43-852F-41B2-B9F9-900144322A12}"/>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9C3A8BDD-065C-C2AD-B0D6-D75F33D4521A}"/>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47C5719D-74D0-9CAF-E97F-34231C871507}"/>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6CD63D2C-A9AA-F19B-9C4C-FD44E5C4DE9A}"/>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D4EE3502-1000-98C7-F962-3A9FB710B1F4}"/>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15" name="Google Shape;2274;p111">
            <a:extLst>
              <a:ext uri="{FF2B5EF4-FFF2-40B4-BE49-F238E27FC236}">
                <a16:creationId xmlns:a16="http://schemas.microsoft.com/office/drawing/2014/main" id="{C5E1C68C-995A-1848-1EFB-1962D3E344DC}"/>
              </a:ext>
            </a:extLst>
          </p:cNvPr>
          <p:cNvSpPr txBox="1"/>
          <p:nvPr/>
        </p:nvSpPr>
        <p:spPr>
          <a:xfrm>
            <a:off x="3637200" y="4420955"/>
            <a:ext cx="5049600" cy="1533753"/>
          </a:xfrm>
          <a:prstGeom prst="rect">
            <a:avLst/>
          </a:prstGeom>
          <a:solidFill>
            <a:srgbClr val="33CCCC"/>
          </a:solidFill>
          <a:ln>
            <a:noFill/>
          </a:ln>
        </p:spPr>
        <p:txBody>
          <a:bodyPr spcFirstLastPara="1" wrap="square" lIns="25400" tIns="12700" rIns="25400" bIns="12700" anchor="t" anchorCtr="0">
            <a:spAutoFit/>
          </a:bodyPr>
          <a:lstStyle/>
          <a:p>
            <a:pPr lvl="0"/>
            <a:r>
              <a:rPr lang="en-US" sz="1200" i="1" dirty="0">
                <a:solidFill>
                  <a:srgbClr val="0000FF"/>
                </a:solidFill>
              </a:rPr>
              <a:t>Wie stark </a:t>
            </a:r>
            <a:r>
              <a:rPr lang="en-US" sz="1200" i="1" dirty="0" err="1">
                <a:solidFill>
                  <a:srgbClr val="0000FF"/>
                </a:solidFill>
              </a:rPr>
              <a:t>senkt</a:t>
            </a:r>
            <a:r>
              <a:rPr lang="en-US" sz="1200" i="1" dirty="0">
                <a:solidFill>
                  <a:srgbClr val="0000FF"/>
                </a:solidFill>
              </a:rPr>
              <a:t> </a:t>
            </a:r>
            <a:r>
              <a:rPr lang="en-US" sz="1200" i="1" dirty="0" err="1">
                <a:solidFill>
                  <a:srgbClr val="0000FF"/>
                </a:solidFill>
              </a:rPr>
              <a:t>Latanoprostene</a:t>
            </a:r>
            <a:r>
              <a:rPr lang="en-US" sz="1200" i="1" dirty="0">
                <a:solidFill>
                  <a:srgbClr val="0000FF"/>
                </a:solidFill>
              </a:rPr>
              <a:t> </a:t>
            </a:r>
            <a:r>
              <a:rPr lang="en-US" sz="1200" i="1" dirty="0" err="1">
                <a:solidFill>
                  <a:srgbClr val="0000FF"/>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a:t>
            </a:r>
            <a:endParaRPr lang="en-US" sz="1200" dirty="0"/>
          </a:p>
          <a:p>
            <a:pPr lvl="0"/>
            <a:r>
              <a:rPr lang="en-US" sz="1200" dirty="0">
                <a:solidFill>
                  <a:srgbClr val="0000FF"/>
                </a:solidFill>
              </a:rPr>
              <a:t>Das </a:t>
            </a:r>
            <a:r>
              <a:rPr lang="en-US" sz="1200" dirty="0" err="1">
                <a:solidFill>
                  <a:srgbClr val="0000FF"/>
                </a:solidFill>
              </a:rPr>
              <a:t>ist</a:t>
            </a:r>
            <a:r>
              <a:rPr lang="en-US" sz="1200" dirty="0">
                <a:solidFill>
                  <a:srgbClr val="0000FF"/>
                </a:solidFill>
              </a:rPr>
              <a:t> nicht die </a:t>
            </a:r>
            <a:r>
              <a:rPr lang="en-US" sz="1200" dirty="0" err="1">
                <a:solidFill>
                  <a:srgbClr val="0000FF"/>
                </a:solidFill>
              </a:rPr>
              <a:t>entscheidende</a:t>
            </a:r>
            <a:r>
              <a:rPr lang="en-US" sz="1200" dirty="0">
                <a:solidFill>
                  <a:srgbClr val="0000FF"/>
                </a:solidFill>
              </a:rPr>
              <a:t> Frage. Die </a:t>
            </a:r>
            <a:r>
              <a:rPr lang="en-US" sz="1200" dirty="0" err="1">
                <a:solidFill>
                  <a:srgbClr val="0000FF"/>
                </a:solidFill>
              </a:rPr>
              <a:t>entscheidende</a:t>
            </a:r>
            <a:r>
              <a:rPr lang="en-US" sz="1200" dirty="0">
                <a:solidFill>
                  <a:srgbClr val="0000FF"/>
                </a:solidFill>
              </a:rPr>
              <a:t> Frage </a:t>
            </a:r>
            <a:r>
              <a:rPr lang="en-US" sz="1200" dirty="0" err="1">
                <a:solidFill>
                  <a:srgbClr val="0000FF"/>
                </a:solidFill>
              </a:rPr>
              <a:t>ist</a:t>
            </a:r>
            <a:r>
              <a:rPr lang="en-US" sz="1200" dirty="0">
                <a:solidFill>
                  <a:srgbClr val="0000FF"/>
                </a:solidFill>
              </a:rPr>
              <a:t> </a:t>
            </a:r>
            <a:r>
              <a:rPr lang="en-US" sz="1200" dirty="0" err="1">
                <a:solidFill>
                  <a:srgbClr val="0000FF"/>
                </a:solidFill>
              </a:rPr>
              <a:t>vielmehr</a:t>
            </a:r>
            <a:r>
              <a:rPr lang="en-US" sz="1200" dirty="0">
                <a:solidFill>
                  <a:srgbClr val="0000FF"/>
                </a:solidFill>
              </a:rPr>
              <a:t>: Um </a:t>
            </a:r>
            <a:r>
              <a:rPr lang="en-US" sz="1200" dirty="0" err="1">
                <a:solidFill>
                  <a:srgbClr val="0000FF"/>
                </a:solidFill>
              </a:rPr>
              <a:t>wie</a:t>
            </a:r>
            <a:r>
              <a:rPr lang="en-US" sz="1200" dirty="0">
                <a:solidFill>
                  <a:srgbClr val="0000FF"/>
                </a:solidFill>
              </a:rPr>
              <a:t> </a:t>
            </a:r>
            <a:r>
              <a:rPr lang="en-US" sz="1200" dirty="0" err="1">
                <a:solidFill>
                  <a:srgbClr val="0000FF"/>
                </a:solidFill>
              </a:rPr>
              <a:t>viel</a:t>
            </a:r>
            <a:r>
              <a:rPr lang="en-US" sz="1200" dirty="0">
                <a:solidFill>
                  <a:srgbClr val="0000FF"/>
                </a:solidFill>
              </a:rPr>
              <a:t> </a:t>
            </a:r>
            <a:r>
              <a:rPr lang="en-US" sz="1200" dirty="0" err="1">
                <a:solidFill>
                  <a:srgbClr val="0000FF"/>
                </a:solidFill>
              </a:rPr>
              <a:t>stärker</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Latanoprostene</a:t>
            </a:r>
            <a:r>
              <a:rPr lang="en-US" sz="1200" dirty="0">
                <a:solidFill>
                  <a:srgbClr val="0000FF"/>
                </a:solidFill>
              </a:rPr>
              <a:t> </a:t>
            </a:r>
            <a:r>
              <a:rPr lang="en-US" sz="1200" dirty="0" err="1">
                <a:solidFill>
                  <a:srgbClr val="0000FF"/>
                </a:solidFill>
              </a:rPr>
              <a:t>Bunod</a:t>
            </a:r>
            <a:r>
              <a:rPr lang="en-US" sz="1200" dirty="0">
                <a:solidFill>
                  <a:srgbClr val="0000FF"/>
                </a:solidFill>
              </a:rPr>
              <a:t> den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als</a:t>
            </a:r>
            <a:r>
              <a:rPr lang="en-US" sz="1200" dirty="0">
                <a:solidFill>
                  <a:srgbClr val="0000FF"/>
                </a:solidFill>
              </a:rPr>
              <a:t> Latanoprost </a:t>
            </a:r>
            <a:r>
              <a:rPr lang="en-US" sz="1200" dirty="0" err="1">
                <a:solidFill>
                  <a:srgbClr val="0000FF"/>
                </a:solidFill>
              </a:rPr>
              <a:t>allein</a:t>
            </a:r>
            <a:r>
              <a:rPr lang="en-US" sz="1200" dirty="0">
                <a:solidFill>
                  <a:srgbClr val="0000FF"/>
                </a:solidFill>
              </a:rPr>
              <a:t>?</a:t>
            </a:r>
            <a:endParaRPr lang="en-US" sz="1200" dirty="0"/>
          </a:p>
          <a:p>
            <a:pPr marL="0" marR="0" lvl="0" indent="0" algn="l" rtl="0">
              <a:spcBef>
                <a:spcPts val="0"/>
              </a:spcBef>
              <a:spcAft>
                <a:spcPts val="0"/>
              </a:spcAft>
              <a:buNone/>
            </a:pPr>
            <a:endParaRPr sz="1400" dirty="0">
              <a:solidFill>
                <a:srgbClr val="33CCCC"/>
              </a:solidFill>
              <a:latin typeface="Arial"/>
              <a:ea typeface="Arial"/>
              <a:cs typeface="Arial"/>
              <a:sym typeface="Arial"/>
            </a:endParaRPr>
          </a:p>
          <a:p>
            <a:pPr marL="0" marR="0" lvl="0" indent="0" algn="l" rtl="0">
              <a:spcBef>
                <a:spcPts val="0"/>
              </a:spcBef>
              <a:spcAft>
                <a:spcPts val="0"/>
              </a:spcAft>
              <a:buNone/>
            </a:pPr>
            <a:r>
              <a:rPr lang="en-US" sz="1200" i="1" dirty="0">
                <a:solidFill>
                  <a:srgbClr val="33CCCC"/>
                </a:solidFill>
                <a:latin typeface="Arial"/>
                <a:ea typeface="Arial"/>
                <a:cs typeface="Arial"/>
                <a:sym typeface="Arial"/>
              </a:rPr>
              <a:t>Na gut, um </a:t>
            </a:r>
            <a:r>
              <a:rPr lang="en-US" sz="1200" i="1" dirty="0" err="1">
                <a:solidFill>
                  <a:srgbClr val="33CCCC"/>
                </a:solidFill>
                <a:latin typeface="Arial"/>
                <a:ea typeface="Arial"/>
                <a:cs typeface="Arial"/>
                <a:sym typeface="Arial"/>
              </a:rPr>
              <a:t>wie</a:t>
            </a:r>
            <a:r>
              <a:rPr lang="en-US" sz="1200" i="1" dirty="0">
                <a:solidFill>
                  <a:srgbClr val="33CCCC"/>
                </a:solidFill>
                <a:latin typeface="Arial"/>
                <a:ea typeface="Arial"/>
                <a:cs typeface="Arial"/>
                <a:sym typeface="Arial"/>
              </a:rPr>
              <a:t> </a:t>
            </a:r>
            <a:r>
              <a:rPr lang="en-US" sz="1200" i="1" dirty="0" err="1">
                <a:solidFill>
                  <a:srgbClr val="33CCCC"/>
                </a:solidFill>
                <a:latin typeface="Arial"/>
                <a:ea typeface="Arial"/>
                <a:cs typeface="Arial"/>
                <a:sym typeface="Arial"/>
              </a:rPr>
              <a:t>viel</a:t>
            </a:r>
            <a:r>
              <a:rPr lang="en-US" sz="1200" i="1" dirty="0">
                <a:solidFill>
                  <a:srgbClr val="33CCCC"/>
                </a:solidFill>
                <a:latin typeface="Arial"/>
                <a:ea typeface="Arial"/>
                <a:cs typeface="Arial"/>
                <a:sym typeface="Arial"/>
              </a:rPr>
              <a:t> </a:t>
            </a:r>
            <a:r>
              <a:rPr lang="en-US" sz="1200" i="1" dirty="0" err="1">
                <a:solidFill>
                  <a:srgbClr val="33CCCC"/>
                </a:solidFill>
                <a:latin typeface="Arial"/>
                <a:ea typeface="Arial"/>
                <a:cs typeface="Arial"/>
                <a:sym typeface="Arial"/>
              </a:rPr>
              <a:t>senkt</a:t>
            </a:r>
            <a:r>
              <a:rPr lang="en-US" sz="1200" i="1" dirty="0">
                <a:solidFill>
                  <a:srgbClr val="33CCCC"/>
                </a:solidFill>
                <a:latin typeface="Arial"/>
                <a:ea typeface="Arial"/>
                <a:cs typeface="Arial"/>
                <a:sym typeface="Arial"/>
              </a:rPr>
              <a:t> es den </a:t>
            </a:r>
            <a:r>
              <a:rPr lang="en-US" sz="1200" i="1" dirty="0" err="1">
                <a:solidFill>
                  <a:srgbClr val="33CCCC"/>
                </a:solidFill>
                <a:latin typeface="Arial"/>
                <a:ea typeface="Arial"/>
                <a:cs typeface="Arial"/>
                <a:sym typeface="Arial"/>
              </a:rPr>
              <a:t>Augeninnendruck</a:t>
            </a:r>
            <a:r>
              <a:rPr lang="en-US" sz="1200" i="1" dirty="0">
                <a:solidFill>
                  <a:srgbClr val="33CCCC"/>
                </a:solidFill>
                <a:latin typeface="Arial"/>
                <a:ea typeface="Arial"/>
                <a:cs typeface="Arial"/>
                <a:sym typeface="Arial"/>
              </a:rPr>
              <a:t> </a:t>
            </a:r>
            <a:r>
              <a:rPr lang="en-US" sz="1200" i="1" dirty="0" err="1">
                <a:solidFill>
                  <a:srgbClr val="33CCCC"/>
                </a:solidFill>
                <a:latin typeface="Arial"/>
                <a:ea typeface="Arial"/>
                <a:cs typeface="Arial"/>
                <a:sym typeface="Arial"/>
              </a:rPr>
              <a:t>im</a:t>
            </a:r>
            <a:r>
              <a:rPr lang="en-US" sz="1200" i="1" dirty="0">
                <a:solidFill>
                  <a:srgbClr val="33CCCC"/>
                </a:solidFill>
                <a:latin typeface="Arial"/>
                <a:ea typeface="Arial"/>
                <a:cs typeface="Arial"/>
                <a:sym typeface="Arial"/>
              </a:rPr>
              <a:t> </a:t>
            </a:r>
            <a:r>
              <a:rPr lang="en-US" sz="1200" i="1" dirty="0" err="1">
                <a:solidFill>
                  <a:srgbClr val="33CCCC"/>
                </a:solidFill>
                <a:latin typeface="Arial"/>
                <a:ea typeface="Arial"/>
                <a:cs typeface="Arial"/>
                <a:sym typeface="Arial"/>
              </a:rPr>
              <a:t>Vergleich</a:t>
            </a:r>
            <a:r>
              <a:rPr lang="en-US" sz="1200" i="1" dirty="0">
                <a:solidFill>
                  <a:srgbClr val="33CCCC"/>
                </a:solidFill>
                <a:latin typeface="Arial"/>
                <a:ea typeface="Arial"/>
                <a:cs typeface="Arial"/>
                <a:sym typeface="Arial"/>
              </a:rPr>
              <a:t> </a:t>
            </a:r>
            <a:r>
              <a:rPr lang="en-US" sz="1200" i="1" dirty="0" err="1">
                <a:solidFill>
                  <a:srgbClr val="33CCCC"/>
                </a:solidFill>
                <a:latin typeface="Arial"/>
                <a:ea typeface="Arial"/>
                <a:cs typeface="Arial"/>
                <a:sym typeface="Arial"/>
              </a:rPr>
              <a:t>zu</a:t>
            </a:r>
            <a:r>
              <a:rPr lang="en-US" sz="1200" i="1" dirty="0">
                <a:solidFill>
                  <a:srgbClr val="33CCCC"/>
                </a:solidFill>
                <a:latin typeface="Arial"/>
                <a:ea typeface="Arial"/>
                <a:cs typeface="Arial"/>
                <a:sym typeface="Arial"/>
              </a:rPr>
              <a:t> Latanoprost </a:t>
            </a:r>
            <a:r>
              <a:rPr lang="en-US" sz="1200" i="1" dirty="0" err="1">
                <a:solidFill>
                  <a:srgbClr val="33CCCC"/>
                </a:solidFill>
                <a:latin typeface="Arial"/>
                <a:ea typeface="Arial"/>
                <a:cs typeface="Arial"/>
                <a:sym typeface="Arial"/>
              </a:rPr>
              <a:t>allein</a:t>
            </a:r>
            <a:r>
              <a:rPr lang="en-US" sz="1200" i="1" dirty="0">
                <a:solidFill>
                  <a:srgbClr val="33CCCC"/>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33CCCC"/>
                </a:solidFill>
                <a:latin typeface="Arial"/>
                <a:ea typeface="Arial"/>
                <a:cs typeface="Arial"/>
                <a:sym typeface="Arial"/>
              </a:rPr>
              <a:t>Um </a:t>
            </a:r>
            <a:r>
              <a:rPr lang="en-US" sz="1200" dirty="0" err="1">
                <a:solidFill>
                  <a:srgbClr val="33CCCC"/>
                </a:solidFill>
                <a:latin typeface="Arial"/>
                <a:ea typeface="Arial"/>
                <a:cs typeface="Arial"/>
                <a:sym typeface="Arial"/>
              </a:rPr>
              <a:t>etwa</a:t>
            </a:r>
            <a:r>
              <a:rPr lang="en-US" sz="1200" dirty="0">
                <a:solidFill>
                  <a:srgbClr val="33CCCC"/>
                </a:solidFill>
                <a:latin typeface="Arial"/>
                <a:ea typeface="Arial"/>
                <a:cs typeface="Arial"/>
                <a:sym typeface="Arial"/>
              </a:rPr>
              <a:t> 1 mmHg</a:t>
            </a:r>
            <a:endParaRPr dirty="0"/>
          </a:p>
        </p:txBody>
      </p:sp>
      <p:sp>
        <p:nvSpPr>
          <p:cNvPr id="20" name="Google Shape;2273;p111">
            <a:extLst>
              <a:ext uri="{FF2B5EF4-FFF2-40B4-BE49-F238E27FC236}">
                <a16:creationId xmlns:a16="http://schemas.microsoft.com/office/drawing/2014/main" id="{459319D5-D46B-E587-317A-BF5EFF15FE1D}"/>
              </a:ext>
            </a:extLst>
          </p:cNvPr>
          <p:cNvSpPr txBox="1"/>
          <p:nvPr/>
        </p:nvSpPr>
        <p:spPr>
          <a:xfrm>
            <a:off x="1043077" y="4335606"/>
            <a:ext cx="2181045"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Augeninnendruck</a:t>
            </a:r>
            <a:r>
              <a:rPr lang="en-US" sz="1200" i="1" dirty="0">
                <a:solidFill>
                  <a:srgbClr val="0000FF"/>
                </a:solidFill>
                <a:latin typeface="Arial"/>
                <a:ea typeface="Arial"/>
                <a:cs typeface="Arial"/>
                <a:sym typeface="Arial"/>
              </a:rPr>
              <a:t> um ?</a:t>
            </a:r>
            <a:endParaRPr dirty="0">
              <a:solidFill>
                <a:srgbClr val="0000FF"/>
              </a:solidFill>
            </a:endParaRPr>
          </a:p>
        </p:txBody>
      </p:sp>
      <p:cxnSp>
        <p:nvCxnSpPr>
          <p:cNvPr id="21" name="Google Shape;2272;p111">
            <a:extLst>
              <a:ext uri="{FF2B5EF4-FFF2-40B4-BE49-F238E27FC236}">
                <a16:creationId xmlns:a16="http://schemas.microsoft.com/office/drawing/2014/main" id="{60D68DDD-9B07-09B0-2A37-21C1F0A8603F}"/>
              </a:ext>
            </a:extLst>
          </p:cNvPr>
          <p:cNvCxnSpPr/>
          <p:nvPr/>
        </p:nvCxnSpPr>
        <p:spPr>
          <a:xfrm rot="10800000" flipH="1">
            <a:off x="2288165" y="3660311"/>
            <a:ext cx="806955" cy="533400"/>
          </a:xfrm>
          <a:prstGeom prst="straightConnector1">
            <a:avLst/>
          </a:prstGeom>
          <a:noFill/>
          <a:ln w="9525" cap="flat" cmpd="sng">
            <a:solidFill>
              <a:schemeClr val="dk1"/>
            </a:solidFill>
            <a:prstDash val="solid"/>
            <a:round/>
            <a:headEnd type="triangle" w="med" len="med"/>
            <a:tailEnd type="none" w="sm" len="sm"/>
          </a:ln>
        </p:spPr>
      </p:cxnSp>
      <p:cxnSp>
        <p:nvCxnSpPr>
          <p:cNvPr id="22" name="Google Shape;2271;p111">
            <a:extLst>
              <a:ext uri="{FF2B5EF4-FFF2-40B4-BE49-F238E27FC236}">
                <a16:creationId xmlns:a16="http://schemas.microsoft.com/office/drawing/2014/main" id="{0FDBDFF5-8107-55B4-74FD-B0F9A594C099}"/>
              </a:ext>
            </a:extLst>
          </p:cNvPr>
          <p:cNvCxnSpPr/>
          <p:nvPr/>
        </p:nvCxnSpPr>
        <p:spPr>
          <a:xfrm rot="10800000">
            <a:off x="1477007" y="3731259"/>
            <a:ext cx="800615" cy="533400"/>
          </a:xfrm>
          <a:prstGeom prst="straightConnector1">
            <a:avLst/>
          </a:prstGeom>
          <a:noFill/>
          <a:ln w="9525" cap="flat" cmpd="sng">
            <a:solidFill>
              <a:schemeClr val="dk1"/>
            </a:solidFill>
            <a:prstDash val="solid"/>
            <a:round/>
            <a:headEnd type="triangle" w="med" len="med"/>
            <a:tailEnd type="none" w="sm" len="sm"/>
          </a:ln>
        </p:spPr>
      </p:cxnSp>
    </p:spTree>
    <p:extLst>
      <p:ext uri="{BB962C8B-B14F-4D97-AF65-F5344CB8AC3E}">
        <p14:creationId xmlns:p14="http://schemas.microsoft.com/office/powerpoint/2010/main" val="21177526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4BE89474-C048-29C5-78A0-B76C4599AE87}"/>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2E44A578-415A-4C37-24DF-78B5A73CCF79}"/>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9546ADF0-B59F-8902-C7DC-981A32B0E1F5}"/>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B6FA8FDD-B956-8890-0F13-6A7DCC45DFF9}"/>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Kammerwasserabfluss</a:t>
              </a:r>
              <a:r>
                <a:rPr lang="en-US" sz="1200" b="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AE94604D-9220-5BBD-E583-646F03B7527E}"/>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E63533E9-6B74-D671-D7A5-32F00B14861C}"/>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D4813273-7F78-EC96-5D3E-44294FE61B13}"/>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DF121566-1593-04AB-72D8-5EFE34A3D1CD}"/>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A8353A5-7496-C7D1-F558-90DAF4BFE68A}"/>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96</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8DC15133-2118-DC9C-7318-4DB631067AE2}"/>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230C9212-831B-B9D3-A1DF-ED04CD51F418}"/>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342F6D47-E672-471D-0138-E2DE5EC943C3}"/>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F86A2B4D-CD91-8857-BE1F-4B9D363F7A66}"/>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D2B4FC16-D0B4-C0E7-F44C-E6EF5D086244}"/>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B8E7719A-2E4C-12FB-72A2-C375019EF428}"/>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E361B563-1125-8043-2995-16ABF6C4838B}"/>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357810A4-91AE-9D98-8FF9-66A614DF531B}"/>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EA871B26-CF04-C68B-33E8-3ED22D416A87}"/>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32522263-704B-0014-A4C9-4D611E765573}"/>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98311B7D-DD0F-1F39-A5B4-9530DF86997C}"/>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F67F810D-224C-CB64-E46B-5CC6708247E6}"/>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BCE05F11-AB32-E68F-47E7-67183743F89A}"/>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85792D7F-F916-7BA5-419F-3195E892B426}"/>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A74F7879-9B3B-2D8E-85C0-FFCFBFB1AD13}"/>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62F90B73-3FC4-41F2-1D75-CBE845947824}"/>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D8D9AF7F-ADB7-8177-75F6-583B7CD9F449}"/>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B6EFCCA9-AD59-7A38-DF05-DB51B6600000}"/>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C410271E-BBFE-1C5A-3BE2-6B3289A65B08}"/>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15" name="Google Shape;2274;p111">
            <a:extLst>
              <a:ext uri="{FF2B5EF4-FFF2-40B4-BE49-F238E27FC236}">
                <a16:creationId xmlns:a16="http://schemas.microsoft.com/office/drawing/2014/main" id="{05F67692-717A-A8CB-F231-2424A67832D5}"/>
              </a:ext>
            </a:extLst>
          </p:cNvPr>
          <p:cNvSpPr txBox="1"/>
          <p:nvPr/>
        </p:nvSpPr>
        <p:spPr>
          <a:xfrm>
            <a:off x="3637200" y="4420955"/>
            <a:ext cx="5049600" cy="1533753"/>
          </a:xfrm>
          <a:prstGeom prst="rect">
            <a:avLst/>
          </a:prstGeom>
          <a:solidFill>
            <a:srgbClr val="33CCCC"/>
          </a:solidFill>
          <a:ln>
            <a:noFill/>
          </a:ln>
        </p:spPr>
        <p:txBody>
          <a:bodyPr spcFirstLastPara="1" wrap="square" lIns="25400" tIns="12700" rIns="25400" bIns="12700" anchor="t" anchorCtr="0">
            <a:spAutoFit/>
          </a:bodyPr>
          <a:lstStyle/>
          <a:p>
            <a:pPr lvl="0"/>
            <a:r>
              <a:rPr lang="en-US" sz="1200" i="1" dirty="0">
                <a:solidFill>
                  <a:srgbClr val="0000FF"/>
                </a:solidFill>
              </a:rPr>
              <a:t>Wie stark </a:t>
            </a:r>
            <a:r>
              <a:rPr lang="en-US" sz="1200" i="1" dirty="0" err="1">
                <a:solidFill>
                  <a:srgbClr val="0000FF"/>
                </a:solidFill>
              </a:rPr>
              <a:t>senkt</a:t>
            </a:r>
            <a:r>
              <a:rPr lang="en-US" sz="1200" i="1" dirty="0">
                <a:solidFill>
                  <a:srgbClr val="0000FF"/>
                </a:solidFill>
              </a:rPr>
              <a:t> </a:t>
            </a:r>
            <a:r>
              <a:rPr lang="en-US" sz="1200" i="1" dirty="0" err="1">
                <a:solidFill>
                  <a:srgbClr val="0000FF"/>
                </a:solidFill>
              </a:rPr>
              <a:t>Latanoprostene</a:t>
            </a:r>
            <a:r>
              <a:rPr lang="en-US" sz="1200" i="1" dirty="0">
                <a:solidFill>
                  <a:srgbClr val="0000FF"/>
                </a:solidFill>
              </a:rPr>
              <a:t> </a:t>
            </a:r>
            <a:r>
              <a:rPr lang="en-US" sz="1200" i="1" dirty="0" err="1">
                <a:solidFill>
                  <a:srgbClr val="0000FF"/>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a:t>
            </a:r>
            <a:endParaRPr lang="en-US" sz="1200" dirty="0"/>
          </a:p>
          <a:p>
            <a:pPr lvl="0"/>
            <a:r>
              <a:rPr lang="en-US" sz="1200" dirty="0">
                <a:solidFill>
                  <a:srgbClr val="0000FF"/>
                </a:solidFill>
              </a:rPr>
              <a:t>Das </a:t>
            </a:r>
            <a:r>
              <a:rPr lang="en-US" sz="1200" dirty="0" err="1">
                <a:solidFill>
                  <a:srgbClr val="0000FF"/>
                </a:solidFill>
              </a:rPr>
              <a:t>ist</a:t>
            </a:r>
            <a:r>
              <a:rPr lang="en-US" sz="1200" dirty="0">
                <a:solidFill>
                  <a:srgbClr val="0000FF"/>
                </a:solidFill>
              </a:rPr>
              <a:t> nicht die </a:t>
            </a:r>
            <a:r>
              <a:rPr lang="en-US" sz="1200" dirty="0" err="1">
                <a:solidFill>
                  <a:srgbClr val="0000FF"/>
                </a:solidFill>
              </a:rPr>
              <a:t>entscheidende</a:t>
            </a:r>
            <a:r>
              <a:rPr lang="en-US" sz="1200" dirty="0">
                <a:solidFill>
                  <a:srgbClr val="0000FF"/>
                </a:solidFill>
              </a:rPr>
              <a:t> Frage. Die </a:t>
            </a:r>
            <a:r>
              <a:rPr lang="en-US" sz="1200" dirty="0" err="1">
                <a:solidFill>
                  <a:srgbClr val="0000FF"/>
                </a:solidFill>
              </a:rPr>
              <a:t>entscheidende</a:t>
            </a:r>
            <a:r>
              <a:rPr lang="en-US" sz="1200" dirty="0">
                <a:solidFill>
                  <a:srgbClr val="0000FF"/>
                </a:solidFill>
              </a:rPr>
              <a:t> Frage </a:t>
            </a:r>
            <a:r>
              <a:rPr lang="en-US" sz="1200" dirty="0" err="1">
                <a:solidFill>
                  <a:srgbClr val="0000FF"/>
                </a:solidFill>
              </a:rPr>
              <a:t>ist</a:t>
            </a:r>
            <a:r>
              <a:rPr lang="en-US" sz="1200" dirty="0">
                <a:solidFill>
                  <a:srgbClr val="0000FF"/>
                </a:solidFill>
              </a:rPr>
              <a:t> </a:t>
            </a:r>
            <a:r>
              <a:rPr lang="en-US" sz="1200" dirty="0" err="1">
                <a:solidFill>
                  <a:srgbClr val="0000FF"/>
                </a:solidFill>
              </a:rPr>
              <a:t>vielmehr</a:t>
            </a:r>
            <a:r>
              <a:rPr lang="en-US" sz="1200" dirty="0">
                <a:solidFill>
                  <a:srgbClr val="0000FF"/>
                </a:solidFill>
              </a:rPr>
              <a:t>: Um </a:t>
            </a:r>
            <a:r>
              <a:rPr lang="en-US" sz="1200" dirty="0" err="1">
                <a:solidFill>
                  <a:srgbClr val="0000FF"/>
                </a:solidFill>
              </a:rPr>
              <a:t>wie</a:t>
            </a:r>
            <a:r>
              <a:rPr lang="en-US" sz="1200" dirty="0">
                <a:solidFill>
                  <a:srgbClr val="0000FF"/>
                </a:solidFill>
              </a:rPr>
              <a:t> </a:t>
            </a:r>
            <a:r>
              <a:rPr lang="en-US" sz="1200" dirty="0" err="1">
                <a:solidFill>
                  <a:srgbClr val="0000FF"/>
                </a:solidFill>
              </a:rPr>
              <a:t>viel</a:t>
            </a:r>
            <a:r>
              <a:rPr lang="en-US" sz="1200" dirty="0">
                <a:solidFill>
                  <a:srgbClr val="0000FF"/>
                </a:solidFill>
              </a:rPr>
              <a:t> </a:t>
            </a:r>
            <a:r>
              <a:rPr lang="en-US" sz="1200" dirty="0" err="1">
                <a:solidFill>
                  <a:srgbClr val="0000FF"/>
                </a:solidFill>
              </a:rPr>
              <a:t>stärker</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Latanoprostene</a:t>
            </a:r>
            <a:r>
              <a:rPr lang="en-US" sz="1200" dirty="0">
                <a:solidFill>
                  <a:srgbClr val="0000FF"/>
                </a:solidFill>
              </a:rPr>
              <a:t> </a:t>
            </a:r>
            <a:r>
              <a:rPr lang="en-US" sz="1200" dirty="0" err="1">
                <a:solidFill>
                  <a:srgbClr val="0000FF"/>
                </a:solidFill>
              </a:rPr>
              <a:t>Bunod</a:t>
            </a:r>
            <a:r>
              <a:rPr lang="en-US" sz="1200" dirty="0">
                <a:solidFill>
                  <a:srgbClr val="0000FF"/>
                </a:solidFill>
              </a:rPr>
              <a:t> den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als</a:t>
            </a:r>
            <a:r>
              <a:rPr lang="en-US" sz="1200" dirty="0">
                <a:solidFill>
                  <a:srgbClr val="0000FF"/>
                </a:solidFill>
              </a:rPr>
              <a:t> Latanoprost </a:t>
            </a:r>
            <a:r>
              <a:rPr lang="en-US" sz="1200" dirty="0" err="1">
                <a:solidFill>
                  <a:srgbClr val="0000FF"/>
                </a:solidFill>
              </a:rPr>
              <a:t>allein</a:t>
            </a:r>
            <a:r>
              <a:rPr lang="en-US" sz="1200" dirty="0">
                <a:solidFill>
                  <a:srgbClr val="0000FF"/>
                </a:solidFill>
              </a:rPr>
              <a:t>?</a:t>
            </a:r>
            <a:endParaRPr lang="en-US" sz="1200" dirty="0"/>
          </a:p>
          <a:p>
            <a:pPr marL="0" marR="0" lvl="0" indent="0" algn="l" rtl="0">
              <a:spcBef>
                <a:spcPts val="0"/>
              </a:spcBef>
              <a:spcAft>
                <a:spcPts val="0"/>
              </a:spcAft>
              <a:buNone/>
            </a:pPr>
            <a:endParaRPr sz="1400" dirty="0">
              <a:solidFill>
                <a:srgbClr val="33CCCC"/>
              </a:solidFill>
              <a:latin typeface="Arial"/>
              <a:ea typeface="Arial"/>
              <a:cs typeface="Arial"/>
              <a:sym typeface="Arial"/>
            </a:endParaRPr>
          </a:p>
          <a:p>
            <a:pPr lvl="0"/>
            <a:r>
              <a:rPr lang="en-US" sz="1200" i="1" dirty="0">
                <a:solidFill>
                  <a:srgbClr val="0000FF"/>
                </a:solidFill>
              </a:rPr>
              <a:t>Na gut, um </a:t>
            </a:r>
            <a:r>
              <a:rPr lang="en-US" sz="1200" i="1" dirty="0" err="1">
                <a:solidFill>
                  <a:srgbClr val="0000FF"/>
                </a:solidFill>
              </a:rPr>
              <a:t>wie</a:t>
            </a:r>
            <a:r>
              <a:rPr lang="en-US" sz="1200" i="1" dirty="0">
                <a:solidFill>
                  <a:srgbClr val="0000FF"/>
                </a:solidFill>
              </a:rPr>
              <a:t> </a:t>
            </a:r>
            <a:r>
              <a:rPr lang="en-US" sz="1200" i="1" dirty="0" err="1">
                <a:solidFill>
                  <a:srgbClr val="0000FF"/>
                </a:solidFill>
              </a:rPr>
              <a:t>viel</a:t>
            </a:r>
            <a:r>
              <a:rPr lang="en-US" sz="1200" i="1" dirty="0">
                <a:solidFill>
                  <a:srgbClr val="0000FF"/>
                </a:solidFill>
              </a:rPr>
              <a:t> </a:t>
            </a:r>
            <a:r>
              <a:rPr lang="en-US" sz="1200" i="1" dirty="0" err="1">
                <a:solidFill>
                  <a:srgbClr val="0000FF"/>
                </a:solidFill>
              </a:rPr>
              <a:t>senkt</a:t>
            </a:r>
            <a:r>
              <a:rPr lang="en-US" sz="1200" i="1" dirty="0">
                <a:solidFill>
                  <a:srgbClr val="0000FF"/>
                </a:solidFill>
              </a:rPr>
              <a:t> es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im</a:t>
            </a:r>
            <a:r>
              <a:rPr lang="en-US" sz="1200" i="1" dirty="0">
                <a:solidFill>
                  <a:srgbClr val="0000FF"/>
                </a:solidFill>
              </a:rPr>
              <a:t> </a:t>
            </a:r>
            <a:r>
              <a:rPr lang="en-US" sz="1200" i="1" dirty="0" err="1">
                <a:solidFill>
                  <a:srgbClr val="0000FF"/>
                </a:solidFill>
              </a:rPr>
              <a:t>Vergleich</a:t>
            </a:r>
            <a:r>
              <a:rPr lang="en-US" sz="1200" i="1" dirty="0">
                <a:solidFill>
                  <a:srgbClr val="0000FF"/>
                </a:solidFill>
              </a:rPr>
              <a:t> </a:t>
            </a:r>
            <a:r>
              <a:rPr lang="en-US" sz="1200" i="1" dirty="0" err="1">
                <a:solidFill>
                  <a:srgbClr val="0000FF"/>
                </a:solidFill>
              </a:rPr>
              <a:t>zu</a:t>
            </a:r>
            <a:r>
              <a:rPr lang="en-US" sz="1200" i="1" dirty="0">
                <a:solidFill>
                  <a:srgbClr val="0000FF"/>
                </a:solidFill>
              </a:rPr>
              <a:t> Latanoprost </a:t>
            </a:r>
            <a:r>
              <a:rPr lang="en-US" sz="1200" i="1" dirty="0" err="1">
                <a:solidFill>
                  <a:srgbClr val="0000FF"/>
                </a:solidFill>
              </a:rPr>
              <a:t>allein</a:t>
            </a:r>
            <a:r>
              <a:rPr lang="en-US" sz="1200" i="1" dirty="0">
                <a:solidFill>
                  <a:srgbClr val="0000FF"/>
                </a:solidFill>
              </a:rPr>
              <a:t>?</a:t>
            </a:r>
            <a:endParaRPr lang="en-US" i="1" dirty="0">
              <a:solidFill>
                <a:srgbClr val="33CCCC"/>
              </a:solidFill>
            </a:endParaRPr>
          </a:p>
          <a:p>
            <a:pPr marL="0" marR="0" lvl="0" indent="0" algn="l" rtl="0">
              <a:spcBef>
                <a:spcPts val="0"/>
              </a:spcBef>
              <a:spcAft>
                <a:spcPts val="0"/>
              </a:spcAft>
              <a:buNone/>
            </a:pPr>
            <a:r>
              <a:rPr lang="en-US" sz="1200" dirty="0">
                <a:solidFill>
                  <a:srgbClr val="33CCCC"/>
                </a:solidFill>
                <a:latin typeface="Arial"/>
                <a:ea typeface="Arial"/>
                <a:cs typeface="Arial"/>
                <a:sym typeface="Arial"/>
              </a:rPr>
              <a:t>Um </a:t>
            </a:r>
            <a:r>
              <a:rPr lang="en-US" sz="1200" dirty="0" err="1">
                <a:solidFill>
                  <a:srgbClr val="33CCCC"/>
                </a:solidFill>
                <a:latin typeface="Arial"/>
                <a:ea typeface="Arial"/>
                <a:cs typeface="Arial"/>
                <a:sym typeface="Arial"/>
              </a:rPr>
              <a:t>etwa</a:t>
            </a:r>
            <a:r>
              <a:rPr lang="en-US" sz="1200" dirty="0">
                <a:solidFill>
                  <a:srgbClr val="33CCCC"/>
                </a:solidFill>
                <a:latin typeface="Arial"/>
                <a:ea typeface="Arial"/>
                <a:cs typeface="Arial"/>
                <a:sym typeface="Arial"/>
              </a:rPr>
              <a:t> 1 mmHg</a:t>
            </a:r>
            <a:endParaRPr dirty="0"/>
          </a:p>
        </p:txBody>
      </p:sp>
      <p:cxnSp>
        <p:nvCxnSpPr>
          <p:cNvPr id="21" name="Google Shape;2272;p111">
            <a:extLst>
              <a:ext uri="{FF2B5EF4-FFF2-40B4-BE49-F238E27FC236}">
                <a16:creationId xmlns:a16="http://schemas.microsoft.com/office/drawing/2014/main" id="{19E83B19-E2C5-12C5-C760-CA65F78CB94F}"/>
              </a:ext>
            </a:extLst>
          </p:cNvPr>
          <p:cNvCxnSpPr/>
          <p:nvPr/>
        </p:nvCxnSpPr>
        <p:spPr>
          <a:xfrm rot="10800000" flipH="1">
            <a:off x="2288165" y="3660311"/>
            <a:ext cx="806955" cy="533400"/>
          </a:xfrm>
          <a:prstGeom prst="straightConnector1">
            <a:avLst/>
          </a:prstGeom>
          <a:noFill/>
          <a:ln w="9525" cap="flat" cmpd="sng">
            <a:solidFill>
              <a:schemeClr val="dk1"/>
            </a:solidFill>
            <a:prstDash val="solid"/>
            <a:round/>
            <a:headEnd type="triangle" w="med" len="med"/>
            <a:tailEnd type="none" w="sm" len="sm"/>
          </a:ln>
        </p:spPr>
      </p:cxnSp>
      <p:cxnSp>
        <p:nvCxnSpPr>
          <p:cNvPr id="22" name="Google Shape;2271;p111">
            <a:extLst>
              <a:ext uri="{FF2B5EF4-FFF2-40B4-BE49-F238E27FC236}">
                <a16:creationId xmlns:a16="http://schemas.microsoft.com/office/drawing/2014/main" id="{584FEC67-A7C9-C245-2E01-D072ACB2211C}"/>
              </a:ext>
            </a:extLst>
          </p:cNvPr>
          <p:cNvCxnSpPr/>
          <p:nvPr/>
        </p:nvCxnSpPr>
        <p:spPr>
          <a:xfrm rot="10800000">
            <a:off x="1477007" y="3731259"/>
            <a:ext cx="800615" cy="533400"/>
          </a:xfrm>
          <a:prstGeom prst="straightConnector1">
            <a:avLst/>
          </a:prstGeom>
          <a:noFill/>
          <a:ln w="9525" cap="flat" cmpd="sng">
            <a:solidFill>
              <a:schemeClr val="dk1"/>
            </a:solidFill>
            <a:prstDash val="solid"/>
            <a:round/>
            <a:headEnd type="triangle" w="med" len="med"/>
            <a:tailEnd type="none" w="sm" len="sm"/>
          </a:ln>
        </p:spPr>
      </p:cxnSp>
      <p:sp>
        <p:nvSpPr>
          <p:cNvPr id="3" name="Google Shape;2347;p113">
            <a:extLst>
              <a:ext uri="{FF2B5EF4-FFF2-40B4-BE49-F238E27FC236}">
                <a16:creationId xmlns:a16="http://schemas.microsoft.com/office/drawing/2014/main" id="{1B7088CD-181E-16B0-FE56-7DEF64409AC0}"/>
              </a:ext>
            </a:extLst>
          </p:cNvPr>
          <p:cNvSpPr txBox="1"/>
          <p:nvPr/>
        </p:nvSpPr>
        <p:spPr>
          <a:xfrm>
            <a:off x="1124605" y="4299335"/>
            <a:ext cx="2181000" cy="579900"/>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 Augeninnendruck 1,2 mmHg vs.</a:t>
            </a:r>
            <a:endParaRPr/>
          </a:p>
          <a:p>
            <a:pPr marL="0" marR="0" lvl="0" indent="0" algn="ctr" rtl="0">
              <a:spcBef>
                <a:spcPts val="0"/>
              </a:spcBef>
              <a:spcAft>
                <a:spcPts val="0"/>
              </a:spcAft>
              <a:buNone/>
            </a:pPr>
            <a:r>
              <a:rPr lang="en-US" sz="1200" i="1">
                <a:solidFill>
                  <a:srgbClr val="0000FF"/>
                </a:solidFill>
              </a:rPr>
              <a:t>Latanoprost</a:t>
            </a:r>
            <a:r>
              <a:rPr lang="en-US" sz="1200" i="1">
                <a:solidFill>
                  <a:srgbClr val="0000FF"/>
                </a:solidFill>
                <a:latin typeface="Arial"/>
                <a:ea typeface="Arial"/>
                <a:cs typeface="Arial"/>
                <a:sym typeface="Arial"/>
              </a:rPr>
              <a:t> allein</a:t>
            </a:r>
            <a:endParaRPr/>
          </a:p>
        </p:txBody>
      </p:sp>
      <p:sp>
        <p:nvSpPr>
          <p:cNvPr id="23" name="Google Shape;2349;p113">
            <a:extLst>
              <a:ext uri="{FF2B5EF4-FFF2-40B4-BE49-F238E27FC236}">
                <a16:creationId xmlns:a16="http://schemas.microsoft.com/office/drawing/2014/main" id="{B32D2290-136C-D344-FECC-F8E1F278C9FC}"/>
              </a:ext>
            </a:extLst>
          </p:cNvPr>
          <p:cNvSpPr/>
          <p:nvPr/>
        </p:nvSpPr>
        <p:spPr>
          <a:xfrm>
            <a:off x="2514606" y="4311670"/>
            <a:ext cx="244268" cy="181309"/>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21054356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121256AC-2C34-A817-9FFE-6DEE5F598482}"/>
            </a:ext>
          </a:extLst>
        </p:cNvPr>
        <p:cNvGrpSpPr/>
        <p:nvPr/>
      </p:nvGrpSpPr>
      <p:grpSpPr>
        <a:xfrm>
          <a:off x="0" y="0"/>
          <a:ext cx="0" cy="0"/>
          <a:chOff x="0" y="0"/>
          <a:chExt cx="0" cy="0"/>
        </a:xfrm>
      </p:grpSpPr>
      <p:grpSp>
        <p:nvGrpSpPr>
          <p:cNvPr id="5" name="Google Shape;720;p42">
            <a:extLst>
              <a:ext uri="{FF2B5EF4-FFF2-40B4-BE49-F238E27FC236}">
                <a16:creationId xmlns:a16="http://schemas.microsoft.com/office/drawing/2014/main" id="{B2551810-FB36-0E9E-A918-8B6E7E526B7D}"/>
              </a:ext>
            </a:extLst>
          </p:cNvPr>
          <p:cNvGrpSpPr/>
          <p:nvPr/>
        </p:nvGrpSpPr>
        <p:grpSpPr>
          <a:xfrm>
            <a:off x="3752374" y="1324469"/>
            <a:ext cx="4248626" cy="2062103"/>
            <a:chOff x="4267200" y="152400"/>
            <a:chExt cx="4248626" cy="2062103"/>
          </a:xfrm>
        </p:grpSpPr>
        <p:sp>
          <p:nvSpPr>
            <p:cNvPr id="7" name="Google Shape;721;p42">
              <a:extLst>
                <a:ext uri="{FF2B5EF4-FFF2-40B4-BE49-F238E27FC236}">
                  <a16:creationId xmlns:a16="http://schemas.microsoft.com/office/drawing/2014/main" id="{021E4F73-07CF-76CF-2DD9-1B45248C23A4}"/>
                </a:ext>
              </a:extLst>
            </p:cNvPr>
            <p:cNvSpPr/>
            <p:nvPr/>
          </p:nvSpPr>
          <p:spPr>
            <a:xfrm>
              <a:off x="4267200" y="152400"/>
              <a:ext cx="4248626" cy="2062103"/>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 name="Google Shape;729;p42">
              <a:extLst>
                <a:ext uri="{FF2B5EF4-FFF2-40B4-BE49-F238E27FC236}">
                  <a16:creationId xmlns:a16="http://schemas.microsoft.com/office/drawing/2014/main" id="{AC4FEA0E-155A-1D12-D02F-94E979A36EAC}"/>
                </a:ext>
              </a:extLst>
            </p:cNvPr>
            <p:cNvSpPr txBox="1"/>
            <p:nvPr/>
          </p:nvSpPr>
          <p:spPr>
            <a:xfrm>
              <a:off x="4480966" y="988960"/>
              <a:ext cx="3789600" cy="11340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rPr>
                <a:t>Aus der Goldmann-</a:t>
              </a:r>
              <a:r>
                <a:rPr lang="en-US" sz="1200" i="1" dirty="0" err="1">
                  <a:solidFill>
                    <a:schemeClr val="dk1"/>
                  </a:solidFill>
                </a:rPr>
                <a:t>Gleichung</a:t>
              </a:r>
              <a:r>
                <a:rPr lang="en-US" sz="1200" i="1" dirty="0">
                  <a:solidFill>
                    <a:schemeClr val="dk1"/>
                  </a:solidFill>
                </a:rPr>
                <a:t> </a:t>
              </a:r>
              <a:r>
                <a:rPr lang="en-US" sz="1200" i="1" dirty="0" err="1">
                  <a:solidFill>
                    <a:schemeClr val="dk1"/>
                  </a:solidFill>
                </a:rPr>
                <a:t>ergeben</a:t>
              </a:r>
              <a:r>
                <a:rPr lang="en-US" sz="1200" i="1" dirty="0">
                  <a:solidFill>
                    <a:schemeClr val="dk1"/>
                  </a:solidFill>
                </a:rPr>
                <a:t> </a:t>
              </a:r>
              <a:r>
                <a:rPr lang="en-US" sz="1200" i="1" dirty="0" err="1">
                  <a:solidFill>
                    <a:schemeClr val="dk1"/>
                  </a:solidFill>
                </a:rPr>
                <a:t>sich</a:t>
              </a:r>
              <a:r>
                <a:rPr lang="en-US" sz="1200" i="1" dirty="0">
                  <a:solidFill>
                    <a:schemeClr val="dk1"/>
                  </a:solidFill>
                </a:rPr>
                <a:t> </a:t>
              </a:r>
              <a:r>
                <a:rPr lang="en-US" sz="1200" i="1" dirty="0" err="1">
                  <a:solidFill>
                    <a:schemeClr val="dk1"/>
                  </a:solidFill>
                </a:rPr>
                <a:t>drei</a:t>
              </a:r>
              <a:r>
                <a:rPr lang="en-US" sz="1200" i="1" dirty="0">
                  <a:solidFill>
                    <a:schemeClr val="dk1"/>
                  </a:solidFill>
                </a:rPr>
                <a:t> </a:t>
              </a:r>
              <a:r>
                <a:rPr lang="en-US" sz="1200" i="1" dirty="0" err="1">
                  <a:solidFill>
                    <a:schemeClr val="dk1"/>
                  </a:solidFill>
                </a:rPr>
                <a:t>Möglichkeiten</a:t>
              </a:r>
              <a:r>
                <a:rPr lang="en-US" sz="1200" i="1" dirty="0">
                  <a:solidFill>
                    <a:schemeClr val="dk1"/>
                  </a:solidFill>
                </a:rPr>
                <a:t>, den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senken</a:t>
              </a:r>
              <a:r>
                <a:rPr lang="en-US" sz="1200" i="1" dirty="0">
                  <a:solidFill>
                    <a:schemeClr val="dk1"/>
                  </a:solidFill>
                </a:rPr>
                <a:t>. </a:t>
              </a:r>
              <a:r>
                <a:rPr lang="en-US" sz="1200" i="1" dirty="0" err="1">
                  <a:solidFill>
                    <a:schemeClr val="dk1"/>
                  </a:solidFill>
                </a:rPr>
                <a:t>Welche</a:t>
              </a:r>
              <a:r>
                <a:rPr lang="en-US" sz="1200" i="1" dirty="0">
                  <a:solidFill>
                    <a:schemeClr val="dk1"/>
                  </a:solidFill>
                </a:rPr>
                <a:t> </a:t>
              </a:r>
              <a:r>
                <a:rPr lang="en-US" sz="1200" i="1" dirty="0" err="1">
                  <a:solidFill>
                    <a:schemeClr val="dk1"/>
                  </a:solidFill>
                </a:rPr>
                <a:t>sind</a:t>
              </a:r>
              <a:r>
                <a:rPr lang="en-US" sz="1200" i="1" dirty="0">
                  <a:solidFill>
                    <a:schemeClr val="dk1"/>
                  </a:solidFill>
                </a:rPr>
                <a:t> das?</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Verringerung</a:t>
              </a:r>
              <a:r>
                <a:rPr lang="en-US" sz="1200" dirty="0">
                  <a:solidFill>
                    <a:srgbClr val="0000FF"/>
                  </a:solidFill>
                  <a:latin typeface="Arial"/>
                  <a:ea typeface="Arial"/>
                  <a:cs typeface="Arial"/>
                  <a:sym typeface="Arial"/>
                </a:rPr>
                <a:t> der </a:t>
              </a:r>
              <a:r>
                <a:rPr lang="en-US" sz="1200" dirty="0" err="1">
                  <a:solidFill>
                    <a:srgbClr val="0000FF"/>
                  </a:solidFill>
                  <a:latin typeface="Arial"/>
                  <a:ea typeface="Arial"/>
                  <a:cs typeface="Arial"/>
                  <a:sym typeface="Arial"/>
                </a:rPr>
                <a:t>Kammerwasser</a:t>
              </a:r>
              <a:r>
                <a:rPr lang="en-US" sz="1200" dirty="0" err="1">
                  <a:solidFill>
                    <a:srgbClr val="0000FF"/>
                  </a:solidFill>
                </a:rPr>
                <a:t>produktion</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Arial"/>
                  <a:ea typeface="Arial"/>
                  <a:cs typeface="Arial"/>
                  <a:sym typeface="Arial"/>
                </a:rPr>
                <a:t>--</a:t>
              </a:r>
              <a:r>
                <a:rPr lang="en-US" sz="1200" b="1" dirty="0" err="1">
                  <a:solidFill>
                    <a:srgbClr val="0000FF"/>
                  </a:solidFill>
                </a:rPr>
                <a:t>Verbesserung</a:t>
              </a:r>
              <a:r>
                <a:rPr lang="en-US" sz="1200" b="1" dirty="0">
                  <a:solidFill>
                    <a:srgbClr val="0000FF"/>
                  </a:solidFill>
                  <a:latin typeface="Arial"/>
                  <a:ea typeface="Arial"/>
                  <a:cs typeface="Arial"/>
                  <a:sym typeface="Arial"/>
                </a:rPr>
                <a:t> de</a:t>
              </a:r>
              <a:r>
                <a:rPr lang="en-US" sz="1200" b="1" dirty="0">
                  <a:solidFill>
                    <a:srgbClr val="0000FF"/>
                  </a:solidFill>
                </a:rPr>
                <a:t>s</a:t>
              </a:r>
              <a:r>
                <a:rPr lang="en-US" sz="1200" b="1"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Kammerwasserabfluss</a:t>
              </a:r>
              <a:r>
                <a:rPr lang="en-US" sz="1200" b="1"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es</a:t>
              </a:r>
              <a:endParaRPr sz="14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episkleralen</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Venendrucks</a:t>
              </a:r>
              <a:endParaRPr dirty="0"/>
            </a:p>
          </p:txBody>
        </p:sp>
      </p:grpSp>
      <p:sp>
        <p:nvSpPr>
          <p:cNvPr id="443" name="Google Shape;443;p27">
            <a:extLst>
              <a:ext uri="{FF2B5EF4-FFF2-40B4-BE49-F238E27FC236}">
                <a16:creationId xmlns:a16="http://schemas.microsoft.com/office/drawing/2014/main" id="{194871C3-B43C-312D-201D-144202E4F15C}"/>
              </a:ext>
            </a:extLst>
          </p:cNvPr>
          <p:cNvSpPr/>
          <p:nvPr/>
        </p:nvSpPr>
        <p:spPr>
          <a:xfrm>
            <a:off x="3090040" y="1096962"/>
            <a:ext cx="5596760" cy="923597"/>
          </a:xfrm>
          <a:prstGeom prst="rect">
            <a:avLst/>
          </a:prstGeom>
          <a:solidFill>
            <a:srgbClr val="00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7">
            <a:extLst>
              <a:ext uri="{FF2B5EF4-FFF2-40B4-BE49-F238E27FC236}">
                <a16:creationId xmlns:a16="http://schemas.microsoft.com/office/drawing/2014/main" id="{66B59B5E-3C82-D930-2CD9-E277F897E700}"/>
              </a:ext>
            </a:extLst>
          </p:cNvPr>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45" name="Google Shape;445;p27">
            <a:extLst>
              <a:ext uri="{FF2B5EF4-FFF2-40B4-BE49-F238E27FC236}">
                <a16:creationId xmlns:a16="http://schemas.microsoft.com/office/drawing/2014/main" id="{55694DD7-B2D0-0962-65F7-10F251D0A804}"/>
              </a:ext>
            </a:extLst>
          </p:cNvPr>
          <p:cNvSpPr txBox="1">
            <a:spLocks noGrp="1"/>
          </p:cNvSpPr>
          <p:nvPr>
            <p:ph type="body" idx="1"/>
          </p:nvPr>
        </p:nvSpPr>
        <p:spPr>
          <a:xfrm>
            <a:off x="457200" y="762000"/>
            <a:ext cx="8229600" cy="5791200"/>
          </a:xfrm>
          <a:prstGeom prst="rect">
            <a:avLst/>
          </a:prstGeom>
          <a:noFill/>
          <a:ln>
            <a:noFill/>
          </a:ln>
        </p:spPr>
        <p:txBody>
          <a:bodyPr spcFirstLastPara="1" wrap="square" lIns="25400" tIns="12700" rIns="25400" bIns="12700" anchor="t" anchorCtr="0">
            <a:noAutofit/>
          </a:bodyPr>
          <a:lstStyle/>
          <a:p>
            <a:pPr marL="342900" lvl="0" indent="-342900">
              <a:lnSpc>
                <a:spcPct val="80000"/>
              </a:lnSpc>
              <a:spcBef>
                <a:spcPts val="0"/>
              </a:spcBef>
              <a:buSzPts val="840"/>
            </a:pPr>
            <a:r>
              <a:rPr lang="el-GR" sz="1200" i="1" dirty="0">
                <a:solidFill>
                  <a:srgbClr val="BFBFBF"/>
                </a:solidFill>
                <a:latin typeface="Noto Sans Symbols"/>
                <a:ea typeface="Noto Sans Symbols"/>
                <a:cs typeface="Noto Sans Symbols"/>
                <a:sym typeface="Noto Sans Symbols"/>
              </a:rPr>
              <a:t>β</a:t>
            </a:r>
            <a:r>
              <a:rPr lang="el-GR" sz="1200" i="1" dirty="0">
                <a:solidFill>
                  <a:srgbClr val="BFBFBF"/>
                </a:solidFill>
              </a:rPr>
              <a:t>-</a:t>
            </a:r>
            <a:r>
              <a:rPr lang="en-US" sz="1200" i="1" dirty="0">
                <a:solidFill>
                  <a:srgbClr val="BFBFBF"/>
                </a:solidFill>
              </a:rPr>
              <a:t>Blocker</a:t>
            </a:r>
            <a:endParaRPr lang="en-US" dirty="0"/>
          </a:p>
          <a:p>
            <a:pPr marL="692150" lvl="1" indent="-347663">
              <a:lnSpc>
                <a:spcPct val="80000"/>
              </a:lnSpc>
              <a:spcBef>
                <a:spcPts val="240"/>
              </a:spcBef>
              <a:buSzPts val="840"/>
            </a:pPr>
            <a:r>
              <a:rPr lang="en-US" sz="1200" dirty="0">
                <a:solidFill>
                  <a:srgbClr val="BFBFBF"/>
                </a:solidFill>
              </a:rPr>
              <a:t>Timolol</a:t>
            </a:r>
            <a:endParaRPr lang="en-US" dirty="0"/>
          </a:p>
          <a:p>
            <a:pPr marL="692150" lvl="1" indent="-347663">
              <a:lnSpc>
                <a:spcPct val="80000"/>
              </a:lnSpc>
              <a:spcBef>
                <a:spcPts val="240"/>
              </a:spcBef>
              <a:buSzPts val="840"/>
            </a:pPr>
            <a:r>
              <a:rPr lang="en-US" sz="1200" dirty="0" err="1">
                <a:solidFill>
                  <a:srgbClr val="BFBFBF"/>
                </a:solidFill>
              </a:rPr>
              <a:t>Betaxolol</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Carteolol</a:t>
            </a:r>
            <a:endParaRPr lang="en-US" sz="1800" dirty="0">
              <a:solidFill>
                <a:srgbClr val="BFBFBF"/>
              </a:solidFill>
            </a:endParaRPr>
          </a:p>
          <a:p>
            <a:pPr marL="342900" lvl="0" indent="-342900">
              <a:lnSpc>
                <a:spcPct val="80000"/>
              </a:lnSpc>
              <a:spcBef>
                <a:spcPts val="240"/>
              </a:spcBef>
              <a:buSzPts val="840"/>
            </a:pPr>
            <a:r>
              <a:rPr lang="en-US" sz="1200" b="1" i="1" dirty="0"/>
              <a:t>Prostaglandin-</a:t>
            </a:r>
            <a:r>
              <a:rPr lang="en-US" sz="1200" b="1" i="1" dirty="0" err="1"/>
              <a:t>Analoga</a:t>
            </a:r>
            <a:endParaRPr lang="en-US" dirty="0"/>
          </a:p>
          <a:p>
            <a:pPr marL="692150" lvl="1" indent="-347663">
              <a:lnSpc>
                <a:spcPct val="80000"/>
              </a:lnSpc>
              <a:spcBef>
                <a:spcPts val="240"/>
              </a:spcBef>
              <a:buSzPts val="840"/>
            </a:pPr>
            <a:r>
              <a:rPr lang="en-US" sz="1200" dirty="0">
                <a:solidFill>
                  <a:schemeClr val="lt1"/>
                </a:solidFill>
              </a:rPr>
              <a:t>Latanoprost</a:t>
            </a:r>
            <a:endParaRPr lang="en-US" sz="1800" dirty="0">
              <a:solidFill>
                <a:schemeClr val="lt1"/>
              </a:solidFill>
            </a:endParaRPr>
          </a:p>
          <a:p>
            <a:pPr marL="692150" lvl="1" indent="-347663">
              <a:lnSpc>
                <a:spcPct val="80000"/>
              </a:lnSpc>
              <a:spcBef>
                <a:spcPts val="240"/>
              </a:spcBef>
              <a:buSzPts val="840"/>
            </a:pPr>
            <a:r>
              <a:rPr lang="en-US" sz="1200" dirty="0" err="1">
                <a:solidFill>
                  <a:srgbClr val="BFBFBF"/>
                </a:solidFill>
              </a:rPr>
              <a:t>Travoprost</a:t>
            </a:r>
            <a:endParaRPr lang="en-US" sz="1800" dirty="0">
              <a:solidFill>
                <a:srgbClr val="BFBFBF"/>
              </a:solidFill>
            </a:endParaRPr>
          </a:p>
          <a:p>
            <a:pPr marL="692150" lvl="1" indent="-347663">
              <a:lnSpc>
                <a:spcPct val="80000"/>
              </a:lnSpc>
              <a:spcBef>
                <a:spcPts val="240"/>
              </a:spcBef>
              <a:buSzPts val="840"/>
            </a:pPr>
            <a:r>
              <a:rPr lang="en-US" sz="1200" dirty="0" err="1">
                <a:solidFill>
                  <a:srgbClr val="BFBFBF"/>
                </a:solidFill>
              </a:rPr>
              <a:t>Bimatoprost</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l-GR" sz="1200" i="1" dirty="0">
                <a:solidFill>
                  <a:srgbClr val="BFBFBF"/>
                </a:solidFill>
                <a:latin typeface="Noto Sans Symbols"/>
                <a:ea typeface="Noto Sans Symbols"/>
                <a:cs typeface="Noto Sans Symbols"/>
                <a:sym typeface="Noto Sans Symbols"/>
              </a:rPr>
              <a:t>α/β</a:t>
            </a:r>
            <a:r>
              <a:rPr lang="el-GR" sz="1200" i="1" dirty="0">
                <a:solidFill>
                  <a:srgbClr val="BFBFBF"/>
                </a:solidFill>
              </a:rPr>
              <a:t>-</a:t>
            </a:r>
            <a:r>
              <a:rPr lang="en-US" sz="1200" i="1" dirty="0">
                <a:solidFill>
                  <a:srgbClr val="BFBFBF"/>
                </a:solidFill>
              </a:rPr>
              <a:t>Agonist</a:t>
            </a:r>
            <a:endParaRPr lang="en-US" dirty="0"/>
          </a:p>
          <a:p>
            <a:pPr marL="692150" lvl="1" indent="-347663">
              <a:lnSpc>
                <a:spcPct val="80000"/>
              </a:lnSpc>
              <a:spcBef>
                <a:spcPts val="240"/>
              </a:spcBef>
              <a:buSzPts val="840"/>
            </a:pPr>
            <a:r>
              <a:rPr lang="en-US" sz="1200" dirty="0">
                <a:solidFill>
                  <a:srgbClr val="BFBFBF"/>
                </a:solidFill>
              </a:rPr>
              <a:t>Epinephrin</a:t>
            </a:r>
            <a:endParaRPr lang="en-US" dirty="0"/>
          </a:p>
          <a:p>
            <a:pPr marL="692150" lvl="1" indent="-347663">
              <a:lnSpc>
                <a:spcPct val="80000"/>
              </a:lnSpc>
              <a:spcBef>
                <a:spcPts val="240"/>
              </a:spcBef>
              <a:buSzPts val="840"/>
            </a:pPr>
            <a:r>
              <a:rPr lang="en-US" sz="1200" dirty="0">
                <a:solidFill>
                  <a:srgbClr val="BFBFBF"/>
                </a:solidFill>
              </a:rPr>
              <a:t>Dipivefrin</a:t>
            </a:r>
            <a:endParaRPr lang="en-US" dirty="0"/>
          </a:p>
          <a:p>
            <a:pPr marL="342900" lvl="0" indent="-342900">
              <a:lnSpc>
                <a:spcPct val="80000"/>
              </a:lnSpc>
              <a:spcBef>
                <a:spcPts val="240"/>
              </a:spcBef>
              <a:buSzPts val="840"/>
            </a:pPr>
            <a:r>
              <a:rPr lang="en-US" sz="1200" i="1" dirty="0">
                <a:solidFill>
                  <a:srgbClr val="BFBFBF"/>
                </a:solidFill>
              </a:rPr>
              <a:t>CAI</a:t>
            </a:r>
            <a:endParaRPr lang="en-US" dirty="0"/>
          </a:p>
          <a:p>
            <a:pPr marL="692150" lvl="1" indent="-347663">
              <a:lnSpc>
                <a:spcPct val="80000"/>
              </a:lnSpc>
              <a:spcBef>
                <a:spcPts val="240"/>
              </a:spcBef>
              <a:buSzPts val="840"/>
            </a:pPr>
            <a:r>
              <a:rPr lang="en-US" sz="1200" dirty="0" err="1">
                <a:solidFill>
                  <a:srgbClr val="BFBFBF"/>
                </a:solidFill>
              </a:rPr>
              <a:t>Dorzolamid</a:t>
            </a:r>
            <a:endParaRPr lang="en-US" dirty="0"/>
          </a:p>
          <a:p>
            <a:pPr marL="692150" lvl="1" indent="-347663">
              <a:lnSpc>
                <a:spcPct val="80000"/>
              </a:lnSpc>
              <a:spcBef>
                <a:spcPts val="240"/>
              </a:spcBef>
              <a:buSzPts val="840"/>
            </a:pPr>
            <a:r>
              <a:rPr lang="en-US" sz="1200" dirty="0" err="1">
                <a:solidFill>
                  <a:srgbClr val="BFBFBF"/>
                </a:solidFill>
              </a:rPr>
              <a:t>Brinzolamid</a:t>
            </a:r>
            <a:endParaRPr lang="en-US" dirty="0"/>
          </a:p>
          <a:p>
            <a:pPr marL="692150" lvl="1" indent="-347663">
              <a:lnSpc>
                <a:spcPct val="80000"/>
              </a:lnSpc>
              <a:spcBef>
                <a:spcPts val="240"/>
              </a:spcBef>
              <a:buSzPts val="840"/>
            </a:pPr>
            <a:r>
              <a:rPr lang="en-US" sz="1200" dirty="0" err="1">
                <a:solidFill>
                  <a:srgbClr val="BFBFBF"/>
                </a:solidFill>
              </a:rPr>
              <a:t>Acetazolamid</a:t>
            </a:r>
            <a:endParaRPr lang="en-US" dirty="0"/>
          </a:p>
          <a:p>
            <a:pPr marL="342900" lvl="0" indent="-342900">
              <a:lnSpc>
                <a:spcPct val="80000"/>
              </a:lnSpc>
              <a:spcBef>
                <a:spcPts val="240"/>
              </a:spcBef>
              <a:buSzPts val="840"/>
            </a:pPr>
            <a:r>
              <a:rPr lang="en-US" sz="1200" i="1" dirty="0" err="1">
                <a:solidFill>
                  <a:srgbClr val="BFBFBF"/>
                </a:solidFill>
              </a:rPr>
              <a:t>Selektive</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alpha-</a:t>
            </a:r>
            <a:r>
              <a:rPr lang="en-US" sz="1200" i="1" dirty="0" err="1">
                <a:solidFill>
                  <a:srgbClr val="BFBFBF"/>
                </a:solidFill>
                <a:latin typeface="Noto Sans Symbols"/>
                <a:ea typeface="Noto Sans Symbols"/>
                <a:cs typeface="Noto Sans Symbols"/>
                <a:sym typeface="Noto Sans Symbols"/>
              </a:rPr>
              <a:t>Agonisten</a:t>
            </a:r>
            <a:endParaRPr lang="en-US" dirty="0"/>
          </a:p>
          <a:p>
            <a:pPr marL="692150" lvl="1" indent="-347663">
              <a:lnSpc>
                <a:spcPct val="80000"/>
              </a:lnSpc>
              <a:spcBef>
                <a:spcPts val="240"/>
              </a:spcBef>
              <a:buSzPts val="840"/>
            </a:pPr>
            <a:r>
              <a:rPr lang="en-US" sz="1200" dirty="0" err="1">
                <a:solidFill>
                  <a:srgbClr val="BFBFBF"/>
                </a:solidFill>
              </a:rPr>
              <a:t>Apraclonidin</a:t>
            </a:r>
            <a:r>
              <a:rPr lang="en-US" sz="1200" dirty="0">
                <a:solidFill>
                  <a:srgbClr val="BFBFBF"/>
                </a:solidFill>
              </a:rPr>
              <a:t> </a:t>
            </a:r>
            <a:endParaRPr lang="en-US" dirty="0"/>
          </a:p>
          <a:p>
            <a:pPr marL="692150" lvl="1" indent="-347663">
              <a:lnSpc>
                <a:spcPct val="80000"/>
              </a:lnSpc>
              <a:spcBef>
                <a:spcPts val="240"/>
              </a:spcBef>
              <a:buSzPts val="840"/>
            </a:pPr>
            <a:r>
              <a:rPr lang="en-US" sz="1200" dirty="0" err="1">
                <a:solidFill>
                  <a:srgbClr val="BFBFBF"/>
                </a:solidFill>
              </a:rPr>
              <a:t>Brimonidin</a:t>
            </a:r>
            <a:endParaRPr lang="en-US" dirty="0"/>
          </a:p>
          <a:p>
            <a:pPr marL="342900" lvl="0" indent="-342900">
              <a:lnSpc>
                <a:spcPct val="80000"/>
              </a:lnSpc>
              <a:spcBef>
                <a:spcPts val="240"/>
              </a:spcBef>
              <a:buSzPts val="840"/>
            </a:pPr>
            <a:r>
              <a:rPr lang="en-US" sz="1200" i="1" dirty="0" err="1">
                <a:solidFill>
                  <a:srgbClr val="BFBFBF"/>
                </a:solidFill>
              </a:rPr>
              <a:t>Miotika</a:t>
            </a:r>
            <a:endParaRPr lang="en-US" sz="1800" i="1" dirty="0">
              <a:solidFill>
                <a:srgbClr val="BFBFBF"/>
              </a:solidFill>
            </a:endParaRPr>
          </a:p>
          <a:p>
            <a:pPr marL="692150" lvl="1" indent="-347663">
              <a:lnSpc>
                <a:spcPct val="80000"/>
              </a:lnSpc>
              <a:spcBef>
                <a:spcPts val="240"/>
              </a:spcBef>
              <a:buSzPts val="840"/>
            </a:pPr>
            <a:r>
              <a:rPr lang="en-US" sz="1200" dirty="0">
                <a:solidFill>
                  <a:srgbClr val="BFBFBF"/>
                </a:solidFill>
              </a:rPr>
              <a:t>Pilo</a:t>
            </a:r>
            <a:endParaRPr lang="en-US" sz="1800" dirty="0">
              <a:solidFill>
                <a:srgbClr val="BFBFBF"/>
              </a:solidFill>
            </a:endParaRPr>
          </a:p>
          <a:p>
            <a:pPr marL="342900" lvl="0" indent="-342900">
              <a:lnSpc>
                <a:spcPct val="80000"/>
              </a:lnSpc>
              <a:spcBef>
                <a:spcPts val="240"/>
              </a:spcBef>
              <a:buSzPts val="840"/>
            </a:pPr>
            <a:r>
              <a:rPr lang="en-US" sz="1200" i="1" dirty="0">
                <a:solidFill>
                  <a:srgbClr val="BFBFBF"/>
                </a:solidFill>
              </a:rPr>
              <a:t>Rho-Kinase-Hemmer</a:t>
            </a:r>
            <a:endParaRPr lang="en-US" dirty="0"/>
          </a:p>
          <a:p>
            <a:pPr marL="692150" lvl="1" indent="-347663">
              <a:lnSpc>
                <a:spcPct val="80000"/>
              </a:lnSpc>
              <a:spcBef>
                <a:spcPts val="240"/>
              </a:spcBef>
              <a:buSzPts val="840"/>
            </a:pPr>
            <a:r>
              <a:rPr lang="en-US" sz="1200" dirty="0" err="1">
                <a:solidFill>
                  <a:srgbClr val="BFBFBF"/>
                </a:solidFill>
              </a:rPr>
              <a:t>Netarsudil</a:t>
            </a:r>
            <a:endParaRPr lang="en-US" sz="1800" dirty="0">
              <a:solidFill>
                <a:srgbClr val="BFBFBF"/>
              </a:solidFill>
            </a:endParaRPr>
          </a:p>
        </p:txBody>
      </p:sp>
      <p:sp>
        <p:nvSpPr>
          <p:cNvPr id="446" name="Google Shape;446;p27">
            <a:extLst>
              <a:ext uri="{FF2B5EF4-FFF2-40B4-BE49-F238E27FC236}">
                <a16:creationId xmlns:a16="http://schemas.microsoft.com/office/drawing/2014/main" id="{278AC340-68CF-FA39-A3CA-7F3B13EC7667}"/>
              </a:ext>
            </a:extLst>
          </p:cNvPr>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447" name="Google Shape;447;p27">
            <a:extLst>
              <a:ext uri="{FF2B5EF4-FFF2-40B4-BE49-F238E27FC236}">
                <a16:creationId xmlns:a16="http://schemas.microsoft.com/office/drawing/2014/main" id="{3CDB2511-F986-DC6A-4FF1-3B2D8F810D15}"/>
              </a:ext>
            </a:extLst>
          </p:cNvPr>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97</a:t>
            </a:fld>
            <a:endParaRPr sz="1000">
              <a:solidFill>
                <a:schemeClr val="dk1"/>
              </a:solidFill>
              <a:latin typeface="Arial"/>
              <a:ea typeface="Arial"/>
              <a:cs typeface="Arial"/>
              <a:sym typeface="Arial"/>
            </a:endParaRPr>
          </a:p>
        </p:txBody>
      </p:sp>
      <p:grpSp>
        <p:nvGrpSpPr>
          <p:cNvPr id="449" name="Google Shape;449;p27">
            <a:extLst>
              <a:ext uri="{FF2B5EF4-FFF2-40B4-BE49-F238E27FC236}">
                <a16:creationId xmlns:a16="http://schemas.microsoft.com/office/drawing/2014/main" id="{C612979C-E5D9-3576-6BDA-35645D4A3324}"/>
              </a:ext>
            </a:extLst>
          </p:cNvPr>
          <p:cNvGrpSpPr/>
          <p:nvPr/>
        </p:nvGrpSpPr>
        <p:grpSpPr>
          <a:xfrm>
            <a:off x="3090040" y="1256248"/>
            <a:ext cx="5746775" cy="3079358"/>
            <a:chOff x="3545834" y="4220552"/>
            <a:chExt cx="4282229" cy="1390069"/>
          </a:xfrm>
        </p:grpSpPr>
        <p:grpSp>
          <p:nvGrpSpPr>
            <p:cNvPr id="450" name="Google Shape;450;p27">
              <a:extLst>
                <a:ext uri="{FF2B5EF4-FFF2-40B4-BE49-F238E27FC236}">
                  <a16:creationId xmlns:a16="http://schemas.microsoft.com/office/drawing/2014/main" id="{1AA7FD62-0D4C-9133-28E1-8A0C00B673C9}"/>
                </a:ext>
              </a:extLst>
            </p:cNvPr>
            <p:cNvGrpSpPr/>
            <p:nvPr/>
          </p:nvGrpSpPr>
          <p:grpSpPr>
            <a:xfrm>
              <a:off x="4472070" y="4358310"/>
              <a:ext cx="2902625" cy="1252311"/>
              <a:chOff x="4267200" y="4124630"/>
              <a:chExt cx="2902625" cy="1252311"/>
            </a:xfrm>
          </p:grpSpPr>
          <p:sp>
            <p:nvSpPr>
              <p:cNvPr id="451" name="Google Shape;451;p27">
                <a:extLst>
                  <a:ext uri="{FF2B5EF4-FFF2-40B4-BE49-F238E27FC236}">
                    <a16:creationId xmlns:a16="http://schemas.microsoft.com/office/drawing/2014/main" id="{4CD3BBCA-8AC3-B06D-3C8C-AE18E39AC309}"/>
                  </a:ext>
                </a:extLst>
              </p:cNvPr>
              <p:cNvSpPr txBox="1"/>
              <p:nvPr/>
            </p:nvSpPr>
            <p:spPr>
              <a:xfrm>
                <a:off x="4343973" y="5104374"/>
                <a:ext cx="2825852"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sp>
            <p:nvSpPr>
              <p:cNvPr id="452" name="Google Shape;452;p27">
                <a:extLst>
                  <a:ext uri="{FF2B5EF4-FFF2-40B4-BE49-F238E27FC236}">
                    <a16:creationId xmlns:a16="http://schemas.microsoft.com/office/drawing/2014/main" id="{93C813B8-0960-A1DF-61AE-77DBBA1CCB19}"/>
                  </a:ext>
                </a:extLst>
              </p:cNvPr>
              <p:cNvSpPr txBox="1"/>
              <p:nvPr/>
            </p:nvSpPr>
            <p:spPr>
              <a:xfrm>
                <a:off x="4267200" y="5268108"/>
                <a:ext cx="2114700" cy="1088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endParaRPr dirty="0"/>
              </a:p>
            </p:txBody>
          </p:sp>
          <p:cxnSp>
            <p:nvCxnSpPr>
              <p:cNvPr id="453" name="Google Shape;453;p27">
                <a:extLst>
                  <a:ext uri="{FF2B5EF4-FFF2-40B4-BE49-F238E27FC236}">
                    <a16:creationId xmlns:a16="http://schemas.microsoft.com/office/drawing/2014/main" id="{30782A70-F156-267D-F43F-ADF79217BA2D}"/>
                  </a:ext>
                </a:extLst>
              </p:cNvPr>
              <p:cNvCxnSpPr>
                <a:cxnSpLocks/>
              </p:cNvCxnSpPr>
              <p:nvPr/>
            </p:nvCxnSpPr>
            <p:spPr>
              <a:xfrm>
                <a:off x="4564688" y="4124630"/>
                <a:ext cx="1425391" cy="0"/>
              </a:xfrm>
              <a:prstGeom prst="straightConnector1">
                <a:avLst/>
              </a:prstGeom>
              <a:noFill/>
              <a:ln w="9525" cap="flat" cmpd="sng">
                <a:solidFill>
                  <a:schemeClr val="dk1"/>
                </a:solidFill>
                <a:prstDash val="solid"/>
                <a:round/>
                <a:headEnd type="none" w="sm" len="sm"/>
                <a:tailEnd type="none" w="sm" len="sm"/>
              </a:ln>
            </p:spPr>
          </p:cxnSp>
        </p:grpSp>
        <p:sp>
          <p:nvSpPr>
            <p:cNvPr id="454" name="Google Shape;454;p27">
              <a:extLst>
                <a:ext uri="{FF2B5EF4-FFF2-40B4-BE49-F238E27FC236}">
                  <a16:creationId xmlns:a16="http://schemas.microsoft.com/office/drawing/2014/main" id="{4F48F35A-1542-1BFD-78EA-5F4A0D9A4F55}"/>
                </a:ext>
              </a:extLst>
            </p:cNvPr>
            <p:cNvSpPr txBox="1"/>
            <p:nvPr/>
          </p:nvSpPr>
          <p:spPr>
            <a:xfrm>
              <a:off x="3545834" y="4220552"/>
              <a:ext cx="4282229" cy="345022"/>
            </a:xfrm>
            <a:prstGeom prst="rect">
              <a:avLst/>
            </a:prstGeom>
            <a:noFill/>
            <a:ln>
              <a:noFill/>
            </a:ln>
          </p:spPr>
          <p:txBody>
            <a:bodyPr spcFirstLastPara="1" wrap="square" lIns="25400" tIns="12700" rIns="25400" bIns="12700" anchor="t" anchorCtr="0">
              <a:spAutoFit/>
            </a:bodyPr>
            <a:lstStyle/>
            <a:p>
              <a:r>
                <a:rPr lang="en-US" sz="1200" dirty="0" err="1">
                  <a:solidFill>
                    <a:schemeClr val="dk1"/>
                  </a:solidFill>
                </a:rPr>
                <a:t>Augeninnendruck</a:t>
              </a:r>
              <a:r>
                <a:rPr lang="en-US" sz="1200" dirty="0">
                  <a:solidFill>
                    <a:schemeClr val="dk1"/>
                  </a:solidFill>
                </a:rPr>
                <a:t> =       </a:t>
              </a:r>
              <a:r>
                <a:rPr lang="en-US" sz="1200" dirty="0" err="1">
                  <a:solidFill>
                    <a:schemeClr val="dk1"/>
                  </a:solidFill>
                </a:rPr>
                <a:t>Kammerwasserbildungsrate</a:t>
              </a:r>
              <a:r>
                <a:rPr lang="en-US" sz="1200" dirty="0">
                  <a:solidFill>
                    <a:schemeClr val="dk1"/>
                  </a:solidFill>
                </a:rPr>
                <a:t>    + </a:t>
              </a:r>
              <a:r>
                <a:rPr lang="en-US" sz="1200" dirty="0" err="1">
                  <a:solidFill>
                    <a:schemeClr val="dk1"/>
                  </a:solidFill>
                </a:rPr>
                <a:t>episkleraler</a:t>
              </a:r>
              <a:r>
                <a:rPr lang="en-US" sz="1200" dirty="0">
                  <a:solidFill>
                    <a:schemeClr val="dk1"/>
                  </a:solidFill>
                </a:rPr>
                <a:t> </a:t>
              </a:r>
              <a:r>
                <a:rPr lang="en-US" sz="1200" dirty="0" err="1">
                  <a:solidFill>
                    <a:schemeClr val="dk1"/>
                  </a:solidFill>
                </a:rPr>
                <a:t>Venendruck</a:t>
              </a:r>
              <a:endParaRPr lang="en-US" sz="1200" dirty="0"/>
            </a:p>
            <a:p>
              <a:r>
                <a:rPr lang="en-US" sz="1200" dirty="0">
                  <a:solidFill>
                    <a:schemeClr val="dk1"/>
                  </a:solidFill>
                </a:rPr>
                <a:t>                                      </a:t>
              </a:r>
            </a:p>
            <a:p>
              <a:r>
                <a:rPr lang="en-US" sz="1200" dirty="0">
                  <a:solidFill>
                    <a:schemeClr val="dk1"/>
                  </a:solidFill>
                </a:rPr>
                <a:t>                                      </a:t>
              </a:r>
              <a:r>
                <a:rPr lang="en-US" sz="1200" dirty="0" err="1">
                  <a:solidFill>
                    <a:schemeClr val="dk1"/>
                  </a:solidFill>
                </a:rPr>
                <a:t>Kammerwasserabflussrate</a:t>
              </a:r>
              <a:endParaRPr lang="en-US" sz="1200"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                                              </a:t>
              </a:r>
              <a:endParaRPr dirty="0"/>
            </a:p>
          </p:txBody>
        </p:sp>
      </p:grpSp>
      <p:sp>
        <p:nvSpPr>
          <p:cNvPr id="2" name="Google Shape;1709;p93">
            <a:extLst>
              <a:ext uri="{FF2B5EF4-FFF2-40B4-BE49-F238E27FC236}">
                <a16:creationId xmlns:a16="http://schemas.microsoft.com/office/drawing/2014/main" id="{B199DF21-B505-3ABF-0A78-7DDB28BA5C16}"/>
              </a:ext>
            </a:extLst>
          </p:cNvPr>
          <p:cNvSpPr txBox="1"/>
          <p:nvPr/>
        </p:nvSpPr>
        <p:spPr>
          <a:xfrm>
            <a:off x="873854" y="1566193"/>
            <a:ext cx="3124200" cy="3334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2000" b="1" dirty="0" err="1">
                <a:solidFill>
                  <a:srgbClr val="0000FF"/>
                </a:solidFill>
                <a:latin typeface="Caveat"/>
                <a:ea typeface="Caveat"/>
                <a:cs typeface="Caveat"/>
                <a:sym typeface="Caveat"/>
              </a:rPr>
              <a:t>Latanoprostene</a:t>
            </a:r>
            <a:r>
              <a:rPr lang="en-US" sz="2000" b="1" dirty="0">
                <a:solidFill>
                  <a:srgbClr val="0000FF"/>
                </a:solidFill>
                <a:latin typeface="Caveat"/>
                <a:ea typeface="Caveat"/>
                <a:cs typeface="Caveat"/>
                <a:sym typeface="Caveat"/>
              </a:rPr>
              <a:t> </a:t>
            </a:r>
            <a:r>
              <a:rPr lang="en-US" sz="2000" b="1" dirty="0" err="1">
                <a:solidFill>
                  <a:srgbClr val="0000FF"/>
                </a:solidFill>
                <a:latin typeface="Caveat"/>
                <a:ea typeface="Caveat"/>
                <a:cs typeface="Caveat"/>
                <a:sym typeface="Cavea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Bunod</a:t>
            </a:r>
            <a:endParaRPr sz="2800" b="1" dirty="0">
              <a:solidFill>
                <a:srgbClr val="0000FF"/>
              </a:solidFill>
              <a:latin typeface="Caveat"/>
              <a:ea typeface="Caveat"/>
              <a:cs typeface="Caveat"/>
              <a:sym typeface="Caveat"/>
            </a:endParaRPr>
          </a:p>
        </p:txBody>
      </p:sp>
      <p:sp>
        <p:nvSpPr>
          <p:cNvPr id="4" name="Google Shape;1721;p93">
            <a:extLst>
              <a:ext uri="{FF2B5EF4-FFF2-40B4-BE49-F238E27FC236}">
                <a16:creationId xmlns:a16="http://schemas.microsoft.com/office/drawing/2014/main" id="{36D45D20-D8E0-CE24-8A9B-BFB63E61567A}"/>
              </a:ext>
            </a:extLst>
          </p:cNvPr>
          <p:cNvSpPr txBox="1"/>
          <p:nvPr/>
        </p:nvSpPr>
        <p:spPr>
          <a:xfrm>
            <a:off x="3542108" y="3482446"/>
            <a:ext cx="5219700" cy="101053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Über</a:t>
            </a:r>
            <a:r>
              <a:rPr lang="en-US" sz="1200" i="1" dirty="0">
                <a:solidFill>
                  <a:srgbClr val="0000FF"/>
                </a:solidFill>
              </a:rPr>
              <a:t> </a:t>
            </a:r>
            <a:r>
              <a:rPr lang="en-US" sz="1200" i="1" dirty="0" err="1">
                <a:solidFill>
                  <a:srgbClr val="0000FF"/>
                </a:solidFill>
              </a:rPr>
              <a:t>welche</a:t>
            </a:r>
            <a:r>
              <a:rPr lang="en-US" sz="1200" i="1" dirty="0">
                <a:solidFill>
                  <a:srgbClr val="0000FF"/>
                </a:solidFill>
              </a:rPr>
              <a:t> der </a:t>
            </a:r>
            <a:r>
              <a:rPr lang="en-US" sz="1200" i="1" dirty="0" err="1">
                <a:solidFill>
                  <a:srgbClr val="0000FF"/>
                </a:solidFill>
              </a:rPr>
              <a:t>drei</a:t>
            </a:r>
            <a:r>
              <a:rPr lang="en-US" sz="1200" i="1" dirty="0">
                <a:solidFill>
                  <a:srgbClr val="0000FF"/>
                </a:solidFill>
              </a:rPr>
              <a:t> in der Goldmann-</a:t>
            </a:r>
            <a:r>
              <a:rPr lang="en-US" sz="1200" i="1" dirty="0" err="1">
                <a:solidFill>
                  <a:srgbClr val="0000FF"/>
                </a:solidFill>
              </a:rPr>
              <a:t>Gleichung</a:t>
            </a:r>
            <a:r>
              <a:rPr lang="en-US" sz="1200" i="1" dirty="0">
                <a:solidFill>
                  <a:srgbClr val="0000FF"/>
                </a:solidFill>
              </a:rPr>
              <a:t> </a:t>
            </a:r>
            <a:r>
              <a:rPr lang="en-US" sz="1200" i="1" dirty="0" err="1">
                <a:solidFill>
                  <a:srgbClr val="0000FF"/>
                </a:solidFill>
              </a:rPr>
              <a:t>beschriebenen</a:t>
            </a:r>
            <a:r>
              <a:rPr lang="en-US" sz="1200" i="1" dirty="0">
                <a:solidFill>
                  <a:srgbClr val="0000FF"/>
                </a:solidFill>
              </a:rPr>
              <a:t> </a:t>
            </a:r>
            <a:r>
              <a:rPr lang="en-US" sz="1200" i="1" dirty="0" err="1">
                <a:solidFill>
                  <a:srgbClr val="0000FF"/>
                </a:solidFill>
              </a:rPr>
              <a:t>Mechanismen</a:t>
            </a:r>
            <a:r>
              <a:rPr lang="en-US" sz="1200" i="1" dirty="0">
                <a:solidFill>
                  <a:srgbClr val="0000FF"/>
                </a:solidFill>
              </a:rPr>
              <a:t> </a:t>
            </a:r>
            <a:r>
              <a:rPr lang="en-US" sz="1200" i="1" dirty="0" err="1">
                <a:solidFill>
                  <a:srgbClr val="0000FF"/>
                </a:solidFill>
              </a:rPr>
              <a:t>senkt</a:t>
            </a:r>
            <a:r>
              <a:rPr lang="en-US" sz="1200" i="1" dirty="0">
                <a:solidFill>
                  <a:srgbClr val="0000FF"/>
                </a:solidFill>
              </a:rPr>
              <a:t> </a:t>
            </a:r>
            <a:r>
              <a:rPr lang="en-US" sz="1200" b="1" i="1" dirty="0" err="1">
                <a:solidFill>
                  <a:schemeClr val="dk1"/>
                </a:solidFill>
              </a:rPr>
              <a:t>Latanoprostene</a:t>
            </a:r>
            <a:r>
              <a:rPr lang="en-US" sz="1200" b="1" i="1" dirty="0">
                <a:solidFill>
                  <a:schemeClr val="dk1"/>
                </a:solidFill>
              </a:rPr>
              <a:t> </a:t>
            </a:r>
            <a:r>
              <a:rPr lang="en-US" sz="1200" b="1" i="1" dirty="0" err="1">
                <a:solidFill>
                  <a:schemeClr val="dk1"/>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Hinweis</a:t>
            </a:r>
            <a:r>
              <a:rPr lang="en-US" sz="1200" i="1" dirty="0">
                <a:solidFill>
                  <a:srgbClr val="0000FF"/>
                </a:solidFill>
              </a:rPr>
              <a:t>: Es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mehr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einer</a:t>
            </a:r>
            <a:r>
              <a:rPr lang="en-US" sz="1200" i="1" dirty="0">
                <a:solidFill>
                  <a:srgbClr val="0000FF"/>
                </a:solidFill>
              </a:rPr>
              <a:t> sein.)</a:t>
            </a:r>
          </a:p>
          <a:p>
            <a:r>
              <a:rPr lang="en-US" sz="1200" dirty="0">
                <a:solidFill>
                  <a:srgbClr val="0000FF"/>
                </a:solidFill>
              </a:rPr>
              <a:t>Durch </a:t>
            </a:r>
            <a:r>
              <a:rPr lang="en-US" sz="1200" dirty="0" err="1">
                <a:solidFill>
                  <a:srgbClr val="0000FF"/>
                </a:solidFill>
              </a:rPr>
              <a:t>Verbesserung</a:t>
            </a:r>
            <a:r>
              <a:rPr lang="en-US" sz="1200" dirty="0">
                <a:solidFill>
                  <a:srgbClr val="0000FF"/>
                </a:solidFill>
              </a:rPr>
              <a:t> des </a:t>
            </a:r>
            <a:r>
              <a:rPr lang="en-US" sz="1200" b="1" dirty="0" err="1">
                <a:solidFill>
                  <a:srgbClr val="0000FF"/>
                </a:solidFill>
              </a:rPr>
              <a:t>Kammerwasserabflusses</a:t>
            </a:r>
            <a:endParaRPr lang="en-US" sz="1200" b="1" dirty="0"/>
          </a:p>
          <a:p>
            <a:pPr marL="0" marR="0" lvl="0" indent="0" algn="l" rtl="0">
              <a:spcBef>
                <a:spcPts val="0"/>
              </a:spcBef>
              <a:spcAft>
                <a:spcPts val="0"/>
              </a:spcAft>
              <a:buNone/>
            </a:pPr>
            <a:endParaRPr sz="1600" dirty="0">
              <a:solidFill>
                <a:srgbClr val="0000FF"/>
              </a:solidFill>
              <a:latin typeface="Arial"/>
              <a:ea typeface="Arial"/>
              <a:cs typeface="Arial"/>
              <a:sym typeface="Arial"/>
            </a:endParaRPr>
          </a:p>
        </p:txBody>
      </p:sp>
      <p:sp>
        <p:nvSpPr>
          <p:cNvPr id="9" name="Google Shape;1765;p95">
            <a:extLst>
              <a:ext uri="{FF2B5EF4-FFF2-40B4-BE49-F238E27FC236}">
                <a16:creationId xmlns:a16="http://schemas.microsoft.com/office/drawing/2014/main" id="{C141FA93-09DB-25D8-F0B9-19D151A1AC02}"/>
              </a:ext>
            </a:extLst>
          </p:cNvPr>
          <p:cNvSpPr/>
          <p:nvPr/>
        </p:nvSpPr>
        <p:spPr>
          <a:xfrm>
            <a:off x="5207305" y="3793242"/>
            <a:ext cx="2057400" cy="50609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 name="Google Shape;1787;p96">
            <a:extLst>
              <a:ext uri="{FF2B5EF4-FFF2-40B4-BE49-F238E27FC236}">
                <a16:creationId xmlns:a16="http://schemas.microsoft.com/office/drawing/2014/main" id="{131D06F7-3745-8438-716D-7617E822699D}"/>
              </a:ext>
            </a:extLst>
          </p:cNvPr>
          <p:cNvSpPr txBox="1"/>
          <p:nvPr/>
        </p:nvSpPr>
        <p:spPr>
          <a:xfrm>
            <a:off x="3542108" y="4360777"/>
            <a:ext cx="4852500" cy="2303195"/>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Erhöht</a:t>
            </a:r>
            <a:r>
              <a:rPr lang="en-US" sz="1200" i="1" dirty="0">
                <a:solidFill>
                  <a:srgbClr val="0000FF"/>
                </a:solidFill>
                <a:latin typeface="Arial"/>
                <a:ea typeface="Arial"/>
                <a:cs typeface="Arial"/>
                <a:sym typeface="Arial"/>
              </a:rPr>
              <a:t> es den </a:t>
            </a:r>
            <a:r>
              <a:rPr lang="en-US" sz="1200" i="1" dirty="0" err="1">
                <a:solidFill>
                  <a:srgbClr val="0000FF"/>
                </a:solidFill>
                <a:latin typeface="Arial"/>
                <a:ea typeface="Arial"/>
                <a:cs typeface="Arial"/>
                <a:sym typeface="Arial"/>
              </a:rPr>
              <a:t>Abfluss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über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konventionellen</a:t>
            </a:r>
            <a:r>
              <a:rPr lang="en-US" sz="1200" i="1" dirty="0">
                <a:solidFill>
                  <a:srgbClr val="0000FF"/>
                </a:solidFill>
                <a:latin typeface="Arial"/>
                <a:ea typeface="Arial"/>
                <a:cs typeface="Arial"/>
                <a:sym typeface="Arial"/>
              </a:rPr>
              <a:t> (TM)</a:t>
            </a:r>
            <a:r>
              <a:rPr lang="en-US" sz="1200" i="1" dirty="0">
                <a:solidFill>
                  <a:srgbClr val="0000FF"/>
                </a:solidFil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unkonventionellen</a:t>
            </a:r>
            <a:r>
              <a:rPr lang="en-US" sz="1200" i="1" dirty="0">
                <a:solidFill>
                  <a:srgbClr val="0000FF"/>
                </a:solidFill>
                <a:latin typeface="Arial"/>
                <a:ea typeface="Arial"/>
                <a:cs typeface="Arial"/>
                <a:sym typeface="Arial"/>
              </a:rPr>
              <a:t> (U/S) Weg?</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Über</a:t>
            </a:r>
            <a:r>
              <a:rPr lang="en-US" sz="1200" dirty="0">
                <a:solidFill>
                  <a:srgbClr val="0000FF"/>
                </a:solidFill>
                <a:latin typeface="Arial"/>
                <a:ea typeface="Arial"/>
                <a:cs typeface="Arial"/>
                <a:sym typeface="Arial"/>
              </a:rPr>
              <a:t> </a:t>
            </a:r>
            <a:r>
              <a:rPr lang="en-US" sz="1200" b="1" dirty="0" err="1">
                <a:solidFill>
                  <a:srgbClr val="0000FF"/>
                </a:solidFill>
                <a:latin typeface="Arial"/>
                <a:ea typeface="Arial"/>
                <a:cs typeface="Arial"/>
                <a:sym typeface="Arial"/>
              </a:rPr>
              <a:t>beide</a:t>
            </a:r>
            <a:endParaRPr sz="1400" b="1" dirty="0">
              <a:solidFill>
                <a:srgbClr val="FFFF00"/>
              </a:solidFill>
              <a:latin typeface="Arial"/>
              <a:ea typeface="Arial"/>
              <a:cs typeface="Arial"/>
              <a:sym typeface="Arial"/>
            </a:endParaRPr>
          </a:p>
          <a:p>
            <a:pPr marL="0" marR="0" lvl="0" indent="0" algn="l" rtl="0">
              <a:spcBef>
                <a:spcPts val="0"/>
              </a:spcBef>
              <a:spcAft>
                <a:spcPts val="0"/>
              </a:spcAft>
              <a:buNone/>
            </a:pPr>
            <a:endParaRPr sz="1400" dirty="0">
              <a:solidFill>
                <a:srgbClr val="FFFF00"/>
              </a:solidFill>
              <a:latin typeface="Arial"/>
              <a:ea typeface="Arial"/>
              <a:cs typeface="Arial"/>
              <a:sym typeface="Arial"/>
            </a:endParaRPr>
          </a:p>
          <a:p>
            <a:pPr lvl="0"/>
            <a:r>
              <a:rPr lang="en-US" sz="1200" i="1" dirty="0">
                <a:solidFill>
                  <a:srgbClr val="0000FF"/>
                </a:solidFill>
              </a:rPr>
              <a:t>Wie </a:t>
            </a:r>
            <a:r>
              <a:rPr lang="en-US" sz="1200" i="1" dirty="0" err="1">
                <a:solidFill>
                  <a:srgbClr val="0000FF"/>
                </a:solidFill>
              </a:rPr>
              <a:t>gelingt</a:t>
            </a:r>
            <a:r>
              <a:rPr lang="en-US" sz="1200" i="1" dirty="0">
                <a:solidFill>
                  <a:srgbClr val="0000FF"/>
                </a:solidFill>
              </a:rPr>
              <a:t> es dem </a:t>
            </a:r>
            <a:r>
              <a:rPr lang="en-US" sz="1200" i="1" dirty="0" err="1">
                <a:solidFill>
                  <a:srgbClr val="0000FF"/>
                </a:solidFill>
              </a:rPr>
              <a:t>Wirkstoff</a:t>
            </a:r>
            <a:r>
              <a:rPr lang="en-US" sz="1200" i="1" dirty="0">
                <a:solidFill>
                  <a:srgbClr val="0000FF"/>
                </a:solidFill>
              </a:rPr>
              <a:t>, </a:t>
            </a:r>
            <a:r>
              <a:rPr lang="en-US" sz="1200" i="1" dirty="0" err="1">
                <a:solidFill>
                  <a:srgbClr val="0000FF"/>
                </a:solidFill>
              </a:rPr>
              <a:t>beide</a:t>
            </a:r>
            <a:r>
              <a:rPr lang="en-US" sz="1200" i="1" dirty="0">
                <a:solidFill>
                  <a:srgbClr val="0000FF"/>
                </a:solidFill>
              </a:rPr>
              <a:t> </a:t>
            </a:r>
            <a:r>
              <a:rPr lang="en-US" sz="1200" i="1" dirty="0" err="1">
                <a:solidFill>
                  <a:srgbClr val="0000FF"/>
                </a:solidFill>
              </a:rPr>
              <a:t>Abflusswege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beeinflussen</a:t>
            </a:r>
            <a:r>
              <a:rPr lang="en-US" sz="1200" i="1" dirty="0">
                <a:solidFill>
                  <a:srgbClr val="0000FF"/>
                </a:solidFill>
              </a:rPr>
              <a:t>?</a:t>
            </a:r>
            <a:endParaRPr lang="en-US" sz="1200" dirty="0"/>
          </a:p>
          <a:p>
            <a:r>
              <a:rPr lang="en-US" sz="1200" dirty="0">
                <a:solidFill>
                  <a:srgbClr val="0000FF"/>
                </a:solidFill>
              </a:rPr>
              <a:t>Das </a:t>
            </a:r>
            <a:r>
              <a:rPr lang="en-US" sz="1200" dirty="0" err="1">
                <a:solidFill>
                  <a:srgbClr val="0000FF"/>
                </a:solidFill>
              </a:rPr>
              <a:t>Latanoprostene-Bunod-Molekül</a:t>
            </a:r>
            <a:r>
              <a:rPr lang="en-US" sz="1200" dirty="0">
                <a:solidFill>
                  <a:srgbClr val="0000FF"/>
                </a:solidFill>
              </a:rPr>
              <a:t> </a:t>
            </a:r>
            <a:r>
              <a:rPr lang="en-US" sz="1200" dirty="0" err="1">
                <a:solidFill>
                  <a:srgbClr val="0000FF"/>
                </a:solidFill>
              </a:rPr>
              <a:t>wird</a:t>
            </a:r>
            <a:r>
              <a:rPr lang="en-US" sz="1200" dirty="0">
                <a:solidFill>
                  <a:srgbClr val="0000FF"/>
                </a:solidFill>
              </a:rPr>
              <a:t> in </a:t>
            </a:r>
            <a:r>
              <a:rPr lang="en-US" sz="1200" dirty="0" err="1">
                <a:solidFill>
                  <a:srgbClr val="0000FF"/>
                </a:solidFill>
              </a:rPr>
              <a:t>zwei</a:t>
            </a:r>
            <a:r>
              <a:rPr lang="en-US" sz="1200" dirty="0">
                <a:solidFill>
                  <a:srgbClr val="0000FF"/>
                </a:solidFill>
              </a:rPr>
              <a:t> </a:t>
            </a:r>
            <a:r>
              <a:rPr lang="en-US" sz="1200" dirty="0" err="1">
                <a:solidFill>
                  <a:srgbClr val="0000FF"/>
                </a:solidFill>
              </a:rPr>
              <a:t>Bestandteile</a:t>
            </a:r>
            <a:r>
              <a:rPr lang="en-US" sz="1200" dirty="0">
                <a:solidFill>
                  <a:srgbClr val="0000FF"/>
                </a:solidFill>
              </a:rPr>
              <a:t> </a:t>
            </a:r>
            <a:r>
              <a:rPr lang="en-US" sz="1200" dirty="0" err="1">
                <a:solidFill>
                  <a:srgbClr val="0000FF"/>
                </a:solidFill>
              </a:rPr>
              <a:t>gespalten</a:t>
            </a:r>
            <a:r>
              <a:rPr lang="en-US" sz="1200" dirty="0">
                <a:solidFill>
                  <a:srgbClr val="0000FF"/>
                </a:solidFill>
              </a:rPr>
              <a:t>: </a:t>
            </a:r>
            <a:r>
              <a:rPr lang="en-US" sz="1200" b="1" dirty="0">
                <a:solidFill>
                  <a:srgbClr val="0000FF"/>
                </a:solidFill>
              </a:rPr>
              <a:t>Latanoprost </a:t>
            </a:r>
            <a:r>
              <a:rPr lang="en-US" sz="1200" dirty="0">
                <a:solidFill>
                  <a:srgbClr val="0000FF"/>
                </a:solidFill>
              </a:rPr>
              <a:t>und </a:t>
            </a:r>
            <a:r>
              <a:rPr lang="en-US" sz="1200" b="1" dirty="0" err="1">
                <a:solidFill>
                  <a:srgbClr val="0000FF"/>
                </a:solidFill>
              </a:rPr>
              <a:t>Stickstoffmonoxid</a:t>
            </a:r>
            <a:r>
              <a:rPr lang="en-US" sz="1200" b="1" dirty="0">
                <a:solidFill>
                  <a:srgbClr val="0000FF"/>
                </a:solidFill>
              </a:rPr>
              <a:t> (NO)</a:t>
            </a:r>
            <a:r>
              <a:rPr lang="en-US" sz="1200" dirty="0">
                <a:solidFill>
                  <a:srgbClr val="0000FF"/>
                </a:solidFill>
              </a:rPr>
              <a:t>.</a:t>
            </a:r>
            <a:r>
              <a:rPr lang="en-US" dirty="0">
                <a:solidFill>
                  <a:schemeClr val="dk1"/>
                </a:solidFill>
              </a:rPr>
              <a:t> </a:t>
            </a:r>
            <a:r>
              <a:rPr lang="en-US" sz="1200" dirty="0" err="1">
                <a:solidFill>
                  <a:srgbClr val="0000FF"/>
                </a:solidFill>
              </a:rPr>
              <a:t>Diese</a:t>
            </a:r>
            <a:r>
              <a:rPr lang="en-US" sz="1200" dirty="0">
                <a:solidFill>
                  <a:srgbClr val="0000FF"/>
                </a:solidFill>
              </a:rPr>
              <a:t> </a:t>
            </a:r>
            <a:r>
              <a:rPr lang="en-US" sz="1200" dirty="0" err="1">
                <a:solidFill>
                  <a:srgbClr val="0000FF"/>
                </a:solidFill>
              </a:rPr>
              <a:t>wiederum</a:t>
            </a:r>
            <a:r>
              <a:rPr lang="en-US" sz="1200" dirty="0">
                <a:solidFill>
                  <a:srgbClr val="0000FF"/>
                </a:solidFill>
              </a:rPr>
              <a:t> </a:t>
            </a:r>
            <a:r>
              <a:rPr lang="en-US" sz="1200" dirty="0" err="1">
                <a:solidFill>
                  <a:srgbClr val="0000FF"/>
                </a:solidFill>
              </a:rPr>
              <a:t>erhöhen</a:t>
            </a:r>
            <a:r>
              <a:rPr lang="en-US" sz="1200" dirty="0">
                <a:solidFill>
                  <a:srgbClr val="0000FF"/>
                </a:solidFill>
              </a:rPr>
              <a:t> den </a:t>
            </a:r>
            <a:r>
              <a:rPr lang="en-US" sz="1200" b="1" dirty="0">
                <a:solidFill>
                  <a:srgbClr val="0000FF"/>
                </a:solidFill>
              </a:rPr>
              <a:t>U/S </a:t>
            </a:r>
            <a:r>
              <a:rPr lang="en-US" sz="1200" dirty="0" err="1">
                <a:solidFill>
                  <a:srgbClr val="0000FF"/>
                </a:solidFill>
              </a:rPr>
              <a:t>Abfluss</a:t>
            </a:r>
            <a:r>
              <a:rPr lang="en-US" sz="1200" dirty="0">
                <a:solidFill>
                  <a:srgbClr val="0000FF"/>
                </a:solidFill>
              </a:rPr>
              <a:t> </a:t>
            </a:r>
            <a:r>
              <a:rPr lang="en-US" sz="1200" dirty="0" err="1">
                <a:solidFill>
                  <a:srgbClr val="0000FF"/>
                </a:solidFill>
              </a:rPr>
              <a:t>bzw</a:t>
            </a:r>
            <a:r>
              <a:rPr lang="en-US" sz="1200" dirty="0">
                <a:solidFill>
                  <a:srgbClr val="0000FF"/>
                </a:solidFill>
              </a:rPr>
              <a:t>. den </a:t>
            </a:r>
            <a:r>
              <a:rPr lang="en-US" sz="1200" dirty="0" err="1">
                <a:solidFill>
                  <a:srgbClr val="0000FF"/>
                </a:solidFill>
              </a:rPr>
              <a:t>Abfluss</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4"/>
                  </a:ext>
                </a:extLst>
              </a:rPr>
              <a:t>das</a:t>
            </a:r>
            <a:r>
              <a:rPr lang="en-US" sz="1200" dirty="0">
                <a:solidFill>
                  <a:srgbClr val="0000FF"/>
                </a:solidFill>
              </a:rPr>
              <a:t> </a:t>
            </a:r>
            <a:r>
              <a:rPr lang="en-US" sz="1200" b="1" dirty="0">
                <a:solidFill>
                  <a:srgbClr val="0000FF"/>
                </a:solidFill>
              </a:rPr>
              <a:t>TM</a:t>
            </a:r>
            <a:r>
              <a:rPr lang="en-US" sz="1200" dirty="0">
                <a:solidFill>
                  <a:srgbClr val="0000FF"/>
                </a:solidFill>
              </a:rPr>
              <a:t>.</a:t>
            </a:r>
          </a:p>
          <a:p>
            <a:pPr lvl="0"/>
            <a:r>
              <a:rPr lang="en-US" sz="1200" i="1" dirty="0">
                <a:solidFill>
                  <a:srgbClr val="0000FF"/>
                </a:solidFill>
              </a:rPr>
              <a:t>Wie </a:t>
            </a:r>
            <a:r>
              <a:rPr lang="en-US" sz="1200" i="1" dirty="0" err="1">
                <a:solidFill>
                  <a:srgbClr val="0000FF"/>
                </a:solidFill>
              </a:rPr>
              <a:t>bewirken</a:t>
            </a:r>
            <a:r>
              <a:rPr lang="en-US" sz="1200" i="1" dirty="0">
                <a:solidFill>
                  <a:srgbClr val="0000FF"/>
                </a:solidFill>
              </a:rPr>
              <a:t> die </a:t>
            </a:r>
            <a:r>
              <a:rPr lang="en-US" sz="1200" i="1" dirty="0" err="1">
                <a:solidFill>
                  <a:srgbClr val="0000FF"/>
                </a:solidFill>
              </a:rPr>
              <a:t>beiden</a:t>
            </a:r>
            <a:r>
              <a:rPr lang="en-US" sz="1200" i="1" dirty="0">
                <a:solidFill>
                  <a:srgbClr val="0000FF"/>
                </a:solidFill>
              </a:rPr>
              <a:t> </a:t>
            </a:r>
            <a:r>
              <a:rPr lang="en-US" sz="1200" i="1" dirty="0" err="1">
                <a:solidFill>
                  <a:srgbClr val="0000FF"/>
                </a:solidFill>
              </a:rPr>
              <a:t>freigesetzten</a:t>
            </a:r>
            <a:r>
              <a:rPr lang="en-US" sz="1200" i="1" dirty="0">
                <a:solidFill>
                  <a:srgbClr val="0000FF"/>
                </a:solidFill>
              </a:rPr>
              <a:t> </a:t>
            </a:r>
            <a:r>
              <a:rPr lang="en-US" sz="1200" i="1" dirty="0" err="1">
                <a:solidFill>
                  <a:srgbClr val="0000FF"/>
                </a:solidFill>
              </a:rPr>
              <a:t>Wirkkomponenten</a:t>
            </a:r>
            <a:r>
              <a:rPr lang="en-US" sz="1200" i="1" dirty="0">
                <a:solidFill>
                  <a:srgbClr val="0000FF"/>
                </a:solidFill>
              </a:rPr>
              <a:t> </a:t>
            </a:r>
            <a:r>
              <a:rPr lang="en-US" sz="1200" i="1" dirty="0" err="1">
                <a:solidFill>
                  <a:srgbClr val="0000FF"/>
                </a:solidFill>
              </a:rPr>
              <a:t>ihre</a:t>
            </a:r>
            <a:r>
              <a:rPr lang="en-US" sz="1200" i="1" dirty="0">
                <a:solidFill>
                  <a:srgbClr val="0000FF"/>
                </a:solidFill>
              </a:rPr>
              <a:t> </a:t>
            </a:r>
            <a:r>
              <a:rPr lang="en-US" sz="1200" i="1" dirty="0" err="1">
                <a:solidFill>
                  <a:srgbClr val="0000FF"/>
                </a:solidFill>
              </a:rPr>
              <a:t>Effekte</a:t>
            </a:r>
            <a:r>
              <a:rPr lang="en-US" sz="1200" i="1" dirty="0">
                <a:solidFill>
                  <a:srgbClr val="0000FF"/>
                </a:solidFill>
              </a:rPr>
              <a:t>?</a:t>
            </a:r>
            <a:endParaRPr lang="en-US" sz="1200" dirty="0"/>
          </a:p>
          <a:p>
            <a:pPr lvl="0"/>
            <a:r>
              <a:rPr lang="en-US" sz="1200" b="1" dirty="0">
                <a:solidFill>
                  <a:srgbClr val="0000FF"/>
                </a:solidFill>
              </a:rPr>
              <a:t>--Latanoprost</a:t>
            </a:r>
            <a:r>
              <a:rPr lang="en-US" sz="1200" dirty="0">
                <a:solidFill>
                  <a:srgbClr val="0000FF"/>
                </a:solidFill>
              </a:rPr>
              <a:t>: </a:t>
            </a:r>
            <a:r>
              <a:rPr lang="en-US" sz="1200" dirty="0" err="1">
                <a:solidFill>
                  <a:srgbClr val="0000FF"/>
                </a:solidFill>
              </a:rPr>
              <a:t>Mechanismus</a:t>
            </a:r>
            <a:r>
              <a:rPr lang="en-US" sz="1200" dirty="0">
                <a:solidFill>
                  <a:srgbClr val="0000FF"/>
                </a:solidFill>
              </a:rPr>
              <a:t> </a:t>
            </a:r>
            <a:r>
              <a:rPr lang="en-US" sz="1200" dirty="0" err="1">
                <a:solidFill>
                  <a:srgbClr val="0000FF"/>
                </a:solidFill>
              </a:rPr>
              <a:t>unbekannt</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a:t>
            </a:r>
            <a:endParaRPr lang="en-US" sz="1200" dirty="0"/>
          </a:p>
          <a:p>
            <a:pPr lvl="0"/>
            <a:r>
              <a:rPr lang="en-US" sz="1200" b="1" dirty="0">
                <a:solidFill>
                  <a:srgbClr val="0000FF"/>
                </a:solidFill>
              </a:rPr>
              <a:t>--NO</a:t>
            </a:r>
            <a:r>
              <a:rPr lang="en-US" sz="1200" dirty="0">
                <a:solidFill>
                  <a:srgbClr val="0000FF"/>
                </a:solidFill>
              </a:rPr>
              <a:t>: </a:t>
            </a:r>
            <a:r>
              <a:rPr lang="en-US" sz="1200" dirty="0" err="1">
                <a:solidFill>
                  <a:srgbClr val="0000FF"/>
                </a:solidFill>
              </a:rPr>
              <a:t>Indem</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eine</a:t>
            </a:r>
            <a:r>
              <a:rPr lang="en-US" sz="1200" dirty="0">
                <a:solidFill>
                  <a:srgbClr val="0000FF"/>
                </a:solidFill>
              </a:rPr>
              <a:t> Relaxation der </a:t>
            </a:r>
            <a:r>
              <a:rPr lang="en-US" sz="1200" dirty="0" err="1">
                <a:solidFill>
                  <a:srgbClr val="0000FF"/>
                </a:solidFill>
              </a:rPr>
              <a:t>Zytoskelettbestandteile</a:t>
            </a:r>
            <a:r>
              <a:rPr lang="en-US" sz="1200" dirty="0">
                <a:solidFill>
                  <a:srgbClr val="0000FF"/>
                </a:solidFill>
              </a:rPr>
              <a:t> in den Zellen des </a:t>
            </a:r>
            <a:r>
              <a:rPr lang="en-US" sz="1200" dirty="0" err="1">
                <a:solidFill>
                  <a:srgbClr val="0000FF"/>
                </a:solidFill>
              </a:rPr>
              <a:t>Trabekelwerks</a:t>
            </a:r>
            <a:r>
              <a:rPr lang="en-US" sz="1200" dirty="0">
                <a:solidFill>
                  <a:srgbClr val="0000FF"/>
                </a:solidFill>
              </a:rPr>
              <a:t> </a:t>
            </a:r>
            <a:r>
              <a:rPr lang="en-US" sz="1200" dirty="0" err="1">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65"/>
                  </a:ext>
                </a:extLst>
              </a:rPr>
              <a:t>bewirken</a:t>
            </a:r>
            <a:r>
              <a:rPr lang="en-US" sz="1200" dirty="0">
                <a:solidFill>
                  <a:srgbClr val="0000FF"/>
                </a:solidFill>
              </a:rPr>
              <a:t>.</a:t>
            </a:r>
            <a:endParaRPr lang="en-US" sz="1200" dirty="0"/>
          </a:p>
        </p:txBody>
      </p:sp>
      <p:grpSp>
        <p:nvGrpSpPr>
          <p:cNvPr id="12" name="Google Shape;1837;p98">
            <a:extLst>
              <a:ext uri="{FF2B5EF4-FFF2-40B4-BE49-F238E27FC236}">
                <a16:creationId xmlns:a16="http://schemas.microsoft.com/office/drawing/2014/main" id="{B0EC12EA-F801-5F9B-213B-32A0A94AF1E8}"/>
              </a:ext>
            </a:extLst>
          </p:cNvPr>
          <p:cNvGrpSpPr/>
          <p:nvPr/>
        </p:nvGrpSpPr>
        <p:grpSpPr>
          <a:xfrm>
            <a:off x="1151218" y="1976306"/>
            <a:ext cx="1607655" cy="392543"/>
            <a:chOff x="1668945" y="2460611"/>
            <a:chExt cx="1607655" cy="392543"/>
          </a:xfrm>
        </p:grpSpPr>
        <p:cxnSp>
          <p:nvCxnSpPr>
            <p:cNvPr id="13" name="Google Shape;1838;p98">
              <a:extLst>
                <a:ext uri="{FF2B5EF4-FFF2-40B4-BE49-F238E27FC236}">
                  <a16:creationId xmlns:a16="http://schemas.microsoft.com/office/drawing/2014/main" id="{31A9485C-1AC8-E118-DD88-5A5ED21B6193}"/>
                </a:ext>
              </a:extLst>
            </p:cNvPr>
            <p:cNvCxnSpPr/>
            <p:nvPr/>
          </p:nvCxnSpPr>
          <p:spPr>
            <a:xfrm flipH="1">
              <a:off x="1668945" y="2460611"/>
              <a:ext cx="800700" cy="392400"/>
            </a:xfrm>
            <a:prstGeom prst="straightConnector1">
              <a:avLst/>
            </a:prstGeom>
            <a:noFill/>
            <a:ln w="9525" cap="flat" cmpd="sng">
              <a:solidFill>
                <a:schemeClr val="dk1"/>
              </a:solidFill>
              <a:prstDash val="solid"/>
              <a:round/>
              <a:headEnd type="none" w="sm" len="sm"/>
              <a:tailEnd type="triangle" w="med" len="med"/>
            </a:ln>
          </p:spPr>
        </p:cxnSp>
        <p:cxnSp>
          <p:nvCxnSpPr>
            <p:cNvPr id="14" name="Google Shape;1839;p98">
              <a:extLst>
                <a:ext uri="{FF2B5EF4-FFF2-40B4-BE49-F238E27FC236}">
                  <a16:creationId xmlns:a16="http://schemas.microsoft.com/office/drawing/2014/main" id="{7D3CF11F-28EE-5F4F-8A5D-2B7F1131AC43}"/>
                </a:ext>
              </a:extLst>
            </p:cNvPr>
            <p:cNvCxnSpPr/>
            <p:nvPr/>
          </p:nvCxnSpPr>
          <p:spPr>
            <a:xfrm>
              <a:off x="2469645" y="2460611"/>
              <a:ext cx="806955" cy="392543"/>
            </a:xfrm>
            <a:prstGeom prst="straightConnector1">
              <a:avLst/>
            </a:prstGeom>
            <a:noFill/>
            <a:ln w="9525" cap="flat" cmpd="sng">
              <a:solidFill>
                <a:schemeClr val="dk1"/>
              </a:solidFill>
              <a:prstDash val="solid"/>
              <a:round/>
              <a:headEnd type="none" w="sm" len="sm"/>
              <a:tailEnd type="triangle" w="med" len="med"/>
            </a:ln>
          </p:spPr>
        </p:cxnSp>
      </p:grpSp>
      <p:sp>
        <p:nvSpPr>
          <p:cNvPr id="18" name="Google Shape;1836;p98">
            <a:extLst>
              <a:ext uri="{FF2B5EF4-FFF2-40B4-BE49-F238E27FC236}">
                <a16:creationId xmlns:a16="http://schemas.microsoft.com/office/drawing/2014/main" id="{2A9DCCD1-D4FA-0DE2-B6BD-72402F9AC0D7}"/>
              </a:ext>
            </a:extLst>
          </p:cNvPr>
          <p:cNvSpPr txBox="1"/>
          <p:nvPr/>
        </p:nvSpPr>
        <p:spPr>
          <a:xfrm>
            <a:off x="2188948" y="2473656"/>
            <a:ext cx="1488417"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rgbClr val="0000FF"/>
                </a:solidFill>
                <a:latin typeface="Arial"/>
                <a:ea typeface="Arial"/>
                <a:cs typeface="Arial"/>
                <a:sym typeface="Arial"/>
              </a:rPr>
              <a:t>Stickstoffmonoxid</a:t>
            </a:r>
            <a:endParaRPr dirty="0">
              <a:solidFill>
                <a:srgbClr val="0000FF"/>
              </a:solidFill>
            </a:endParaRPr>
          </a:p>
        </p:txBody>
      </p:sp>
      <p:sp>
        <p:nvSpPr>
          <p:cNvPr id="19" name="Google Shape;1835;p98">
            <a:extLst>
              <a:ext uri="{FF2B5EF4-FFF2-40B4-BE49-F238E27FC236}">
                <a16:creationId xmlns:a16="http://schemas.microsoft.com/office/drawing/2014/main" id="{DA038BEB-9135-B4CD-EE77-5469BE879CCA}"/>
              </a:ext>
            </a:extLst>
          </p:cNvPr>
          <p:cNvSpPr txBox="1"/>
          <p:nvPr/>
        </p:nvSpPr>
        <p:spPr>
          <a:xfrm>
            <a:off x="651263" y="2473656"/>
            <a:ext cx="1207382" cy="210314"/>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a:solidFill>
                  <a:srgbClr val="0000FF"/>
                </a:solidFill>
                <a:latin typeface="Arial"/>
                <a:ea typeface="Arial"/>
                <a:cs typeface="Arial"/>
                <a:sym typeface="Arial"/>
              </a:rPr>
              <a:t>Latanoprost</a:t>
            </a:r>
            <a:endParaRPr sz="1400" b="1" i="1" dirty="0">
              <a:solidFill>
                <a:srgbClr val="0000FF"/>
              </a:solidFill>
              <a:latin typeface="Arial"/>
              <a:ea typeface="Arial"/>
              <a:cs typeface="Arial"/>
              <a:sym typeface="Arial"/>
            </a:endParaRPr>
          </a:p>
        </p:txBody>
      </p:sp>
      <p:cxnSp>
        <p:nvCxnSpPr>
          <p:cNvPr id="16" name="Google Shape;1903;p100">
            <a:extLst>
              <a:ext uri="{FF2B5EF4-FFF2-40B4-BE49-F238E27FC236}">
                <a16:creationId xmlns:a16="http://schemas.microsoft.com/office/drawing/2014/main" id="{A934D532-27E7-0D04-1BFD-66A8E0CE6963}"/>
              </a:ext>
            </a:extLst>
          </p:cNvPr>
          <p:cNvCxnSpPr/>
          <p:nvPr/>
        </p:nvCxnSpPr>
        <p:spPr>
          <a:xfrm>
            <a:off x="3033309" y="2813187"/>
            <a:ext cx="0" cy="338554"/>
          </a:xfrm>
          <a:prstGeom prst="straightConnector1">
            <a:avLst/>
          </a:prstGeom>
          <a:noFill/>
          <a:ln w="9525" cap="flat" cmpd="sng">
            <a:solidFill>
              <a:schemeClr val="dk1"/>
            </a:solidFill>
            <a:prstDash val="solid"/>
            <a:round/>
            <a:headEnd type="none" w="sm" len="sm"/>
            <a:tailEnd type="triangle" w="med" len="med"/>
          </a:ln>
        </p:spPr>
      </p:cxnSp>
      <p:cxnSp>
        <p:nvCxnSpPr>
          <p:cNvPr id="17" name="Google Shape;1903;p100">
            <a:extLst>
              <a:ext uri="{FF2B5EF4-FFF2-40B4-BE49-F238E27FC236}">
                <a16:creationId xmlns:a16="http://schemas.microsoft.com/office/drawing/2014/main" id="{44533F45-D603-E1D1-9484-594D5C2CC3DA}"/>
              </a:ext>
            </a:extLst>
          </p:cNvPr>
          <p:cNvCxnSpPr/>
          <p:nvPr/>
        </p:nvCxnSpPr>
        <p:spPr>
          <a:xfrm>
            <a:off x="1325697" y="2813187"/>
            <a:ext cx="0" cy="338554"/>
          </a:xfrm>
          <a:prstGeom prst="straightConnector1">
            <a:avLst/>
          </a:prstGeom>
          <a:noFill/>
          <a:ln w="9525" cap="flat" cmpd="sng">
            <a:solidFill>
              <a:schemeClr val="dk1"/>
            </a:solidFill>
            <a:prstDash val="solid"/>
            <a:round/>
            <a:headEnd type="none" w="sm" len="sm"/>
            <a:tailEnd type="triangle" w="med" len="med"/>
          </a:ln>
        </p:spPr>
      </p:cxnSp>
      <p:sp>
        <p:nvSpPr>
          <p:cNvPr id="10" name="Google Shape;1934;p101">
            <a:extLst>
              <a:ext uri="{FF2B5EF4-FFF2-40B4-BE49-F238E27FC236}">
                <a16:creationId xmlns:a16="http://schemas.microsoft.com/office/drawing/2014/main" id="{B7A32991-7646-2349-AA64-4CB1B8DB35FC}"/>
              </a:ext>
            </a:extLst>
          </p:cNvPr>
          <p:cNvSpPr txBox="1"/>
          <p:nvPr/>
        </p:nvSpPr>
        <p:spPr>
          <a:xfrm>
            <a:off x="734074" y="3225941"/>
            <a:ext cx="1308371"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a:solidFill>
                  <a:srgbClr val="0000FF"/>
                </a:solidFill>
                <a:latin typeface="Arial"/>
                <a:ea typeface="Arial"/>
                <a:cs typeface="Arial"/>
                <a:sym typeface="Arial"/>
              </a:rPr>
              <a:t>↑ U/S-</a:t>
            </a:r>
            <a:r>
              <a:rPr lang="en-US" sz="1200" b="1" dirty="0" err="1">
                <a:solidFill>
                  <a:srgbClr val="0000FF"/>
                </a:solidFill>
                <a:latin typeface="Arial"/>
                <a:ea typeface="Arial"/>
                <a:cs typeface="Arial"/>
                <a:sym typeface="Arial"/>
              </a:rPr>
              <a:t>Abfluss</a:t>
            </a:r>
            <a:endParaRPr dirty="0"/>
          </a:p>
        </p:txBody>
      </p:sp>
      <p:sp>
        <p:nvSpPr>
          <p:cNvPr id="11" name="Google Shape;1933;p101">
            <a:extLst>
              <a:ext uri="{FF2B5EF4-FFF2-40B4-BE49-F238E27FC236}">
                <a16:creationId xmlns:a16="http://schemas.microsoft.com/office/drawing/2014/main" id="{4808BD8D-6155-D3B1-56A7-31213B32017E}"/>
              </a:ext>
            </a:extLst>
          </p:cNvPr>
          <p:cNvSpPr txBox="1"/>
          <p:nvPr/>
        </p:nvSpPr>
        <p:spPr>
          <a:xfrm>
            <a:off x="2341463" y="3225941"/>
            <a:ext cx="1266693" cy="307777"/>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a:solidFill>
                  <a:srgbClr val="0000FF"/>
                </a:solidFill>
                <a:latin typeface="Arial"/>
                <a:ea typeface="Arial"/>
                <a:cs typeface="Arial"/>
                <a:sym typeface="Arial"/>
              </a:rPr>
              <a:t>↑ TM-Abfluss</a:t>
            </a:r>
            <a:endParaRPr/>
          </a:p>
        </p:txBody>
      </p:sp>
      <p:sp>
        <p:nvSpPr>
          <p:cNvPr id="15" name="Google Shape;2274;p111">
            <a:extLst>
              <a:ext uri="{FF2B5EF4-FFF2-40B4-BE49-F238E27FC236}">
                <a16:creationId xmlns:a16="http://schemas.microsoft.com/office/drawing/2014/main" id="{A98B399B-20BC-B279-DBA1-4492E08FEAA0}"/>
              </a:ext>
            </a:extLst>
          </p:cNvPr>
          <p:cNvSpPr txBox="1"/>
          <p:nvPr/>
        </p:nvSpPr>
        <p:spPr>
          <a:xfrm>
            <a:off x="3637200" y="4420955"/>
            <a:ext cx="5049600" cy="1533753"/>
          </a:xfrm>
          <a:prstGeom prst="rect">
            <a:avLst/>
          </a:prstGeom>
          <a:solidFill>
            <a:srgbClr val="33CCCC"/>
          </a:solidFill>
          <a:ln>
            <a:noFill/>
          </a:ln>
        </p:spPr>
        <p:txBody>
          <a:bodyPr spcFirstLastPara="1" wrap="square" lIns="25400" tIns="12700" rIns="25400" bIns="12700" anchor="t" anchorCtr="0">
            <a:spAutoFit/>
          </a:bodyPr>
          <a:lstStyle/>
          <a:p>
            <a:pPr lvl="0"/>
            <a:r>
              <a:rPr lang="en-US" sz="1200" i="1" dirty="0">
                <a:solidFill>
                  <a:srgbClr val="0000FF"/>
                </a:solidFill>
              </a:rPr>
              <a:t>Wie stark </a:t>
            </a:r>
            <a:r>
              <a:rPr lang="en-US" sz="1200" i="1" dirty="0" err="1">
                <a:solidFill>
                  <a:srgbClr val="0000FF"/>
                </a:solidFill>
              </a:rPr>
              <a:t>senkt</a:t>
            </a:r>
            <a:r>
              <a:rPr lang="en-US" sz="1200" i="1" dirty="0">
                <a:solidFill>
                  <a:srgbClr val="0000FF"/>
                </a:solidFill>
              </a:rPr>
              <a:t> </a:t>
            </a:r>
            <a:r>
              <a:rPr lang="en-US" sz="1200" i="1" dirty="0" err="1">
                <a:solidFill>
                  <a:srgbClr val="0000FF"/>
                </a:solidFill>
              </a:rPr>
              <a:t>Latanoprostene</a:t>
            </a:r>
            <a:r>
              <a:rPr lang="en-US" sz="1200" i="1" dirty="0">
                <a:solidFill>
                  <a:srgbClr val="0000FF"/>
                </a:solidFill>
              </a:rPr>
              <a:t> </a:t>
            </a:r>
            <a:r>
              <a:rPr lang="en-US" sz="1200" i="1" dirty="0" err="1">
                <a:solidFill>
                  <a:srgbClr val="0000FF"/>
                </a:solidFill>
              </a:rPr>
              <a:t>Bunod</a:t>
            </a:r>
            <a:r>
              <a:rPr lang="en-US" sz="1200" i="1" dirty="0">
                <a:solidFill>
                  <a:srgbClr val="0000FF"/>
                </a:solidFill>
              </a:rPr>
              <a:t> den </a:t>
            </a:r>
            <a:r>
              <a:rPr lang="en-US" sz="1200" i="1" dirty="0" err="1">
                <a:solidFill>
                  <a:srgbClr val="0000FF"/>
                </a:solidFill>
              </a:rPr>
              <a:t>Augeninnendruck</a:t>
            </a:r>
            <a:r>
              <a:rPr lang="en-US" sz="1200" i="1" dirty="0">
                <a:solidFill>
                  <a:srgbClr val="0000FF"/>
                </a:solidFill>
              </a:rPr>
              <a:t>?</a:t>
            </a:r>
            <a:endParaRPr lang="en-US" sz="1200" dirty="0"/>
          </a:p>
          <a:p>
            <a:pPr lvl="0"/>
            <a:r>
              <a:rPr lang="en-US" sz="1200" dirty="0">
                <a:solidFill>
                  <a:srgbClr val="0000FF"/>
                </a:solidFill>
              </a:rPr>
              <a:t>Das </a:t>
            </a:r>
            <a:r>
              <a:rPr lang="en-US" sz="1200" dirty="0" err="1">
                <a:solidFill>
                  <a:srgbClr val="0000FF"/>
                </a:solidFill>
              </a:rPr>
              <a:t>ist</a:t>
            </a:r>
            <a:r>
              <a:rPr lang="en-US" sz="1200" dirty="0">
                <a:solidFill>
                  <a:srgbClr val="0000FF"/>
                </a:solidFill>
              </a:rPr>
              <a:t> nicht die </a:t>
            </a:r>
            <a:r>
              <a:rPr lang="en-US" sz="1200" dirty="0" err="1">
                <a:solidFill>
                  <a:srgbClr val="0000FF"/>
                </a:solidFill>
              </a:rPr>
              <a:t>entscheidende</a:t>
            </a:r>
            <a:r>
              <a:rPr lang="en-US" sz="1200" dirty="0">
                <a:solidFill>
                  <a:srgbClr val="0000FF"/>
                </a:solidFill>
              </a:rPr>
              <a:t> Frage. Die </a:t>
            </a:r>
            <a:r>
              <a:rPr lang="en-US" sz="1200" dirty="0" err="1">
                <a:solidFill>
                  <a:srgbClr val="0000FF"/>
                </a:solidFill>
              </a:rPr>
              <a:t>entscheidende</a:t>
            </a:r>
            <a:r>
              <a:rPr lang="en-US" sz="1200" dirty="0">
                <a:solidFill>
                  <a:srgbClr val="0000FF"/>
                </a:solidFill>
              </a:rPr>
              <a:t> Frage </a:t>
            </a:r>
            <a:r>
              <a:rPr lang="en-US" sz="1200" dirty="0" err="1">
                <a:solidFill>
                  <a:srgbClr val="0000FF"/>
                </a:solidFill>
              </a:rPr>
              <a:t>ist</a:t>
            </a:r>
            <a:r>
              <a:rPr lang="en-US" sz="1200" dirty="0">
                <a:solidFill>
                  <a:srgbClr val="0000FF"/>
                </a:solidFill>
              </a:rPr>
              <a:t> </a:t>
            </a:r>
            <a:r>
              <a:rPr lang="en-US" sz="1200" dirty="0" err="1">
                <a:solidFill>
                  <a:srgbClr val="0000FF"/>
                </a:solidFill>
              </a:rPr>
              <a:t>vielmehr</a:t>
            </a:r>
            <a:r>
              <a:rPr lang="en-US" sz="1200" dirty="0">
                <a:solidFill>
                  <a:srgbClr val="0000FF"/>
                </a:solidFill>
              </a:rPr>
              <a:t>: Um </a:t>
            </a:r>
            <a:r>
              <a:rPr lang="en-US" sz="1200" dirty="0" err="1">
                <a:solidFill>
                  <a:srgbClr val="0000FF"/>
                </a:solidFill>
              </a:rPr>
              <a:t>wie</a:t>
            </a:r>
            <a:r>
              <a:rPr lang="en-US" sz="1200" dirty="0">
                <a:solidFill>
                  <a:srgbClr val="0000FF"/>
                </a:solidFill>
              </a:rPr>
              <a:t> </a:t>
            </a:r>
            <a:r>
              <a:rPr lang="en-US" sz="1200" dirty="0" err="1">
                <a:solidFill>
                  <a:srgbClr val="0000FF"/>
                </a:solidFill>
              </a:rPr>
              <a:t>viel</a:t>
            </a:r>
            <a:r>
              <a:rPr lang="en-US" sz="1200" dirty="0">
                <a:solidFill>
                  <a:srgbClr val="0000FF"/>
                </a:solidFill>
              </a:rPr>
              <a:t> </a:t>
            </a:r>
            <a:r>
              <a:rPr lang="en-US" sz="1200" dirty="0" err="1">
                <a:solidFill>
                  <a:srgbClr val="0000FF"/>
                </a:solidFill>
              </a:rPr>
              <a:t>stärker</a:t>
            </a:r>
            <a:r>
              <a:rPr lang="en-US" sz="1200" dirty="0">
                <a:solidFill>
                  <a:srgbClr val="0000FF"/>
                </a:solidFill>
              </a:rPr>
              <a:t> </a:t>
            </a:r>
            <a:r>
              <a:rPr lang="en-US" sz="1200" dirty="0" err="1">
                <a:solidFill>
                  <a:srgbClr val="0000FF"/>
                </a:solidFill>
              </a:rPr>
              <a:t>senkt</a:t>
            </a:r>
            <a:r>
              <a:rPr lang="en-US" sz="1200" dirty="0">
                <a:solidFill>
                  <a:srgbClr val="0000FF"/>
                </a:solidFill>
              </a:rPr>
              <a:t> </a:t>
            </a:r>
            <a:r>
              <a:rPr lang="en-US" sz="1200" dirty="0" err="1">
                <a:solidFill>
                  <a:srgbClr val="0000FF"/>
                </a:solidFill>
              </a:rPr>
              <a:t>Latanoprostene</a:t>
            </a:r>
            <a:r>
              <a:rPr lang="en-US" sz="1200" dirty="0">
                <a:solidFill>
                  <a:srgbClr val="0000FF"/>
                </a:solidFill>
              </a:rPr>
              <a:t> </a:t>
            </a:r>
            <a:r>
              <a:rPr lang="en-US" sz="1200" dirty="0" err="1">
                <a:solidFill>
                  <a:srgbClr val="0000FF"/>
                </a:solidFill>
              </a:rPr>
              <a:t>Bunod</a:t>
            </a:r>
            <a:r>
              <a:rPr lang="en-US" sz="1200" dirty="0">
                <a:solidFill>
                  <a:srgbClr val="0000FF"/>
                </a:solidFill>
              </a:rPr>
              <a:t> den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als</a:t>
            </a:r>
            <a:r>
              <a:rPr lang="en-US" sz="1200" dirty="0">
                <a:solidFill>
                  <a:srgbClr val="0000FF"/>
                </a:solidFill>
              </a:rPr>
              <a:t> Latanoprost </a:t>
            </a:r>
            <a:r>
              <a:rPr lang="en-US" sz="1200" dirty="0" err="1">
                <a:solidFill>
                  <a:srgbClr val="0000FF"/>
                </a:solidFill>
              </a:rPr>
              <a:t>allein</a:t>
            </a:r>
            <a:r>
              <a:rPr lang="en-US" sz="1200" dirty="0">
                <a:solidFill>
                  <a:srgbClr val="0000FF"/>
                </a:solidFill>
              </a:rPr>
              <a:t>?</a:t>
            </a:r>
            <a:endParaRPr lang="en-US" sz="1200" dirty="0"/>
          </a:p>
          <a:p>
            <a:pPr marL="0" marR="0" lvl="0" indent="0" algn="l" rtl="0">
              <a:spcBef>
                <a:spcPts val="0"/>
              </a:spcBef>
              <a:spcAft>
                <a:spcPts val="0"/>
              </a:spcAft>
              <a:buNone/>
            </a:pPr>
            <a:endParaRPr sz="1400" dirty="0">
              <a:solidFill>
                <a:srgbClr val="33CCCC"/>
              </a:solidFill>
              <a:latin typeface="Arial"/>
              <a:ea typeface="Arial"/>
              <a:cs typeface="Arial"/>
              <a:sym typeface="Arial"/>
            </a:endParaRPr>
          </a:p>
          <a:p>
            <a:pPr lvl="0"/>
            <a:r>
              <a:rPr lang="en-US" sz="1200" i="1" dirty="0">
                <a:solidFill>
                  <a:srgbClr val="0000FF"/>
                </a:solidFill>
              </a:rPr>
              <a:t>Na gut, um </a:t>
            </a:r>
            <a:r>
              <a:rPr lang="en-US" sz="1200" i="1" dirty="0" err="1">
                <a:solidFill>
                  <a:srgbClr val="0000FF"/>
                </a:solidFill>
              </a:rPr>
              <a:t>wie</a:t>
            </a:r>
            <a:r>
              <a:rPr lang="en-US" sz="1200" i="1" dirty="0">
                <a:solidFill>
                  <a:srgbClr val="0000FF"/>
                </a:solidFill>
              </a:rPr>
              <a:t> </a:t>
            </a:r>
            <a:r>
              <a:rPr lang="en-US" sz="1200" i="1" dirty="0" err="1">
                <a:solidFill>
                  <a:srgbClr val="0000FF"/>
                </a:solidFill>
              </a:rPr>
              <a:t>viel</a:t>
            </a:r>
            <a:r>
              <a:rPr lang="en-US" sz="1200" i="1" dirty="0">
                <a:solidFill>
                  <a:srgbClr val="0000FF"/>
                </a:solidFill>
              </a:rPr>
              <a:t> </a:t>
            </a:r>
            <a:r>
              <a:rPr lang="en-US" sz="1200" i="1" dirty="0" err="1">
                <a:solidFill>
                  <a:srgbClr val="0000FF"/>
                </a:solidFill>
              </a:rPr>
              <a:t>senkt</a:t>
            </a:r>
            <a:r>
              <a:rPr lang="en-US" sz="1200" i="1" dirty="0">
                <a:solidFill>
                  <a:srgbClr val="0000FF"/>
                </a:solidFill>
              </a:rPr>
              <a:t> es den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im</a:t>
            </a:r>
            <a:r>
              <a:rPr lang="en-US" sz="1200" i="1" dirty="0">
                <a:solidFill>
                  <a:srgbClr val="0000FF"/>
                </a:solidFill>
              </a:rPr>
              <a:t> </a:t>
            </a:r>
            <a:r>
              <a:rPr lang="en-US" sz="1200" i="1" dirty="0" err="1">
                <a:solidFill>
                  <a:srgbClr val="0000FF"/>
                </a:solidFill>
              </a:rPr>
              <a:t>Vergleich</a:t>
            </a:r>
            <a:r>
              <a:rPr lang="en-US" sz="1200" i="1" dirty="0">
                <a:solidFill>
                  <a:srgbClr val="0000FF"/>
                </a:solidFill>
              </a:rPr>
              <a:t> </a:t>
            </a:r>
            <a:r>
              <a:rPr lang="en-US" sz="1200" i="1" dirty="0" err="1">
                <a:solidFill>
                  <a:srgbClr val="0000FF"/>
                </a:solidFill>
              </a:rPr>
              <a:t>zu</a:t>
            </a:r>
            <a:r>
              <a:rPr lang="en-US" sz="1200" i="1" dirty="0">
                <a:solidFill>
                  <a:srgbClr val="0000FF"/>
                </a:solidFill>
              </a:rPr>
              <a:t> Latanoprost </a:t>
            </a:r>
            <a:r>
              <a:rPr lang="en-US" sz="1200" i="1" dirty="0" err="1">
                <a:solidFill>
                  <a:srgbClr val="0000FF"/>
                </a:solidFill>
              </a:rPr>
              <a:t>allein</a:t>
            </a:r>
            <a:r>
              <a:rPr lang="en-US" sz="1200" i="1" dirty="0">
                <a:solidFill>
                  <a:srgbClr val="0000FF"/>
                </a:solidFill>
              </a:rPr>
              <a:t>?</a:t>
            </a:r>
            <a:endParaRPr lang="en-US" i="1" dirty="0">
              <a:solidFill>
                <a:srgbClr val="33CCCC"/>
              </a:solidFill>
            </a:endParaRPr>
          </a:p>
          <a:p>
            <a:pPr lvl="0"/>
            <a:r>
              <a:rPr lang="en-US" sz="1200" b="1" dirty="0">
                <a:solidFill>
                  <a:srgbClr val="0000FF"/>
                </a:solidFill>
              </a:rPr>
              <a:t>Um </a:t>
            </a:r>
            <a:r>
              <a:rPr lang="en-US" sz="1200" b="1" dirty="0" err="1">
                <a:solidFill>
                  <a:srgbClr val="0000FF"/>
                </a:solidFill>
              </a:rPr>
              <a:t>etwa</a:t>
            </a:r>
            <a:r>
              <a:rPr lang="en-US" sz="1200" b="1" dirty="0">
                <a:solidFill>
                  <a:srgbClr val="0000FF"/>
                </a:solidFill>
              </a:rPr>
              <a:t> 1 mmHg</a:t>
            </a:r>
            <a:endParaRPr lang="en-US" sz="1200" dirty="0"/>
          </a:p>
        </p:txBody>
      </p:sp>
      <p:cxnSp>
        <p:nvCxnSpPr>
          <p:cNvPr id="21" name="Google Shape;2272;p111">
            <a:extLst>
              <a:ext uri="{FF2B5EF4-FFF2-40B4-BE49-F238E27FC236}">
                <a16:creationId xmlns:a16="http://schemas.microsoft.com/office/drawing/2014/main" id="{EB67A1D7-F9ED-5677-47BC-14D3689153AB}"/>
              </a:ext>
            </a:extLst>
          </p:cNvPr>
          <p:cNvCxnSpPr/>
          <p:nvPr/>
        </p:nvCxnSpPr>
        <p:spPr>
          <a:xfrm rot="10800000" flipH="1">
            <a:off x="2288165" y="3660311"/>
            <a:ext cx="806955" cy="533400"/>
          </a:xfrm>
          <a:prstGeom prst="straightConnector1">
            <a:avLst/>
          </a:prstGeom>
          <a:noFill/>
          <a:ln w="9525" cap="flat" cmpd="sng">
            <a:solidFill>
              <a:schemeClr val="dk1"/>
            </a:solidFill>
            <a:prstDash val="solid"/>
            <a:round/>
            <a:headEnd type="triangle" w="med" len="med"/>
            <a:tailEnd type="none" w="sm" len="sm"/>
          </a:ln>
        </p:spPr>
      </p:cxnSp>
      <p:cxnSp>
        <p:nvCxnSpPr>
          <p:cNvPr id="22" name="Google Shape;2271;p111">
            <a:extLst>
              <a:ext uri="{FF2B5EF4-FFF2-40B4-BE49-F238E27FC236}">
                <a16:creationId xmlns:a16="http://schemas.microsoft.com/office/drawing/2014/main" id="{BF6331E1-8CEE-11B4-0C47-F933FA99A91C}"/>
              </a:ext>
            </a:extLst>
          </p:cNvPr>
          <p:cNvCxnSpPr/>
          <p:nvPr/>
        </p:nvCxnSpPr>
        <p:spPr>
          <a:xfrm rot="10800000">
            <a:off x="1477007" y="3731259"/>
            <a:ext cx="800615" cy="533400"/>
          </a:xfrm>
          <a:prstGeom prst="straightConnector1">
            <a:avLst/>
          </a:prstGeom>
          <a:noFill/>
          <a:ln w="9525" cap="flat" cmpd="sng">
            <a:solidFill>
              <a:schemeClr val="dk1"/>
            </a:solidFill>
            <a:prstDash val="solid"/>
            <a:round/>
            <a:headEnd type="triangle" w="med" len="med"/>
            <a:tailEnd type="none" w="sm" len="sm"/>
          </a:ln>
        </p:spPr>
      </p:cxnSp>
      <p:sp>
        <p:nvSpPr>
          <p:cNvPr id="3" name="Google Shape;2347;p113">
            <a:extLst>
              <a:ext uri="{FF2B5EF4-FFF2-40B4-BE49-F238E27FC236}">
                <a16:creationId xmlns:a16="http://schemas.microsoft.com/office/drawing/2014/main" id="{80ED77EE-A2A0-075A-4C9E-97AE90C5493F}"/>
              </a:ext>
            </a:extLst>
          </p:cNvPr>
          <p:cNvSpPr txBox="1"/>
          <p:nvPr/>
        </p:nvSpPr>
        <p:spPr>
          <a:xfrm>
            <a:off x="1124605" y="4299335"/>
            <a:ext cx="2181000" cy="579900"/>
          </a:xfrm>
          <a:prstGeom prst="rect">
            <a:avLst/>
          </a:prstGeom>
          <a:solidFill>
            <a:schemeClr val="lt1"/>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 Augeninnendruck 1,2 mmHg vs.</a:t>
            </a:r>
            <a:endParaRPr/>
          </a:p>
          <a:p>
            <a:pPr marL="0" marR="0" lvl="0" indent="0" algn="ctr" rtl="0">
              <a:spcBef>
                <a:spcPts val="0"/>
              </a:spcBef>
              <a:spcAft>
                <a:spcPts val="0"/>
              </a:spcAft>
              <a:buNone/>
            </a:pPr>
            <a:r>
              <a:rPr lang="en-US" sz="1200" i="1">
                <a:solidFill>
                  <a:srgbClr val="0000FF"/>
                </a:solidFill>
              </a:rPr>
              <a:t>Latanoprost</a:t>
            </a:r>
            <a:r>
              <a:rPr lang="en-US" sz="1200" i="1">
                <a:solidFill>
                  <a:srgbClr val="0000FF"/>
                </a:solidFill>
                <a:latin typeface="Arial"/>
                <a:ea typeface="Arial"/>
                <a:cs typeface="Arial"/>
                <a:sym typeface="Arial"/>
              </a:rPr>
              <a:t> allein</a:t>
            </a:r>
            <a:endParaRPr/>
          </a:p>
        </p:txBody>
      </p:sp>
    </p:spTree>
    <p:extLst>
      <p:ext uri="{BB962C8B-B14F-4D97-AF65-F5344CB8AC3E}">
        <p14:creationId xmlns:p14="http://schemas.microsoft.com/office/powerpoint/2010/main" val="6752003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389"/>
        <p:cNvGrpSpPr/>
        <p:nvPr/>
      </p:nvGrpSpPr>
      <p:grpSpPr>
        <a:xfrm>
          <a:off x="0" y="0"/>
          <a:ext cx="0" cy="0"/>
          <a:chOff x="0" y="0"/>
          <a:chExt cx="0" cy="0"/>
        </a:xfrm>
      </p:grpSpPr>
      <p:sp>
        <p:nvSpPr>
          <p:cNvPr id="2390" name="Google Shape;2390;p115"/>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391" name="Google Shape;2391;p115"/>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2B2B2"/>
                </a:solidFill>
              </a:rPr>
              <a:t>Acetazolamid</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r>
              <a:rPr lang="en-US" sz="1200" dirty="0">
                <a:solidFill>
                  <a:srgbClr val="0000FF"/>
                </a:solidFill>
              </a:rPr>
              <a:t>	</a:t>
            </a:r>
            <a:endParaRPr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r>
              <a:rPr lang="en-US" sz="1200" dirty="0">
                <a:solidFill>
                  <a:srgbClr val="B2B2B2"/>
                </a:solidFill>
              </a:rPr>
              <a:t>		</a:t>
            </a:r>
            <a:endParaRPr dirty="0"/>
          </a:p>
        </p:txBody>
      </p:sp>
      <p:sp>
        <p:nvSpPr>
          <p:cNvPr id="2392" name="Google Shape;2392;p115"/>
          <p:cNvSpPr txBox="1"/>
          <p:nvPr/>
        </p:nvSpPr>
        <p:spPr>
          <a:xfrm>
            <a:off x="2133600" y="304800"/>
            <a:ext cx="4845050" cy="366713"/>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Augenhypotensiva: Nennen Sie die gängigen Wirkstoffe</a:t>
            </a:r>
            <a:endParaRPr/>
          </a:p>
        </p:txBody>
      </p:sp>
      <p:sp>
        <p:nvSpPr>
          <p:cNvPr id="2393" name="Google Shape;2393;p115"/>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98</a:t>
            </a:fld>
            <a:endParaRPr sz="1000">
              <a:solidFill>
                <a:schemeClr val="dk1"/>
              </a:solidFill>
              <a:latin typeface="Arial"/>
              <a:ea typeface="Arial"/>
              <a:cs typeface="Arial"/>
              <a:sym typeface="Arial"/>
            </a:endParaRPr>
          </a:p>
        </p:txBody>
      </p:sp>
      <p:sp>
        <p:nvSpPr>
          <p:cNvPr id="2394" name="Google Shape;2394;p115"/>
          <p:cNvSpPr txBox="1"/>
          <p:nvPr/>
        </p:nvSpPr>
        <p:spPr>
          <a:xfrm>
            <a:off x="4191000" y="1828800"/>
            <a:ext cx="4953000" cy="175418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Ordnen Sie diese vier häufig verwendeten Wirkstoffklassen nach ihrer Wirksamkeit bei der Senkung des Augeninnendrucks:</a:t>
            </a:r>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1)</a:t>
            </a:r>
            <a:endParaRPr sz="18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2)</a:t>
            </a:r>
            <a:endParaRPr sz="18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3)</a:t>
            </a:r>
            <a:endParaRPr sz="18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4)</a:t>
            </a:r>
            <a:endParaRPr sz="1800">
              <a:solidFill>
                <a:srgbClr val="0000FF"/>
              </a:solidFill>
              <a:latin typeface="Arial"/>
              <a:ea typeface="Arial"/>
              <a:cs typeface="Arial"/>
              <a:sym typeface="Arial"/>
            </a:endParaRPr>
          </a:p>
        </p:txBody>
      </p:sp>
      <p:sp>
        <p:nvSpPr>
          <p:cNvPr id="2395" name="Google Shape;2395;p115"/>
          <p:cNvSpPr/>
          <p:nvPr/>
        </p:nvSpPr>
        <p:spPr>
          <a:xfrm>
            <a:off x="2514600" y="4038600"/>
            <a:ext cx="228600" cy="533400"/>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cxnSp>
        <p:nvCxnSpPr>
          <p:cNvPr id="2396" name="Google Shape;2396;p115"/>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397" name="Google Shape;2397;p115"/>
          <p:cNvCxnSpPr>
            <a:cxnSpLocks/>
          </p:cNvCxnSpPr>
          <p:nvPr/>
        </p:nvCxnSpPr>
        <p:spPr>
          <a:xfrm flipH="1">
            <a:off x="2514600" y="1981200"/>
            <a:ext cx="1676400" cy="1447800"/>
          </a:xfrm>
          <a:prstGeom prst="straightConnector1">
            <a:avLst/>
          </a:prstGeom>
          <a:noFill/>
          <a:ln w="9525" cap="flat" cmpd="sng">
            <a:solidFill>
              <a:schemeClr val="dk1"/>
            </a:solidFill>
            <a:prstDash val="solid"/>
            <a:round/>
            <a:headEnd type="none" w="sm" len="sm"/>
            <a:tailEnd type="triangle" w="med" len="med"/>
          </a:ln>
        </p:spPr>
      </p:cxnSp>
      <p:cxnSp>
        <p:nvCxnSpPr>
          <p:cNvPr id="2398" name="Google Shape;2398;p115"/>
          <p:cNvCxnSpPr>
            <a:cxnSpLocks/>
          </p:cNvCxnSpPr>
          <p:nvPr/>
        </p:nvCxnSpPr>
        <p:spPr>
          <a:xfrm flipH="1">
            <a:off x="2133600" y="1981200"/>
            <a:ext cx="2057400" cy="733425"/>
          </a:xfrm>
          <a:prstGeom prst="straightConnector1">
            <a:avLst/>
          </a:prstGeom>
          <a:noFill/>
          <a:ln w="9525" cap="flat" cmpd="sng">
            <a:solidFill>
              <a:schemeClr val="dk1"/>
            </a:solidFill>
            <a:prstDash val="solid"/>
            <a:round/>
            <a:headEnd type="none" w="sm" len="sm"/>
            <a:tailEnd type="triangle" w="med" len="med"/>
          </a:ln>
        </p:spPr>
      </p:cxnSp>
      <p:cxnSp>
        <p:nvCxnSpPr>
          <p:cNvPr id="2399" name="Google Shape;2399;p115"/>
          <p:cNvCxnSpPr>
            <a:cxnSpLocks/>
          </p:cNvCxnSpPr>
          <p:nvPr/>
        </p:nvCxnSpPr>
        <p:spPr>
          <a:xfrm flipH="1" flipV="1">
            <a:off x="2628900" y="1740665"/>
            <a:ext cx="1562101" cy="240535"/>
          </a:xfrm>
          <a:prstGeom prst="straightConnector1">
            <a:avLst/>
          </a:prstGeom>
          <a:noFill/>
          <a:ln w="9525" cap="flat" cmpd="sng">
            <a:solidFill>
              <a:schemeClr val="dk1"/>
            </a:solidFill>
            <a:prstDash val="solid"/>
            <a:round/>
            <a:headEnd type="none" w="sm" len="sm"/>
            <a:tailEnd type="triangle" w="med" len="med"/>
          </a:ln>
        </p:spPr>
      </p:cxnSp>
      <p:sp>
        <p:nvSpPr>
          <p:cNvPr id="2400" name="Google Shape;2400;p115"/>
          <p:cNvSpPr txBox="1"/>
          <p:nvPr/>
        </p:nvSpPr>
        <p:spPr>
          <a:xfrm>
            <a:off x="2687638" y="4143375"/>
            <a:ext cx="2265362" cy="276225"/>
          </a:xfrm>
          <a:prstGeom prst="rect">
            <a:avLst/>
          </a:prstGeom>
          <a:solidFill>
            <a:schemeClr val="lt1"/>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(Ordnen Sie die topischen Formulierungen)</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404"/>
        <p:cNvGrpSpPr/>
        <p:nvPr/>
      </p:nvGrpSpPr>
      <p:grpSpPr>
        <a:xfrm>
          <a:off x="0" y="0"/>
          <a:ext cx="0" cy="0"/>
          <a:chOff x="0" y="0"/>
          <a:chExt cx="0" cy="0"/>
        </a:xfrm>
      </p:grpSpPr>
      <p:sp>
        <p:nvSpPr>
          <p:cNvPr id="2405" name="Google Shape;2405;p116"/>
          <p:cNvSpPr txBox="1">
            <a:spLocks noGrp="1"/>
          </p:cNvSpPr>
          <p:nvPr>
            <p:ph type="title"/>
          </p:nvPr>
        </p:nvSpPr>
        <p:spPr>
          <a:xfrm>
            <a:off x="457200" y="122238"/>
            <a:ext cx="7543800" cy="7159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406" name="Google Shape;2406;p116"/>
          <p:cNvSpPr txBox="1">
            <a:spLocks noGrp="1"/>
          </p:cNvSpPr>
          <p:nvPr>
            <p:ph type="body" idx="1"/>
          </p:nvPr>
        </p:nvSpPr>
        <p:spPr>
          <a:xfrm>
            <a:off x="457200" y="762000"/>
            <a:ext cx="8229600" cy="5638800"/>
          </a:xfrm>
          <a:prstGeom prst="rect">
            <a:avLst/>
          </a:prstGeom>
          <a:noFill/>
          <a:ln>
            <a:noFill/>
          </a:ln>
        </p:spPr>
        <p:txBody>
          <a:bodyPr spcFirstLastPara="1" wrap="square" lIns="25400" tIns="12700" rIns="25400" bIns="12700" anchor="t" anchorCtr="0">
            <a:noAutofit/>
          </a:bodyPr>
          <a:lstStyle/>
          <a:p>
            <a:pPr marL="342900" lvl="0" indent="-342900" algn="l" rtl="0">
              <a:lnSpc>
                <a:spcPct val="80000"/>
              </a:lnSpc>
              <a:spcBef>
                <a:spcPts val="0"/>
              </a:spcBef>
              <a:spcAft>
                <a:spcPts val="0"/>
              </a:spcAft>
              <a:buSzPts val="840"/>
              <a:buChar char="●"/>
            </a:pPr>
            <a:r>
              <a:rPr lang="en-US" sz="1200" b="1" i="1" dirty="0">
                <a:latin typeface="Noto Sans Symbols"/>
                <a:ea typeface="Noto Sans Symbols"/>
                <a:cs typeface="Noto Sans Symbols"/>
                <a:sym typeface="Noto Sans Symbols"/>
              </a:rPr>
              <a:t>β</a:t>
            </a:r>
            <a:r>
              <a:rPr lang="en-US" sz="1200" b="1" i="1" dirty="0"/>
              <a:t>-Blocker</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Timolol </a:t>
            </a:r>
            <a:r>
              <a:rPr lang="en-US" sz="1200" b="1"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Betaxolol</a:t>
            </a:r>
            <a:r>
              <a:rPr lang="en-US" sz="1200" dirty="0">
                <a:solidFill>
                  <a:srgbClr val="BFBFB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Carteolol</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Prostaglandin-</a:t>
            </a:r>
            <a:r>
              <a:rPr lang="en-US" sz="1200" b="1" i="1" dirty="0" err="1"/>
              <a:t>Analoga</a:t>
            </a:r>
            <a:endParaRPr dirty="0"/>
          </a:p>
          <a:p>
            <a:pPr marL="692150" lvl="1" indent="-347663" algn="l" rtl="0">
              <a:lnSpc>
                <a:spcPct val="80000"/>
              </a:lnSpc>
              <a:spcBef>
                <a:spcPts val="240"/>
              </a:spcBef>
              <a:spcAft>
                <a:spcPts val="0"/>
              </a:spcAft>
              <a:buSzPts val="840"/>
              <a:buChar char="●"/>
            </a:pPr>
            <a:r>
              <a:rPr lang="en-US" sz="1200" dirty="0">
                <a:solidFill>
                  <a:srgbClr val="0000FF"/>
                </a:solidFill>
              </a:rPr>
              <a:t>Latanoprost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Travoprost</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Bimatoprost</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i="1" dirty="0">
                <a:solidFill>
                  <a:srgbClr val="BFBFBF"/>
                </a:solidFill>
              </a:rPr>
              <a:t>Nicht-</a:t>
            </a:r>
            <a:r>
              <a:rPr lang="en-US" sz="1200" i="1" dirty="0" err="1">
                <a:solidFill>
                  <a:srgbClr val="BFBFBF"/>
                </a:solidFill>
              </a:rPr>
              <a:t>selektiver</a:t>
            </a:r>
            <a:r>
              <a:rPr lang="en-US" sz="1200" i="1" dirty="0">
                <a:solidFill>
                  <a:srgbClr val="BFBFBF"/>
                </a:solidFill>
              </a:rPr>
              <a:t> </a:t>
            </a:r>
            <a:r>
              <a:rPr lang="en-US" sz="1200" i="1" dirty="0">
                <a:solidFill>
                  <a:srgbClr val="BFBFBF"/>
                </a:solidFill>
                <a:latin typeface="Noto Sans Symbols"/>
                <a:ea typeface="Noto Sans Symbols"/>
                <a:cs typeface="Noto Sans Symbols"/>
                <a:sym typeface="Noto Sans Symbols"/>
              </a:rPr>
              <a:t>α/β</a:t>
            </a:r>
            <a:r>
              <a:rPr lang="en-US" sz="1200" i="1" dirty="0">
                <a:solidFill>
                  <a:srgbClr val="BFBFBF"/>
                </a:solidFill>
              </a:rPr>
              <a:t>-Agonist</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Epinephrin	</a:t>
            </a:r>
            <a:endParaRPr dirty="0"/>
          </a:p>
          <a:p>
            <a:pPr marL="692150" lvl="1" indent="-347663" algn="l" rtl="0">
              <a:lnSpc>
                <a:spcPct val="80000"/>
              </a:lnSpc>
              <a:spcBef>
                <a:spcPts val="240"/>
              </a:spcBef>
              <a:spcAft>
                <a:spcPts val="0"/>
              </a:spcAft>
              <a:buSzPts val="840"/>
              <a:buChar char="●"/>
            </a:pPr>
            <a:r>
              <a:rPr lang="en-US" sz="1200" dirty="0">
                <a:solidFill>
                  <a:srgbClr val="BFBFBF"/>
                </a:solidFill>
              </a:rPr>
              <a:t>Dipivefrin</a:t>
            </a:r>
            <a:r>
              <a:rPr lang="en-US" sz="1200" dirty="0">
                <a:solidFill>
                  <a:srgbClr val="B2B2B2"/>
                </a:solidFill>
              </a:rPr>
              <a:t>		</a:t>
            </a:r>
            <a:endParaRPr dirty="0"/>
          </a:p>
          <a:p>
            <a:pPr marL="342900" lvl="0" indent="-342900" algn="l" rtl="0">
              <a:lnSpc>
                <a:spcPct val="80000"/>
              </a:lnSpc>
              <a:spcBef>
                <a:spcPts val="240"/>
              </a:spcBef>
              <a:spcAft>
                <a:spcPts val="0"/>
              </a:spcAft>
              <a:buSzPts val="840"/>
              <a:buChar char="●"/>
            </a:pPr>
            <a:r>
              <a:rPr lang="en-US" sz="1200" b="1" i="1" dirty="0"/>
              <a:t>CAI</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Dorzolamid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Brinzolamid</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Acetazolamid</a:t>
            </a:r>
            <a:r>
              <a:rPr lang="en-US" sz="1200" b="1" dirty="0">
                <a:solidFill>
                  <a:srgbClr val="0000FF"/>
                </a:solidFill>
              </a:rPr>
              <a:t>	</a:t>
            </a:r>
            <a:endParaRPr dirty="0"/>
          </a:p>
          <a:p>
            <a:pPr marL="342900" lvl="0" indent="-342900" algn="l" rtl="0">
              <a:lnSpc>
                <a:spcPct val="80000"/>
              </a:lnSpc>
              <a:spcBef>
                <a:spcPts val="240"/>
              </a:spcBef>
              <a:spcAft>
                <a:spcPts val="0"/>
              </a:spcAft>
              <a:buSzPts val="840"/>
              <a:buChar char="●"/>
            </a:pPr>
            <a:r>
              <a:rPr lang="en-US" sz="1200" b="1" i="1" dirty="0" err="1"/>
              <a:t>Selektive</a:t>
            </a:r>
            <a:r>
              <a:rPr lang="en-US" sz="1200" b="1" i="1" dirty="0"/>
              <a:t> </a:t>
            </a:r>
            <a:r>
              <a:rPr lang="en-US" sz="1200" b="1" i="1" dirty="0">
                <a:latin typeface="Noto Sans Symbols"/>
                <a:ea typeface="Noto Sans Symbols"/>
                <a:cs typeface="Noto Sans Symbols"/>
                <a:sym typeface="Noto Sans Symbols"/>
              </a:rPr>
              <a:t>alpha-</a:t>
            </a:r>
            <a:r>
              <a:rPr lang="en-US" sz="1200" b="1" i="1" dirty="0" err="1">
                <a:latin typeface="Noto Sans Symbols"/>
                <a:ea typeface="Noto Sans Symbols"/>
                <a:cs typeface="Noto Sans Symbols"/>
                <a:sym typeface="Noto Sans Symbols"/>
              </a:rPr>
              <a:t>Agonisten</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Apraclonidin</a:t>
            </a:r>
            <a:r>
              <a:rPr lang="en-US" sz="1200" dirty="0">
                <a:solidFill>
                  <a:srgbClr val="0000FF"/>
                </a:solidFill>
              </a:rPr>
              <a:t>	</a:t>
            </a:r>
            <a:endParaRPr dirty="0"/>
          </a:p>
          <a:p>
            <a:pPr marL="692150" lvl="1" indent="-347663" algn="l" rtl="0">
              <a:lnSpc>
                <a:spcPct val="80000"/>
              </a:lnSpc>
              <a:spcBef>
                <a:spcPts val="240"/>
              </a:spcBef>
              <a:spcAft>
                <a:spcPts val="0"/>
              </a:spcAft>
              <a:buSzPts val="840"/>
              <a:buChar char="●"/>
            </a:pPr>
            <a:r>
              <a:rPr lang="en-US" sz="1200" dirty="0" err="1">
                <a:solidFill>
                  <a:srgbClr val="0000FF"/>
                </a:solidFill>
              </a:rPr>
              <a:t>Brimonidin</a:t>
            </a:r>
            <a:r>
              <a:rPr lang="en-US" sz="1200" dirty="0">
                <a:solidFill>
                  <a:srgbClr val="0000FF"/>
                </a:solidFill>
              </a:rPr>
              <a:t>	</a:t>
            </a:r>
            <a:endParaRPr sz="1800" b="1" dirty="0">
              <a:solidFill>
                <a:srgbClr val="0000FF"/>
              </a:solidFill>
            </a:endParaRPr>
          </a:p>
          <a:p>
            <a:pPr marL="342900" lvl="0" indent="-342900" algn="l" rtl="0">
              <a:lnSpc>
                <a:spcPct val="80000"/>
              </a:lnSpc>
              <a:spcBef>
                <a:spcPts val="240"/>
              </a:spcBef>
              <a:spcAft>
                <a:spcPts val="0"/>
              </a:spcAft>
              <a:buSzPts val="840"/>
              <a:buChar char="●"/>
            </a:pPr>
            <a:r>
              <a:rPr lang="en-US" sz="1200" i="1" dirty="0" err="1">
                <a:solidFill>
                  <a:srgbClr val="BFBFBF"/>
                </a:solidFill>
              </a:rPr>
              <a:t>Miotika</a:t>
            </a:r>
            <a:endParaRPr sz="1800" i="1" dirty="0">
              <a:solidFill>
                <a:srgbClr val="BFBFBF"/>
              </a:solidFill>
            </a:endParaRPr>
          </a:p>
          <a:p>
            <a:pPr marL="692150" lvl="1" indent="-347663" algn="l" rtl="0">
              <a:lnSpc>
                <a:spcPct val="80000"/>
              </a:lnSpc>
              <a:spcBef>
                <a:spcPts val="240"/>
              </a:spcBef>
              <a:spcAft>
                <a:spcPts val="0"/>
              </a:spcAft>
              <a:buSzPts val="840"/>
              <a:buChar char="●"/>
            </a:pPr>
            <a:r>
              <a:rPr lang="en-US" sz="1200" dirty="0">
                <a:solidFill>
                  <a:srgbClr val="BFBFBF"/>
                </a:solidFill>
              </a:rPr>
              <a:t>Pilo</a:t>
            </a:r>
            <a:endParaRPr sz="1800" dirty="0">
              <a:solidFill>
                <a:srgbClr val="BFBFBF"/>
              </a:solidFill>
            </a:endParaRPr>
          </a:p>
          <a:p>
            <a:pPr marL="342900" lvl="0" indent="-342900" algn="l" rtl="0">
              <a:lnSpc>
                <a:spcPct val="80000"/>
              </a:lnSpc>
              <a:spcBef>
                <a:spcPts val="240"/>
              </a:spcBef>
              <a:spcAft>
                <a:spcPts val="0"/>
              </a:spcAft>
              <a:buSzPts val="840"/>
              <a:buChar char="●"/>
            </a:pPr>
            <a:r>
              <a:rPr lang="en-US" sz="1200" i="1" dirty="0">
                <a:solidFill>
                  <a:srgbClr val="BFBFBF"/>
                </a:solidFill>
              </a:rPr>
              <a:t>Rho-Kinase-Hemmer</a:t>
            </a:r>
            <a:endParaRPr dirty="0"/>
          </a:p>
          <a:p>
            <a:pPr marL="692150" lvl="1" indent="-347663" algn="l" rtl="0">
              <a:lnSpc>
                <a:spcPct val="80000"/>
              </a:lnSpc>
              <a:spcBef>
                <a:spcPts val="240"/>
              </a:spcBef>
              <a:spcAft>
                <a:spcPts val="0"/>
              </a:spcAft>
              <a:buSzPts val="840"/>
              <a:buChar char="●"/>
            </a:pPr>
            <a:r>
              <a:rPr lang="en-US" sz="1200" dirty="0" err="1">
                <a:solidFill>
                  <a:srgbClr val="BFBFBF"/>
                </a:solidFill>
              </a:rPr>
              <a:t>Netarsudil</a:t>
            </a:r>
            <a:r>
              <a:rPr lang="en-US" sz="1200" dirty="0">
                <a:solidFill>
                  <a:srgbClr val="BFBFBF"/>
                </a:solidFill>
              </a:rPr>
              <a:t> 	</a:t>
            </a:r>
            <a:endParaRPr dirty="0"/>
          </a:p>
        </p:txBody>
      </p:sp>
      <p:sp>
        <p:nvSpPr>
          <p:cNvPr id="2407" name="Google Shape;2407;p116"/>
          <p:cNvSpPr txBox="1"/>
          <p:nvPr/>
        </p:nvSpPr>
        <p:spPr>
          <a:xfrm>
            <a:off x="2133600" y="304800"/>
            <a:ext cx="4845050" cy="210314"/>
          </a:xfrm>
          <a:prstGeom prst="rect">
            <a:avLst/>
          </a:prstGeom>
          <a:solidFill>
            <a:srgbClr val="FFFF99"/>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Augendrucksenke</a:t>
            </a:r>
            <a:r>
              <a:rPr lang="en-US" sz="1200" i="1" dirty="0">
                <a:solidFill>
                  <a:schemeClr val="dk1"/>
                </a:solidFill>
                <a:latin typeface="Arial"/>
                <a:ea typeface="Arial"/>
                <a:cs typeface="Arial"/>
                <a:sym typeface="Arial"/>
              </a:rPr>
              <a:t> Mittel: </a:t>
            </a:r>
            <a:r>
              <a:rPr lang="en-US" sz="1200" i="1" dirty="0" err="1">
                <a:solidFill>
                  <a:schemeClr val="dk1"/>
                </a:solidFill>
                <a:latin typeface="Arial"/>
                <a:ea typeface="Arial"/>
                <a:cs typeface="Arial"/>
                <a:sym typeface="Arial"/>
              </a:rPr>
              <a:t>Nennen</a:t>
            </a:r>
            <a:r>
              <a:rPr lang="en-US" sz="1200" i="1" dirty="0">
                <a:solidFill>
                  <a:schemeClr val="dk1"/>
                </a:solidFill>
                <a:latin typeface="Arial"/>
                <a:ea typeface="Arial"/>
                <a:cs typeface="Arial"/>
                <a:sym typeface="Arial"/>
              </a:rPr>
              <a:t> Sie die </a:t>
            </a:r>
            <a:r>
              <a:rPr lang="en-US" sz="1200" i="1" dirty="0" err="1">
                <a:solidFill>
                  <a:schemeClr val="dk1"/>
                </a:solidFill>
                <a:latin typeface="Arial"/>
                <a:ea typeface="Arial"/>
                <a:cs typeface="Arial"/>
                <a:sym typeface="Arial"/>
              </a:rPr>
              <a:t>gängigen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Wirkstoffe</a:t>
            </a:r>
            <a:endParaRPr dirty="0"/>
          </a:p>
        </p:txBody>
      </p:sp>
      <p:sp>
        <p:nvSpPr>
          <p:cNvPr id="2408" name="Google Shape;2408;p116"/>
          <p:cNvSpPr txBox="1">
            <a:spLocks noGrp="1"/>
          </p:cNvSpPr>
          <p:nvPr>
            <p:ph type="sldNum" idx="12"/>
          </p:nvPr>
        </p:nvSpPr>
        <p:spPr>
          <a:xfrm>
            <a:off x="69977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99</a:t>
            </a:fld>
            <a:endParaRPr sz="1000">
              <a:solidFill>
                <a:schemeClr val="dk1"/>
              </a:solidFill>
              <a:latin typeface="Arial"/>
              <a:ea typeface="Arial"/>
              <a:cs typeface="Arial"/>
              <a:sym typeface="Arial"/>
            </a:endParaRPr>
          </a:p>
        </p:txBody>
      </p:sp>
      <p:sp>
        <p:nvSpPr>
          <p:cNvPr id="2409" name="Google Shape;2409;p116"/>
          <p:cNvSpPr txBox="1"/>
          <p:nvPr/>
        </p:nvSpPr>
        <p:spPr>
          <a:xfrm>
            <a:off x="4191000" y="1828800"/>
            <a:ext cx="4953000" cy="113364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Ordnen</a:t>
            </a:r>
            <a:r>
              <a:rPr lang="en-US" sz="1200" dirty="0">
                <a:solidFill>
                  <a:schemeClr val="dk1"/>
                </a:solidFill>
                <a:latin typeface="Arial"/>
                <a:ea typeface="Arial"/>
                <a:cs typeface="Arial"/>
                <a:sym typeface="Arial"/>
              </a:rPr>
              <a:t> Sie </a:t>
            </a:r>
            <a:r>
              <a:rPr lang="en-US" sz="1200" dirty="0" err="1">
                <a:solidFill>
                  <a:schemeClr val="dk1"/>
                </a:solidFill>
                <a:latin typeface="Arial"/>
                <a:ea typeface="Arial"/>
                <a:cs typeface="Arial"/>
                <a:sym typeface="Arial"/>
              </a:rPr>
              <a:t>diese</a:t>
            </a:r>
            <a:r>
              <a:rPr lang="en-US" sz="1200" dirty="0">
                <a:solidFill>
                  <a:schemeClr val="dk1"/>
                </a:solidFill>
                <a:latin typeface="Arial"/>
                <a:ea typeface="Arial"/>
                <a:cs typeface="Arial"/>
                <a:sym typeface="Arial"/>
              </a:rPr>
              <a:t> vier </a:t>
            </a:r>
            <a:r>
              <a:rPr lang="en-US" sz="1200" dirty="0" err="1">
                <a:solidFill>
                  <a:schemeClr val="dk1"/>
                </a:solidFill>
                <a:latin typeface="Arial"/>
                <a:ea typeface="Arial"/>
                <a:cs typeface="Arial"/>
                <a:sym typeface="Arial"/>
              </a:rPr>
              <a:t>häufig</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verwendeten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Wirkstoffklassen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nach</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ihrer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Wirksamkeit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Senkung</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Augeninnendrucks</a:t>
            </a:r>
            <a:r>
              <a:rPr lang="en-US" sz="1200" dirty="0">
                <a:solidFill>
                  <a:schemeClr val="dk1"/>
                </a:solidFill>
                <a:latin typeface="Arial"/>
                <a:ea typeface="Arial"/>
                <a:cs typeface="Arial"/>
                <a:sym typeface="Arial"/>
              </a:rPr>
              <a:t>:</a:t>
            </a:r>
            <a:endParaRPr dirty="0"/>
          </a:p>
          <a:p>
            <a:pPr lvl="0">
              <a:buClr>
                <a:schemeClr val="dk1"/>
              </a:buClr>
              <a:buSzPts val="1200"/>
            </a:pPr>
            <a:r>
              <a:rPr lang="en-US" sz="1200" dirty="0">
                <a:solidFill>
                  <a:schemeClr val="dk1"/>
                </a:solidFill>
                <a:latin typeface="Arial"/>
                <a:ea typeface="Arial"/>
                <a:cs typeface="Arial"/>
                <a:sym typeface="Arial"/>
              </a:rPr>
              <a:t>1) </a:t>
            </a:r>
            <a:r>
              <a:rPr lang="en-US" sz="1200" dirty="0">
                <a:solidFill>
                  <a:srgbClr val="0000FF"/>
                </a:solidFill>
              </a:rPr>
              <a:t>Prostaglandin-</a:t>
            </a:r>
            <a:r>
              <a:rPr lang="en-US" sz="1200" dirty="0" err="1">
                <a:solidFill>
                  <a:srgbClr val="0000FF"/>
                </a:solidFill>
              </a:rPr>
              <a:t>Analoga</a:t>
            </a:r>
            <a:r>
              <a:rPr lang="en-US" sz="1200" dirty="0">
                <a:solidFill>
                  <a:srgbClr val="0000FF"/>
                </a:solidFill>
              </a:rPr>
              <a:t> (</a:t>
            </a:r>
            <a:r>
              <a:rPr lang="en-US" sz="1200"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8"/>
                  </a:ext>
                </a:extLst>
              </a:rPr>
              <a:t>PGAs)</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2) </a:t>
            </a:r>
            <a:r>
              <a:rPr lang="en-US" sz="1200" dirty="0">
                <a:solidFill>
                  <a:srgbClr val="0000FF"/>
                </a:solidFill>
                <a:latin typeface="Arial"/>
                <a:ea typeface="Arial"/>
                <a:cs typeface="Arial"/>
                <a:sym typeface="Arial"/>
              </a:rPr>
              <a:t>Betablocker</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3) </a:t>
            </a:r>
            <a:r>
              <a:rPr lang="en-US" sz="1200" dirty="0" err="1">
                <a:solidFill>
                  <a:srgbClr val="0000FF"/>
                </a:solidFill>
                <a:latin typeface="Arial"/>
                <a:ea typeface="Arial"/>
                <a:cs typeface="Arial"/>
                <a:sym typeface="Arial"/>
              </a:rPr>
              <a:t>Selektive</a:t>
            </a:r>
            <a:r>
              <a:rPr lang="en-US" sz="1200" dirty="0">
                <a:solidFill>
                  <a:srgbClr val="0000FF"/>
                </a:solidFill>
                <a:latin typeface="Arial"/>
                <a:ea typeface="Arial"/>
                <a:cs typeface="Arial"/>
                <a:sym typeface="Arial"/>
              </a:rPr>
              <a:t> </a:t>
            </a:r>
            <a:r>
              <a:rPr lang="en-US" sz="1200" dirty="0">
                <a:solidFill>
                  <a:srgbClr val="0000FF"/>
                </a:solidFill>
                <a:latin typeface="Noto Sans Symbols"/>
                <a:ea typeface="Noto Sans Symbols"/>
                <a:cs typeface="Noto Sans Symbols"/>
                <a:sym typeface="Noto Sans Symbols"/>
              </a:rPr>
              <a:t>alpha-</a:t>
            </a:r>
            <a:r>
              <a:rPr lang="en-US" sz="1200" dirty="0" err="1">
                <a:solidFill>
                  <a:srgbClr val="0000FF"/>
                </a:solidFill>
                <a:latin typeface="Noto Sans Symbols"/>
                <a:ea typeface="Noto Sans Symbols"/>
                <a:cs typeface="Noto Sans Symbols"/>
                <a:sym typeface="Noto Sans Symbols"/>
              </a:rPr>
              <a:t>Agonisten</a:t>
            </a:r>
            <a:endParaRPr dirty="0"/>
          </a:p>
          <a:p>
            <a:pPr marL="0" marR="0" lvl="0" indent="0" algn="l"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4) </a:t>
            </a:r>
            <a:r>
              <a:rPr lang="en-US" sz="1200" dirty="0">
                <a:solidFill>
                  <a:srgbClr val="0000FF"/>
                </a:solidFill>
                <a:latin typeface="Arial"/>
                <a:ea typeface="Arial"/>
                <a:cs typeface="Arial"/>
                <a:sym typeface="Arial"/>
              </a:rPr>
              <a:t>CAI</a:t>
            </a:r>
            <a:endParaRPr dirty="0"/>
          </a:p>
        </p:txBody>
      </p:sp>
      <p:cxnSp>
        <p:nvCxnSpPr>
          <p:cNvPr id="2410" name="Google Shape;2410;p116"/>
          <p:cNvCxnSpPr/>
          <p:nvPr/>
        </p:nvCxnSpPr>
        <p:spPr>
          <a:xfrm rot="10800000">
            <a:off x="2220913" y="914400"/>
            <a:ext cx="1970087" cy="1066800"/>
          </a:xfrm>
          <a:prstGeom prst="straightConnector1">
            <a:avLst/>
          </a:prstGeom>
          <a:noFill/>
          <a:ln w="9525" cap="flat" cmpd="sng">
            <a:solidFill>
              <a:schemeClr val="dk1"/>
            </a:solidFill>
            <a:prstDash val="solid"/>
            <a:round/>
            <a:headEnd type="none" w="sm" len="sm"/>
            <a:tailEnd type="triangle" w="med" len="med"/>
          </a:ln>
        </p:spPr>
      </p:cxnSp>
      <p:cxnSp>
        <p:nvCxnSpPr>
          <p:cNvPr id="2411" name="Google Shape;2411;p116"/>
          <p:cNvCxnSpPr>
            <a:cxnSpLocks/>
          </p:cNvCxnSpPr>
          <p:nvPr/>
        </p:nvCxnSpPr>
        <p:spPr>
          <a:xfrm flipH="1">
            <a:off x="2633031" y="1981200"/>
            <a:ext cx="1557969" cy="1447800"/>
          </a:xfrm>
          <a:prstGeom prst="straightConnector1">
            <a:avLst/>
          </a:prstGeom>
          <a:noFill/>
          <a:ln w="9525" cap="flat" cmpd="sng">
            <a:solidFill>
              <a:schemeClr val="dk1"/>
            </a:solidFill>
            <a:prstDash val="solid"/>
            <a:round/>
            <a:headEnd type="none" w="sm" len="sm"/>
            <a:tailEnd type="triangle" w="med" len="med"/>
          </a:ln>
        </p:spPr>
      </p:cxnSp>
      <p:cxnSp>
        <p:nvCxnSpPr>
          <p:cNvPr id="2412" name="Google Shape;2412;p116"/>
          <p:cNvCxnSpPr>
            <a:cxnSpLocks/>
          </p:cNvCxnSpPr>
          <p:nvPr/>
        </p:nvCxnSpPr>
        <p:spPr>
          <a:xfrm flipH="1">
            <a:off x="1850834" y="1981200"/>
            <a:ext cx="2340166" cy="790744"/>
          </a:xfrm>
          <a:prstGeom prst="straightConnector1">
            <a:avLst/>
          </a:prstGeom>
          <a:noFill/>
          <a:ln w="9525" cap="flat" cmpd="sng">
            <a:solidFill>
              <a:schemeClr val="dk1"/>
            </a:solidFill>
            <a:prstDash val="solid"/>
            <a:round/>
            <a:headEnd type="none" w="sm" len="sm"/>
            <a:tailEnd type="triangle" w="med" len="med"/>
          </a:ln>
        </p:spPr>
      </p:cxnSp>
      <p:cxnSp>
        <p:nvCxnSpPr>
          <p:cNvPr id="2413" name="Google Shape;2413;p116"/>
          <p:cNvCxnSpPr>
            <a:cxnSpLocks/>
          </p:cNvCxnSpPr>
          <p:nvPr/>
        </p:nvCxnSpPr>
        <p:spPr>
          <a:xfrm flipH="1" flipV="1">
            <a:off x="2633031" y="1575412"/>
            <a:ext cx="1557970" cy="405788"/>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47772</Words>
  <Application>Microsoft Macintosh PowerPoint</Application>
  <PresentationFormat>On-screen Show (4:3)</PresentationFormat>
  <Paragraphs>12384</Paragraphs>
  <Slides>360</Slides>
  <Notes>360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360</vt:i4>
      </vt:variant>
    </vt:vector>
  </HeadingPairs>
  <TitlesOfParts>
    <vt:vector size="365" baseType="lpstr">
      <vt:lpstr>Arial</vt:lpstr>
      <vt:lpstr>Noto Sans Symbols</vt:lpstr>
      <vt:lpstr>Calibri</vt:lpstr>
      <vt:lpstr>Caveat</vt:lpstr>
      <vt:lpstr>Network</vt:lpstr>
      <vt:lpstr>Q</vt:lpstr>
      <vt:lpstr>A</vt:lpstr>
      <vt:lpstr>Q</vt:lpstr>
      <vt:lpstr>A</vt:lpstr>
      <vt:lpstr>Q</vt:lpstr>
      <vt:lpstr>A</vt:lpstr>
      <vt:lpstr>F</vt:lpstr>
      <vt:lpstr>A</vt:lpstr>
      <vt:lpstr>Q</vt:lpstr>
      <vt:lpstr>A</vt:lpstr>
      <vt:lpstr>PowerPoint Presentation</vt:lpstr>
      <vt:lpstr>Q</vt:lpstr>
      <vt:lpstr>A</vt:lpstr>
      <vt:lpstr>F</vt:lpstr>
      <vt:lpstr>A</vt:lpstr>
      <vt:lpstr>Q</vt:lpstr>
      <vt:lpstr>A</vt:lpstr>
      <vt:lpstr>Q</vt:lpstr>
      <vt:lpstr>A</vt:lpstr>
      <vt:lpstr>Q</vt:lpstr>
      <vt:lpstr>A</vt:lpstr>
      <vt:lpstr>Q</vt:lpstr>
      <vt:lpstr>A</vt:lpstr>
      <vt:lpstr>Q</vt:lpstr>
      <vt:lpstr>A</vt:lpstr>
      <vt:lpstr>Q</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A</vt:lpstr>
      <vt:lpstr>Q</vt:lpstr>
      <vt:lpstr>A</vt:lpstr>
      <vt:lpstr>Q</vt:lpstr>
      <vt:lpstr>A/Q</vt:lpstr>
      <vt:lpstr>A</vt:lpstr>
      <vt:lpstr>PowerPoint Presentation</vt:lpstr>
      <vt:lpstr>Q</vt:lpstr>
      <vt:lpstr>Fragen und Antworten</vt:lpstr>
      <vt:lpstr>A</vt:lpstr>
      <vt:lpstr>Q</vt:lpstr>
      <vt:lpstr>A</vt:lpstr>
      <vt:lpstr>F</vt:lpstr>
      <vt:lpstr>A</vt:lpstr>
      <vt:lpstr>Q</vt:lpstr>
      <vt:lpstr>A</vt:lpstr>
      <vt:lpstr>Q</vt:lpstr>
      <vt:lpstr>A</vt:lpstr>
      <vt:lpstr>Q</vt:lpstr>
      <vt:lpstr>A</vt:lpstr>
      <vt:lpstr>Q</vt:lpstr>
      <vt:lpstr>A</vt:lpstr>
      <vt:lpstr>F</vt:lpstr>
      <vt:lpstr>A</vt:lpstr>
      <vt:lpstr>F</vt:lpstr>
      <vt:lpstr>A</vt:lpstr>
      <vt:lpstr>F</vt:lpstr>
      <vt:lpstr>A</vt:lpstr>
      <vt:lpstr>F</vt:lpstr>
      <vt:lpstr>A</vt:lpstr>
      <vt:lpstr>PowerPoint Presentation</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Fragen und Antworten</vt:lpstr>
      <vt:lpstr>A</vt:lpstr>
      <vt:lpstr>Q</vt:lpstr>
      <vt:lpstr>A</vt:lpstr>
      <vt:lpstr>PowerPoint Presentation</vt:lpstr>
      <vt:lpstr>PowerPoint Presentation</vt:lpstr>
      <vt:lpstr>Q</vt:lpstr>
      <vt:lpstr>A</vt:lpstr>
      <vt:lpstr>Q</vt:lpstr>
      <vt:lpstr>A</vt:lpstr>
      <vt:lpstr>Q</vt:lpstr>
      <vt:lpstr>A</vt:lpstr>
      <vt:lpstr>Q</vt:lpstr>
      <vt:lpstr>A</vt:lpstr>
      <vt:lpstr>Q</vt:lpstr>
      <vt:lpstr>Fragen und Antworten</vt:lpstr>
      <vt:lpstr>A</vt:lpstr>
      <vt:lpstr>Q</vt:lpstr>
      <vt:lpstr>Fragen und Antworten</vt:lpstr>
      <vt:lpstr>A</vt:lpstr>
      <vt:lpstr>Q</vt:lpstr>
      <vt:lpstr>A</vt:lpstr>
      <vt:lpstr>Q</vt:lpstr>
      <vt:lpstr>A</vt:lpstr>
      <vt:lpstr>Q</vt:lpstr>
      <vt:lpstr>A</vt:lpstr>
      <vt:lpstr>Q</vt:lpstr>
      <vt:lpstr>A</vt:lpstr>
      <vt:lpstr>Q</vt:lpstr>
      <vt:lpstr>A</vt:lpstr>
      <vt:lpstr>Q</vt:lpstr>
      <vt:lpstr>A</vt:lpstr>
      <vt:lpstr>Q</vt:lpstr>
      <vt:lpstr>A</vt:lpstr>
      <vt:lpstr>Q</vt:lpstr>
      <vt:lpstr>Fragen und Antworten</vt:lpstr>
      <vt:lpstr>A</vt:lpstr>
      <vt:lpstr>Q</vt:lpstr>
      <vt:lpstr>Fragen und Antworten</vt:lpstr>
      <vt:lpstr>A</vt:lpstr>
      <vt:lpstr>Q</vt:lpstr>
      <vt:lpstr>A</vt:lpstr>
      <vt:lpstr>Q</vt:lpstr>
      <vt:lpstr>A</vt:lpstr>
      <vt:lpstr>Q</vt:lpstr>
      <vt:lpstr>A</vt:lpstr>
      <vt:lpstr>Q</vt:lpstr>
      <vt:lpstr>A</vt:lpstr>
      <vt:lpstr>Q</vt:lpstr>
      <vt:lpstr>A</vt:lpstr>
      <vt:lpstr>F</vt:lpstr>
      <vt:lpstr>A</vt:lpstr>
      <vt:lpstr>F</vt:lpstr>
      <vt:lpstr>A</vt:lpstr>
      <vt:lpstr>Q</vt:lpstr>
      <vt:lpstr>A</vt:lpstr>
      <vt:lpstr>Q</vt:lpstr>
      <vt:lpstr>A</vt:lpstr>
      <vt:lpstr>Q</vt:lpstr>
      <vt:lpstr>A</vt:lpstr>
      <vt:lpstr>A</vt:lpstr>
      <vt:lpstr>Q</vt:lpstr>
      <vt:lpstr>A</vt:lpstr>
      <vt:lpstr>Q</vt:lpstr>
      <vt:lpstr>A</vt:lpstr>
      <vt:lpstr>Q</vt:lpstr>
      <vt:lpstr>A</vt:lpstr>
      <vt:lpstr>Q</vt:lpstr>
      <vt:lpstr>A</vt:lpstr>
      <vt:lpstr>PowerPoint Presentation</vt:lpstr>
      <vt:lpstr>Q</vt:lpstr>
      <vt:lpstr>A</vt:lpstr>
      <vt:lpstr>PowerPoint Presentation</vt:lpstr>
      <vt:lpstr>Q</vt:lpstr>
      <vt:lpstr>A</vt:lpstr>
      <vt:lpstr>Q</vt:lpstr>
      <vt:lpstr>A</vt:lpstr>
      <vt:lpstr>PowerPoint Presentation</vt:lpstr>
      <vt:lpstr>PowerPoint Presentation</vt:lpstr>
      <vt:lpstr>Q</vt:lpstr>
      <vt:lpstr>A</vt:lpstr>
      <vt:lpstr>Q</vt:lpstr>
      <vt:lpstr>Fragen und Antworten</vt:lpstr>
      <vt:lpstr>A</vt:lpstr>
      <vt:lpstr>Q</vt:lpstr>
      <vt:lpstr>Fragen und Antworten</vt:lpstr>
      <vt:lpstr>A</vt:lpstr>
      <vt:lpstr>Q</vt:lpstr>
      <vt:lpstr>A</vt:lpstr>
      <vt:lpstr>Q</vt:lpstr>
      <vt:lpstr>A</vt:lpstr>
      <vt:lpstr>PowerPoint Presentation</vt:lpstr>
      <vt:lpstr>Q</vt:lpstr>
      <vt:lpstr>Fragen und Antworten</vt:lpstr>
      <vt:lpstr>A</vt:lpstr>
      <vt:lpstr>Q</vt:lpstr>
      <vt:lpstr>Fragen und Antworten</vt:lpstr>
      <vt:lpstr>A</vt:lpstr>
      <vt:lpstr>Q</vt:lpstr>
      <vt:lpstr>A</vt:lpstr>
      <vt:lpstr>Q</vt:lpstr>
      <vt:lpstr>Fragen und Antworten</vt:lpstr>
      <vt:lpstr>A</vt:lpstr>
      <vt:lpstr>Q</vt:lpstr>
      <vt:lpst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vt:lpstr>
      <vt:lpstr>A</vt:lpstr>
      <vt:lpstr>A</vt:lpstr>
      <vt:lpstr>Q</vt:lpstr>
      <vt:lpstr>A</vt:lpstr>
      <vt:lpstr>A</vt:lpstr>
      <vt:lpstr>Q</vt:lpstr>
      <vt:lpstr>A</vt:lpstr>
      <vt:lpstr>Q</vt:lpstr>
      <vt:lpstr>A</vt:lpstr>
      <vt:lpstr>Q</vt:lpstr>
      <vt:lpstr>A</vt:lpstr>
      <vt:lpstr>Q</vt:lpstr>
      <vt:lpstr>Fragen und Antworten</vt:lpstr>
      <vt:lpstr>A</vt:lpstr>
      <vt:lpstr>Q</vt:lpstr>
      <vt:lpstr>Fragen und Antworten</vt:lpstr>
      <vt:lpstr>A</vt:lpstr>
      <vt:lpstr>Q</vt:lpstr>
      <vt:lpstr>A</vt:lpstr>
      <vt:lpstr>Q</vt:lpstr>
      <vt:lpstr>A</vt:lpstr>
      <vt:lpstr>Q</vt:lpstr>
      <vt:lpstr>A</vt:lpstr>
      <vt:lpstr>Q</vt:lpstr>
      <vt:lpstr>A</vt:lpstr>
      <vt:lpstr>Q</vt:lpstr>
      <vt:lpstr>A</vt:lpstr>
      <vt:lpstr>PowerPoint Presentation</vt:lpstr>
      <vt:lpstr>PowerPoint Presentation</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A</vt:lpstr>
      <vt:lpstr>Q</vt:lpstr>
      <vt:lpstr>A</vt:lpstr>
      <vt:lpstr>Q</vt:lpstr>
      <vt:lpstr>A</vt:lpstr>
      <vt:lpstr>PowerPoint Presentation</vt:lpstr>
      <vt:lpstr>Q</vt:lpstr>
      <vt:lpstr>A</vt:lpstr>
      <vt:lpstr>Q</vt:lpstr>
      <vt:lpstr>A</vt:lpstr>
      <vt:lpstr>Q</vt:lpstr>
      <vt:lpstr>A</vt:lpstr>
      <vt:lpstr>Q</vt:lpstr>
      <vt:lpstr>A</vt:lpstr>
      <vt:lpstr>F</vt:lpstr>
      <vt:lpstr>A</vt:lpstr>
      <vt:lpstr>F</vt:lpstr>
      <vt:lpstr>A</vt:lpstr>
      <vt:lpstr>Q</vt:lpstr>
      <vt:lpstr>Fragen und Antworten</vt:lpstr>
      <vt:lpstr>A</vt:lpstr>
      <vt:lpstr>Q</vt:lpstr>
      <vt:lpstr>A</vt:lpstr>
      <vt:lpstr>Q</vt:lpstr>
      <vt:lpstr>A</vt:lpstr>
      <vt:lpstr>Q</vt:lpstr>
      <vt:lpstr>A</vt:lpstr>
      <vt:lpstr>Q</vt:lpstr>
      <vt:lpstr>A</vt:lpstr>
      <vt:lpstr>Q</vt:lpstr>
      <vt:lpstr>Fragen und Antworten</vt:lpstr>
      <vt:lpstr>Fragen und Antworten</vt:lpstr>
      <vt:lpstr>A</vt:lpstr>
      <vt:lpstr>Q</vt:lpstr>
      <vt:lpstr>A</vt:lpstr>
      <vt:lpstr>Q</vt:lpstr>
      <vt:lpstr>A</vt:lpstr>
      <vt:lpstr>Q</vt:lpstr>
      <vt:lpstr>A</vt:lpstr>
      <vt:lpst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8</cp:revision>
  <dcterms:created xsi:type="dcterms:W3CDTF">2008-09-11T17:58:18Z</dcterms:created>
  <dcterms:modified xsi:type="dcterms:W3CDTF">2026-08-17T12:38:29Z</dcterms:modified>
</cp:coreProperties>
</file>